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61" r:id="rId4"/>
    <p:sldId id="262" r:id="rId5"/>
    <p:sldId id="263" r:id="rId6"/>
    <p:sldId id="264" r:id="rId7"/>
    <p:sldId id="281" r:id="rId8"/>
    <p:sldId id="268" r:id="rId9"/>
    <p:sldId id="282" r:id="rId10"/>
    <p:sldId id="283" r:id="rId11"/>
    <p:sldId id="269" r:id="rId12"/>
    <p:sldId id="272" r:id="rId13"/>
    <p:sldId id="273" r:id="rId14"/>
    <p:sldId id="284" r:id="rId15"/>
    <p:sldId id="28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9" r:id="rId29"/>
    <p:sldId id="300" r:id="rId30"/>
    <p:sldId id="301" r:id="rId31"/>
    <p:sldId id="29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1" d="100"/>
          <a:sy n="71" d="100"/>
        </p:scale>
        <p:origin x="-1050" y="-90"/>
      </p:cViewPr>
      <p:guideLst>
        <p:guide orient="horz" pos="2160"/>
        <p:guide pos="2880"/>
      </p:guideLst>
    </p:cSldViewPr>
  </p:slideViewPr>
  <p:outlineViewPr>
    <p:cViewPr>
      <p:scale>
        <a:sx n="33" d="100"/>
        <a:sy n="33" d="100"/>
      </p:scale>
      <p:origin x="0" y="1463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206BB3-4E9D-4302-97ED-D0E479AEF40C}" type="datetimeFigureOut">
              <a:rPr lang="en-US" smtClean="0"/>
              <a:pPr/>
              <a:t>10/22/2014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561C3-B860-4F59-9581-ED8F6F8DED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206BB3-4E9D-4302-97ED-D0E479AEF40C}" type="datetimeFigureOut">
              <a:rPr lang="en-US" smtClean="0"/>
              <a:pPr/>
              <a:t>10/22/2014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1561C3-B860-4F59-9581-ED8F6F8DED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mn-lt"/>
                <a:cs typeface="Times New Roman" pitchFamily="18" charset="0"/>
              </a:rPr>
              <a:t>Anticompetitive Agreements</a:t>
            </a:r>
            <a:endParaRPr lang="en-US" dirty="0">
              <a:latin typeface="+mn-lt"/>
              <a:cs typeface="Times New Roman" pitchFamily="18" charset="0"/>
            </a:endParaRPr>
          </a:p>
        </p:txBody>
      </p:sp>
      <p:sp>
        <p:nvSpPr>
          <p:cNvPr id="3" name="Subtitle 2"/>
          <p:cNvSpPr>
            <a:spLocks noGrp="1"/>
          </p:cNvSpPr>
          <p:nvPr>
            <p:ph type="subTitle" idx="1"/>
          </p:nvPr>
        </p:nvSpPr>
        <p:spPr/>
        <p:txBody>
          <a:bodyPr/>
          <a:lstStyle/>
          <a:p>
            <a:r>
              <a:rPr lang="en-US" dirty="0" smtClean="0">
                <a:latin typeface="+mn-lt"/>
                <a:cs typeface="Times New Roman" pitchFamily="18" charset="0"/>
              </a:rPr>
              <a:t>Alice Pham</a:t>
            </a:r>
          </a:p>
          <a:p>
            <a:r>
              <a:rPr lang="en-US" dirty="0" smtClean="0">
                <a:latin typeface="+mn-lt"/>
                <a:cs typeface="Times New Roman" pitchFamily="18" charset="0"/>
              </a:rPr>
              <a:t>28 October 2014</a:t>
            </a:r>
            <a:endParaRPr lang="en-US" dirty="0">
              <a:latin typeface="+mn-lt"/>
              <a:cs typeface="Times New Roman" pitchFamily="18" charset="0"/>
            </a:endParaRPr>
          </a:p>
        </p:txBody>
      </p:sp>
      <p:pic>
        <p:nvPicPr>
          <p:cNvPr id="1026" name="Picture 2"/>
          <p:cNvPicPr>
            <a:picLocks noChangeAspect="1" noChangeArrowheads="1"/>
          </p:cNvPicPr>
          <p:nvPr/>
        </p:nvPicPr>
        <p:blipFill>
          <a:blip r:embed="rId2"/>
          <a:srcRect/>
          <a:stretch>
            <a:fillRect/>
          </a:stretch>
        </p:blipFill>
        <p:spPr bwMode="auto">
          <a:xfrm>
            <a:off x="6172200" y="0"/>
            <a:ext cx="2971800" cy="9906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cartels (2)</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sz="3300" dirty="0" smtClean="0"/>
              <a:t>Cartels are also highly unstable because:</a:t>
            </a:r>
          </a:p>
          <a:p>
            <a:r>
              <a:rPr lang="en-US" sz="2700" dirty="0" smtClean="0"/>
              <a:t>Firms might find it difficult to agree on a particular outcome as their interests are not perfectly aligned</a:t>
            </a:r>
          </a:p>
          <a:p>
            <a:r>
              <a:rPr lang="en-US" sz="2700" dirty="0" smtClean="0"/>
              <a:t>Non-price variables and changing market conditions complicate matters</a:t>
            </a:r>
          </a:p>
          <a:p>
            <a:r>
              <a:rPr lang="en-US" sz="2700" dirty="0" smtClean="0"/>
              <a:t>Tendency to cheat amongst members</a:t>
            </a:r>
          </a:p>
          <a:p>
            <a:r>
              <a:rPr lang="en-US" sz="2700" dirty="0" smtClean="0"/>
              <a:t>The deterrent threats of effective competition law enforcement and the lure of leniency </a:t>
            </a:r>
            <a:r>
              <a:rPr lang="en-US" sz="2700" dirty="0" err="1" smtClean="0"/>
              <a:t>programmes</a:t>
            </a:r>
            <a:endParaRPr lang="en-US" sz="2700" dirty="0" smtClean="0"/>
          </a:p>
          <a:p>
            <a:pPr>
              <a:buNone/>
            </a:pPr>
            <a:endParaRPr lang="en-US" dirty="0" smtClean="0"/>
          </a:p>
          <a:p>
            <a:pPr>
              <a:buNone/>
            </a:pPr>
            <a:r>
              <a:rPr lang="en-US" dirty="0" smtClean="0">
                <a:sym typeface="Wingdings" pitchFamily="2" charset="2"/>
              </a:rPr>
              <a:t> </a:t>
            </a:r>
            <a:r>
              <a:rPr lang="en-US" i="1" dirty="0" smtClean="0">
                <a:sym typeface="Wingdings" pitchFamily="2" charset="2"/>
              </a:rPr>
              <a:t>Competition authorities could use these cartels-</a:t>
            </a:r>
            <a:r>
              <a:rPr lang="en-US" i="1" dirty="0" err="1" smtClean="0">
                <a:sym typeface="Wingdings" pitchFamily="2" charset="2"/>
              </a:rPr>
              <a:t>destabilising</a:t>
            </a:r>
            <a:r>
              <a:rPr lang="en-US" i="1" dirty="0" smtClean="0">
                <a:sym typeface="Wingdings" pitchFamily="2" charset="2"/>
              </a:rPr>
              <a:t> factors to their benefits</a:t>
            </a:r>
            <a:endParaRPr lang="en-US"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i="1" dirty="0" smtClean="0">
                <a:cs typeface="Times New Roman" pitchFamily="18" charset="0"/>
              </a:rPr>
              <a:t>Archer Daniels Midland</a:t>
            </a:r>
            <a:endParaRPr lang="en-US" dirty="0">
              <a:latin typeface="+mn-lt"/>
              <a:cs typeface="Times New Roman" pitchFamily="18" charset="0"/>
            </a:endParaRPr>
          </a:p>
        </p:txBody>
      </p:sp>
      <p:pic>
        <p:nvPicPr>
          <p:cNvPr id="5" name="Content Placeholder 4" descr="220px-TheInformant2009MP.jpg"/>
          <p:cNvPicPr>
            <a:picLocks noGrp="1" noChangeAspect="1"/>
          </p:cNvPicPr>
          <p:nvPr>
            <p:ph sz="half" idx="1"/>
          </p:nvPr>
        </p:nvPicPr>
        <p:blipFill>
          <a:blip r:embed="rId2"/>
          <a:stretch>
            <a:fillRect/>
          </a:stretch>
        </p:blipFill>
        <p:spPr>
          <a:xfrm>
            <a:off x="1297264" y="1219200"/>
            <a:ext cx="2588936" cy="3848100"/>
          </a:xfrm>
        </p:spPr>
      </p:pic>
      <p:pic>
        <p:nvPicPr>
          <p:cNvPr id="6" name="Content Placeholder 5" descr="6a011168d93ce7970c0120a920e973970b-800wi.jpg"/>
          <p:cNvPicPr>
            <a:picLocks noGrp="1" noChangeAspect="1"/>
          </p:cNvPicPr>
          <p:nvPr>
            <p:ph sz="half" idx="2"/>
          </p:nvPr>
        </p:nvPicPr>
        <p:blipFill>
          <a:blip r:embed="rId3"/>
          <a:stretch>
            <a:fillRect/>
          </a:stretch>
        </p:blipFill>
        <p:spPr>
          <a:xfrm>
            <a:off x="5334000" y="1219200"/>
            <a:ext cx="2506599" cy="3886200"/>
          </a:xfrm>
        </p:spPr>
      </p:pic>
      <p:sp>
        <p:nvSpPr>
          <p:cNvPr id="8" name="TextBox 7"/>
          <p:cNvSpPr txBox="1"/>
          <p:nvPr/>
        </p:nvSpPr>
        <p:spPr>
          <a:xfrm>
            <a:off x="381000" y="5181600"/>
            <a:ext cx="8382000" cy="1477328"/>
          </a:xfrm>
          <a:prstGeom prst="rect">
            <a:avLst/>
          </a:prstGeom>
          <a:noFill/>
        </p:spPr>
        <p:txBody>
          <a:bodyPr wrap="square" rtlCol="0">
            <a:spAutoFit/>
          </a:bodyPr>
          <a:lstStyle/>
          <a:p>
            <a:pPr fontAlgn="auto">
              <a:spcAft>
                <a:spcPts val="0"/>
              </a:spcAft>
              <a:buFont typeface="Arial" pitchFamily="34" charset="0"/>
              <a:buChar char="•"/>
              <a:defRPr/>
            </a:pPr>
            <a:r>
              <a:rPr lang="en-US" dirty="0" smtClean="0">
                <a:cs typeface="Times New Roman" pitchFamily="18" charset="0"/>
              </a:rPr>
              <a:t>Major US case which also involved EC, Japan, Australia and Korea</a:t>
            </a:r>
          </a:p>
          <a:p>
            <a:pPr fontAlgn="auto">
              <a:spcAft>
                <a:spcPts val="0"/>
              </a:spcAft>
              <a:buFont typeface="Arial" pitchFamily="34" charset="0"/>
              <a:buChar char="•"/>
              <a:defRPr/>
            </a:pPr>
            <a:r>
              <a:rPr lang="en-US" dirty="0" smtClean="0">
                <a:cs typeface="Times New Roman" pitchFamily="18" charset="0"/>
              </a:rPr>
              <a:t>Major producers of lysine (a chemical food additive)</a:t>
            </a:r>
          </a:p>
          <a:p>
            <a:pPr fontAlgn="auto">
              <a:spcAft>
                <a:spcPts val="0"/>
              </a:spcAft>
              <a:buFont typeface="Arial" pitchFamily="34" charset="0"/>
              <a:buChar char="•"/>
              <a:defRPr/>
            </a:pPr>
            <a:r>
              <a:rPr lang="en-US" dirty="0" smtClean="0">
                <a:cs typeface="Times New Roman" pitchFamily="18" charset="0"/>
              </a:rPr>
              <a:t>Secret cartel to divide the international markets and set prices</a:t>
            </a:r>
          </a:p>
          <a:p>
            <a:pPr fontAlgn="auto">
              <a:spcAft>
                <a:spcPts val="0"/>
              </a:spcAft>
              <a:buFont typeface="Arial" pitchFamily="34" charset="0"/>
              <a:buChar char="•"/>
              <a:defRPr/>
            </a:pPr>
            <a:r>
              <a:rPr lang="en-US" dirty="0" smtClean="0">
                <a:cs typeface="Times New Roman" pitchFamily="18" charset="0"/>
              </a:rPr>
              <a:t>US investigation</a:t>
            </a:r>
          </a:p>
          <a:p>
            <a:pPr lvl="1" fontAlgn="auto">
              <a:spcAft>
                <a:spcPts val="0"/>
              </a:spcAft>
              <a:buFont typeface="Arial" pitchFamily="34" charset="0"/>
              <a:buChar char="–"/>
              <a:defRPr/>
            </a:pPr>
            <a:r>
              <a:rPr lang="en-US" dirty="0" smtClean="0">
                <a:cs typeface="Times New Roman" pitchFamily="18" charset="0"/>
              </a:rPr>
              <a:t>Massive fines, jail terms, and then damages to private parties</a:t>
            </a:r>
            <a:endParaRPr lang="en-GB" dirty="0" smtClean="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2288" y="4343400"/>
            <a:ext cx="5486400" cy="457200"/>
          </a:xfrm>
        </p:spPr>
        <p:txBody>
          <a:bodyPr>
            <a:normAutofit/>
          </a:bodyPr>
          <a:lstStyle/>
          <a:p>
            <a:r>
              <a:rPr lang="en-US" dirty="0" smtClean="0">
                <a:latin typeface="+mn-lt"/>
                <a:cs typeface="Times New Roman" pitchFamily="18" charset="0"/>
              </a:rPr>
              <a:t>The Vitamins cartel - Biggest cartel in history</a:t>
            </a:r>
            <a:endParaRPr lang="en-US" dirty="0">
              <a:latin typeface="+mn-lt"/>
              <a:cs typeface="Times New Roman" pitchFamily="18" charset="0"/>
            </a:endParaRPr>
          </a:p>
        </p:txBody>
      </p:sp>
      <p:pic>
        <p:nvPicPr>
          <p:cNvPr id="5" name="Picture Placeholder 4" descr="Vitamins_cartel_web.gif"/>
          <p:cNvPicPr>
            <a:picLocks noGrp="1" noChangeAspect="1"/>
          </p:cNvPicPr>
          <p:nvPr>
            <p:ph type="pic" idx="1"/>
          </p:nvPr>
        </p:nvPicPr>
        <p:blipFill>
          <a:blip r:embed="rId2"/>
          <a:srcRect l="5741" r="5741"/>
          <a:stretch>
            <a:fillRect/>
          </a:stretch>
        </p:blipFill>
        <p:spPr>
          <a:xfrm>
            <a:off x="1905000" y="612775"/>
            <a:ext cx="4953000" cy="3714750"/>
          </a:xfrm>
        </p:spPr>
      </p:pic>
      <p:sp>
        <p:nvSpPr>
          <p:cNvPr id="4" name="Text Placeholder 3"/>
          <p:cNvSpPr>
            <a:spLocks noGrp="1"/>
          </p:cNvSpPr>
          <p:nvPr>
            <p:ph type="body" sz="half" idx="2"/>
          </p:nvPr>
        </p:nvSpPr>
        <p:spPr>
          <a:xfrm>
            <a:off x="914400" y="4953000"/>
            <a:ext cx="7239000" cy="1676400"/>
          </a:xfrm>
        </p:spPr>
        <p:txBody>
          <a:bodyPr>
            <a:normAutofit lnSpcReduction="10000"/>
          </a:bodyPr>
          <a:lstStyle/>
          <a:p>
            <a:pPr>
              <a:buFontTx/>
              <a:buChar char="-"/>
            </a:pPr>
            <a:r>
              <a:rPr lang="en-US" sz="1800" dirty="0" smtClean="0">
                <a:latin typeface="+mn-lt"/>
                <a:cs typeface="Times New Roman" pitchFamily="18" charset="0"/>
              </a:rPr>
              <a:t> Lasting more than 10 years (1985/1988-1999), consisting of 21 companies from 7 countries,  trading in 16 different types of vitamins, with a global revenue of more than US$30 billion</a:t>
            </a:r>
          </a:p>
          <a:p>
            <a:pPr>
              <a:buFontTx/>
              <a:buChar char="-"/>
            </a:pPr>
            <a:r>
              <a:rPr lang="en-US" sz="1800" dirty="0">
                <a:latin typeface="+mn-lt"/>
                <a:cs typeface="Times New Roman" pitchFamily="18" charset="0"/>
              </a:rPr>
              <a:t> </a:t>
            </a:r>
            <a:r>
              <a:rPr lang="en-US" sz="1800" dirty="0" smtClean="0">
                <a:latin typeface="+mn-lt"/>
                <a:cs typeface="Times New Roman" pitchFamily="18" charset="0"/>
              </a:rPr>
              <a:t>Total fines in the US: close to US$1 billion, in Europe: €855 million, not inclusive of individual fines on CEOs and other claims</a:t>
            </a:r>
            <a:r>
              <a:rPr lang="en-US" dirty="0" smtClean="0">
                <a:latin typeface="+mn-lt"/>
                <a:cs typeface="Times New Roman" pitchFamily="18" charset="0"/>
              </a:rPr>
              <a:t/>
            </a:r>
            <a:br>
              <a:rPr lang="en-US" dirty="0" smtClean="0">
                <a:latin typeface="+mn-lt"/>
                <a:cs typeface="Times New Roman" pitchFamily="18" charset="0"/>
              </a:rPr>
            </a:br>
            <a:endParaRPr lang="en-US" dirty="0">
              <a:latin typeface="+mn-lt"/>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274638"/>
            <a:ext cx="8229600" cy="792162"/>
          </a:xfrm>
        </p:spPr>
        <p:txBody>
          <a:bodyPr>
            <a:normAutofit fontScale="90000"/>
          </a:bodyPr>
          <a:lstStyle/>
          <a:p>
            <a:r>
              <a:rPr lang="en-US" dirty="0" smtClean="0">
                <a:latin typeface="+mn-lt"/>
              </a:rPr>
              <a:t>Successful formula to deal with cartels</a:t>
            </a:r>
            <a:endParaRPr lang="en-GB" dirty="0" smtClean="0">
              <a:latin typeface="+mn-lt"/>
            </a:endParaRPr>
          </a:p>
        </p:txBody>
      </p:sp>
      <p:sp>
        <p:nvSpPr>
          <p:cNvPr id="3" name="Content Placeholder 2"/>
          <p:cNvSpPr>
            <a:spLocks noGrp="1"/>
          </p:cNvSpPr>
          <p:nvPr>
            <p:ph idx="1"/>
          </p:nvPr>
        </p:nvSpPr>
        <p:spPr>
          <a:xfrm>
            <a:off x="457200" y="1219200"/>
            <a:ext cx="8229600" cy="5638800"/>
          </a:xfrm>
        </p:spPr>
        <p:txBody>
          <a:bodyPr rtlCol="0">
            <a:normAutofit fontScale="85000" lnSpcReduction="20000"/>
          </a:bodyPr>
          <a:lstStyle/>
          <a:p>
            <a:pPr>
              <a:buNone/>
              <a:defRPr/>
            </a:pPr>
            <a:r>
              <a:rPr lang="en-US" b="1" i="1" u="sng" dirty="0" smtClean="0"/>
              <a:t>Per se </a:t>
            </a:r>
            <a:r>
              <a:rPr lang="en-US" b="1" u="sng" dirty="0" smtClean="0"/>
              <a:t>Prohibitions + Severe penalties + Leniency</a:t>
            </a:r>
          </a:p>
          <a:p>
            <a:pPr fontAlgn="auto">
              <a:spcAft>
                <a:spcPts val="0"/>
              </a:spcAft>
              <a:buFont typeface="Arial" pitchFamily="34" charset="0"/>
              <a:buChar char="•"/>
              <a:defRPr/>
            </a:pPr>
            <a:r>
              <a:rPr lang="en-US" i="1" dirty="0" smtClean="0">
                <a:latin typeface="+mn-lt"/>
              </a:rPr>
              <a:t>Per se </a:t>
            </a:r>
            <a:r>
              <a:rPr lang="en-US" dirty="0" smtClean="0">
                <a:latin typeface="+mn-lt"/>
              </a:rPr>
              <a:t>prohibitions: Only proving the agreement exists</a:t>
            </a:r>
          </a:p>
          <a:p>
            <a:pPr lvl="1">
              <a:buFont typeface="Arial" pitchFamily="34" charset="0"/>
              <a:buChar char="•"/>
              <a:defRPr/>
            </a:pPr>
            <a:r>
              <a:rPr lang="en-US" dirty="0" smtClean="0"/>
              <a:t>Evidence of explicit agreement between members</a:t>
            </a:r>
          </a:p>
          <a:p>
            <a:pPr lvl="1">
              <a:buFont typeface="Arial" pitchFamily="34" charset="0"/>
              <a:buChar char="•"/>
              <a:defRPr/>
            </a:pPr>
            <a:r>
              <a:rPr lang="en-US" dirty="0" smtClean="0">
                <a:latin typeface="+mn-lt"/>
              </a:rPr>
              <a:t>Evidence of parallel conduct</a:t>
            </a:r>
          </a:p>
          <a:p>
            <a:pPr lvl="1">
              <a:buFont typeface="Arial" pitchFamily="34" charset="0"/>
              <a:buChar char="•"/>
              <a:defRPr/>
            </a:pPr>
            <a:r>
              <a:rPr lang="en-US" dirty="0" smtClean="0"/>
              <a:t>Evidence of facilitating/concerted practices such as information exchange, repeated interactions, etc</a:t>
            </a:r>
            <a:r>
              <a:rPr lang="en-US" dirty="0" smtClean="0">
                <a:latin typeface="+mn-lt"/>
              </a:rPr>
              <a:t> </a:t>
            </a:r>
          </a:p>
          <a:p>
            <a:pPr fontAlgn="auto">
              <a:spcAft>
                <a:spcPts val="0"/>
              </a:spcAft>
              <a:buFont typeface="Arial" pitchFamily="34" charset="0"/>
              <a:buChar char="•"/>
              <a:defRPr/>
            </a:pPr>
            <a:r>
              <a:rPr lang="en-US" dirty="0" smtClean="0">
                <a:latin typeface="+mn-lt"/>
              </a:rPr>
              <a:t>Severe penalties: </a:t>
            </a:r>
          </a:p>
          <a:p>
            <a:pPr lvl="1">
              <a:buFont typeface="Arial" pitchFamily="34" charset="0"/>
              <a:buChar char="•"/>
              <a:defRPr/>
            </a:pPr>
            <a:r>
              <a:rPr lang="en-US" dirty="0" smtClean="0">
                <a:latin typeface="+mn-lt"/>
              </a:rPr>
              <a:t>10% of turnover of the preceding FY</a:t>
            </a:r>
          </a:p>
          <a:p>
            <a:pPr lvl="1">
              <a:buFont typeface="Arial" pitchFamily="34" charset="0"/>
              <a:buChar char="•"/>
              <a:defRPr/>
            </a:pPr>
            <a:r>
              <a:rPr lang="en-US" dirty="0" smtClean="0">
                <a:latin typeface="+mn-lt"/>
              </a:rPr>
              <a:t>fines increase the longer a cartel exists, </a:t>
            </a:r>
          </a:p>
          <a:p>
            <a:pPr lvl="1">
              <a:buFont typeface="Arial" pitchFamily="34" charset="0"/>
              <a:buChar char="•"/>
              <a:defRPr/>
            </a:pPr>
            <a:r>
              <a:rPr lang="en-US" dirty="0" smtClean="0">
                <a:latin typeface="+mn-lt"/>
              </a:rPr>
              <a:t>imprisonment of CEOs</a:t>
            </a:r>
          </a:p>
          <a:p>
            <a:pPr fontAlgn="auto">
              <a:spcAft>
                <a:spcPts val="0"/>
              </a:spcAft>
              <a:buFont typeface="Arial" pitchFamily="34" charset="0"/>
              <a:buChar char="•"/>
              <a:defRPr/>
            </a:pPr>
            <a:r>
              <a:rPr lang="en-US" dirty="0" smtClean="0">
                <a:latin typeface="+mn-lt"/>
              </a:rPr>
              <a:t>Leniency: </a:t>
            </a:r>
          </a:p>
          <a:p>
            <a:pPr lvl="1">
              <a:buFont typeface="Arial" pitchFamily="34" charset="0"/>
              <a:buChar char="•"/>
              <a:defRPr/>
            </a:pPr>
            <a:r>
              <a:rPr lang="en-US" dirty="0" smtClean="0">
                <a:latin typeface="+mn-lt"/>
              </a:rPr>
              <a:t>In EC and US a member of a cartel which confesses to the authorities may be given immunity from punishment</a:t>
            </a:r>
          </a:p>
          <a:p>
            <a:pPr lvl="1">
              <a:buFont typeface="Arial" pitchFamily="34" charset="0"/>
              <a:buChar char="•"/>
              <a:defRPr/>
            </a:pPr>
            <a:r>
              <a:rPr lang="en-US" dirty="0" smtClean="0">
                <a:latin typeface="+mn-lt"/>
              </a:rPr>
              <a:t>Members of that cartel may seek to reduce damages by in turn confessing to other cartels</a:t>
            </a:r>
            <a:endParaRPr lang="en-GB" dirty="0">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horizontal agreements</a:t>
            </a:r>
            <a:endParaRPr lang="en-US" dirty="0"/>
          </a:p>
        </p:txBody>
      </p:sp>
      <p:sp>
        <p:nvSpPr>
          <p:cNvPr id="3" name="Content Placeholder 2"/>
          <p:cNvSpPr>
            <a:spLocks noGrp="1"/>
          </p:cNvSpPr>
          <p:nvPr>
            <p:ph idx="1"/>
          </p:nvPr>
        </p:nvSpPr>
        <p:spPr/>
        <p:txBody>
          <a:bodyPr/>
          <a:lstStyle/>
          <a:p>
            <a:r>
              <a:rPr lang="en-US" dirty="0" smtClean="0"/>
              <a:t>Examples</a:t>
            </a:r>
          </a:p>
          <a:p>
            <a:pPr lvl="1"/>
            <a:r>
              <a:rPr lang="en-US" dirty="0" smtClean="0"/>
              <a:t>Information sharing</a:t>
            </a:r>
          </a:p>
          <a:p>
            <a:pPr lvl="1"/>
            <a:r>
              <a:rPr lang="en-US" dirty="0" smtClean="0"/>
              <a:t>Restrictions on advertising</a:t>
            </a:r>
          </a:p>
          <a:p>
            <a:pPr lvl="1"/>
            <a:r>
              <a:rPr lang="en-US" dirty="0" err="1" smtClean="0"/>
              <a:t>Standardisation</a:t>
            </a:r>
            <a:r>
              <a:rPr lang="en-US" dirty="0" smtClean="0"/>
              <a:t> agreements</a:t>
            </a:r>
          </a:p>
          <a:p>
            <a:pPr lvl="1"/>
            <a:r>
              <a:rPr lang="en-US" dirty="0" smtClean="0"/>
              <a:t>R&amp;D joint ventures</a:t>
            </a:r>
          </a:p>
          <a:p>
            <a:r>
              <a:rPr lang="en-US" dirty="0" smtClean="0"/>
              <a:t>Apply rule of reason analysis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‘Rule of reason’ approach</a:t>
            </a:r>
            <a:endParaRPr lang="en-US" dirty="0"/>
          </a:p>
        </p:txBody>
      </p:sp>
      <p:sp>
        <p:nvSpPr>
          <p:cNvPr id="3" name="Content Placeholder 2"/>
          <p:cNvSpPr>
            <a:spLocks noGrp="1"/>
          </p:cNvSpPr>
          <p:nvPr>
            <p:ph idx="1"/>
          </p:nvPr>
        </p:nvSpPr>
        <p:spPr>
          <a:xfrm>
            <a:off x="457200" y="1371600"/>
            <a:ext cx="8229600" cy="5257800"/>
          </a:xfrm>
        </p:spPr>
        <p:txBody>
          <a:bodyPr>
            <a:normAutofit fontScale="70000" lnSpcReduction="20000"/>
          </a:bodyPr>
          <a:lstStyle/>
          <a:p>
            <a:pPr>
              <a:buNone/>
            </a:pPr>
            <a:r>
              <a:rPr lang="en-US" dirty="0" smtClean="0"/>
              <a:t>1. Considering facts that are particular to case</a:t>
            </a:r>
          </a:p>
          <a:p>
            <a:pPr lvl="1"/>
            <a:r>
              <a:rPr lang="en-US" dirty="0" err="1" smtClean="0"/>
              <a:t>Eg</a:t>
            </a:r>
            <a:r>
              <a:rPr lang="en-US" dirty="0" smtClean="0"/>
              <a:t> market power of the parties, competitive relationship between parties, economic conditions</a:t>
            </a:r>
          </a:p>
          <a:p>
            <a:pPr>
              <a:buNone/>
            </a:pPr>
            <a:r>
              <a:rPr lang="en-US" dirty="0" smtClean="0"/>
              <a:t>2. Considering nature and scope of the restraint</a:t>
            </a:r>
          </a:p>
          <a:p>
            <a:pPr lvl="1"/>
            <a:r>
              <a:rPr lang="en-US" dirty="0" smtClean="0"/>
              <a:t>What does the restraint actually do, how far does it extend</a:t>
            </a:r>
          </a:p>
          <a:p>
            <a:pPr lvl="1"/>
            <a:r>
              <a:rPr lang="en-US" dirty="0" smtClean="0"/>
              <a:t>Reasons for its entry and adoption</a:t>
            </a:r>
          </a:p>
          <a:p>
            <a:pPr lvl="1"/>
            <a:r>
              <a:rPr lang="en-US" dirty="0" smtClean="0"/>
              <a:t>Business purpose?</a:t>
            </a:r>
          </a:p>
          <a:p>
            <a:pPr lvl="1"/>
            <a:r>
              <a:rPr lang="en-US" dirty="0" smtClean="0"/>
              <a:t>Is the restraint ancillary to the main and lawful purpose of the agreement</a:t>
            </a:r>
          </a:p>
          <a:p>
            <a:pPr>
              <a:buNone/>
            </a:pPr>
            <a:r>
              <a:rPr lang="en-US" dirty="0" smtClean="0"/>
              <a:t>3. Considering anticompetitive effects of the restraints</a:t>
            </a:r>
          </a:p>
          <a:p>
            <a:pPr lvl="1"/>
            <a:r>
              <a:rPr lang="en-US" dirty="0" smtClean="0"/>
              <a:t>Compare the condition of the market before and after the restraint</a:t>
            </a:r>
          </a:p>
          <a:p>
            <a:pPr>
              <a:buNone/>
            </a:pPr>
            <a:r>
              <a:rPr lang="en-US" dirty="0" smtClean="0"/>
              <a:t>4. Considering any pro-competitive justifications</a:t>
            </a:r>
          </a:p>
          <a:p>
            <a:pPr lvl="1"/>
            <a:r>
              <a:rPr lang="en-US" dirty="0" err="1" smtClean="0"/>
              <a:t>Eg</a:t>
            </a:r>
            <a:r>
              <a:rPr lang="en-US" dirty="0" smtClean="0"/>
              <a:t> efficiencies, economy of scale, non-economic benefits</a:t>
            </a:r>
          </a:p>
          <a:p>
            <a:pPr>
              <a:buNone/>
            </a:pPr>
            <a:r>
              <a:rPr lang="en-US" dirty="0" smtClean="0"/>
              <a:t>5. Is the restraint reasonably necessary to achieve those justifications, is it the least restrictive means</a:t>
            </a:r>
          </a:p>
          <a:p>
            <a:pPr>
              <a:buNone/>
            </a:pPr>
            <a:r>
              <a:rPr lang="en-US" dirty="0" smtClean="0"/>
              <a:t>6. Weigh up </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Joint ventures</a:t>
            </a:r>
            <a:endParaRPr lang="en-US" dirty="0"/>
          </a:p>
        </p:txBody>
      </p:sp>
      <p:sp>
        <p:nvSpPr>
          <p:cNvPr id="3" name="Text Placeholder 2"/>
          <p:cNvSpPr>
            <a:spLocks noGrp="1"/>
          </p:cNvSpPr>
          <p:nvPr>
            <p:ph type="body" idx="1"/>
          </p:nvPr>
        </p:nvSpPr>
        <p:spPr/>
        <p:txBody>
          <a:bodyPr>
            <a:normAutofit fontScale="92500"/>
          </a:bodyPr>
          <a:lstStyle/>
          <a:p>
            <a:r>
              <a:rPr lang="en-US" dirty="0" smtClean="0"/>
              <a:t>Potential pro-competitive effects</a:t>
            </a:r>
            <a:endParaRPr lang="en-US" dirty="0"/>
          </a:p>
        </p:txBody>
      </p:sp>
      <p:sp>
        <p:nvSpPr>
          <p:cNvPr id="4" name="Content Placeholder 3"/>
          <p:cNvSpPr>
            <a:spLocks noGrp="1"/>
          </p:cNvSpPr>
          <p:nvPr>
            <p:ph sz="half" idx="2"/>
          </p:nvPr>
        </p:nvSpPr>
        <p:spPr/>
        <p:txBody>
          <a:bodyPr>
            <a:normAutofit/>
          </a:bodyPr>
          <a:lstStyle/>
          <a:p>
            <a:r>
              <a:rPr lang="en-US" sz="2000" dirty="0" smtClean="0"/>
              <a:t>Economies of scale</a:t>
            </a:r>
          </a:p>
          <a:p>
            <a:r>
              <a:rPr lang="en-US" sz="2000" dirty="0" smtClean="0"/>
              <a:t>Spreading the risks and costs of R&amp;D</a:t>
            </a:r>
          </a:p>
          <a:p>
            <a:r>
              <a:rPr lang="en-US" sz="2000" dirty="0" smtClean="0"/>
              <a:t>Increasing incentives for R&amp;D</a:t>
            </a:r>
          </a:p>
          <a:p>
            <a:r>
              <a:rPr lang="en-US" sz="2000" dirty="0" smtClean="0"/>
              <a:t>Acquiring new technologies or skills</a:t>
            </a:r>
          </a:p>
          <a:p>
            <a:r>
              <a:rPr lang="en-US" sz="2000" dirty="0" smtClean="0"/>
              <a:t>Synergies from pooling of complementary resources or capabilities</a:t>
            </a:r>
            <a:endParaRPr lang="en-US" sz="2000" dirty="0"/>
          </a:p>
        </p:txBody>
      </p:sp>
      <p:sp>
        <p:nvSpPr>
          <p:cNvPr id="5" name="Text Placeholder 4"/>
          <p:cNvSpPr>
            <a:spLocks noGrp="1"/>
          </p:cNvSpPr>
          <p:nvPr>
            <p:ph type="body" sz="quarter" idx="3"/>
          </p:nvPr>
        </p:nvSpPr>
        <p:spPr/>
        <p:txBody>
          <a:bodyPr>
            <a:normAutofit fontScale="92500"/>
          </a:bodyPr>
          <a:lstStyle/>
          <a:p>
            <a:r>
              <a:rPr lang="en-US" dirty="0" smtClean="0"/>
              <a:t>Potential anticompetitive effects</a:t>
            </a:r>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smtClean="0"/>
              <a:t>Spillover into collusion</a:t>
            </a:r>
          </a:p>
          <a:p>
            <a:r>
              <a:rPr lang="en-US" dirty="0" smtClean="0"/>
              <a:t>Collateral restraints</a:t>
            </a:r>
          </a:p>
          <a:p>
            <a:r>
              <a:rPr lang="en-US" dirty="0" smtClean="0"/>
              <a:t>Build or secure monopoly power by erecting barriers to entry and eliminating competition</a:t>
            </a:r>
          </a:p>
          <a:p>
            <a:r>
              <a:rPr lang="en-US" dirty="0" smtClean="0"/>
              <a:t>Denying access to essential resources or facilities</a:t>
            </a:r>
          </a:p>
          <a:p>
            <a:r>
              <a:rPr lang="en-US" dirty="0" smtClean="0"/>
              <a:t>Decreased economic efficiency:</a:t>
            </a:r>
          </a:p>
          <a:p>
            <a:pPr lvl="1"/>
            <a:r>
              <a:rPr lang="en-US" dirty="0" smtClean="0"/>
              <a:t>Reduction of competitive pressure leasing to less incentive to engage in R&amp;D</a:t>
            </a:r>
          </a:p>
          <a:p>
            <a:pPr lvl="1"/>
            <a:r>
              <a:rPr lang="en-US" dirty="0" smtClean="0"/>
              <a:t>Reduction in diversity of research paths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example</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29379" y="1524000"/>
            <a:ext cx="9114621" cy="50292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agreements</a:t>
            </a:r>
            <a:endParaRPr lang="en-US" dirty="0"/>
          </a:p>
        </p:txBody>
      </p:sp>
      <p:sp>
        <p:nvSpPr>
          <p:cNvPr id="3" name="Content Placeholder 2"/>
          <p:cNvSpPr>
            <a:spLocks noGrp="1"/>
          </p:cNvSpPr>
          <p:nvPr>
            <p:ph idx="1"/>
          </p:nvPr>
        </p:nvSpPr>
        <p:spPr/>
        <p:txBody>
          <a:bodyPr/>
          <a:lstStyle/>
          <a:p>
            <a:r>
              <a:rPr lang="en-US" dirty="0" smtClean="0"/>
              <a:t>Price and non-price restraints</a:t>
            </a:r>
          </a:p>
          <a:p>
            <a:r>
              <a:rPr lang="en-US" dirty="0" smtClean="0"/>
              <a:t>Generally less a concern than horizontal agreements from an economic perspective and treated more leniently</a:t>
            </a:r>
          </a:p>
          <a:p>
            <a:r>
              <a:rPr lang="en-US" dirty="0" err="1" smtClean="0"/>
              <a:t>Analysed</a:t>
            </a:r>
            <a:r>
              <a:rPr lang="en-US" dirty="0" smtClean="0"/>
              <a:t> using Rule of Reason approach</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price restraints</a:t>
            </a:r>
            <a:endParaRPr lang="en-US" dirty="0"/>
          </a:p>
        </p:txBody>
      </p:sp>
      <p:sp>
        <p:nvSpPr>
          <p:cNvPr id="3" name="Content Placeholder 2"/>
          <p:cNvSpPr>
            <a:spLocks noGrp="1"/>
          </p:cNvSpPr>
          <p:nvPr>
            <p:ph idx="1"/>
          </p:nvPr>
        </p:nvSpPr>
        <p:spPr/>
        <p:txBody>
          <a:bodyPr>
            <a:normAutofit lnSpcReduction="10000"/>
          </a:bodyPr>
          <a:lstStyle/>
          <a:p>
            <a:r>
              <a:rPr lang="en-US" dirty="0" smtClean="0"/>
              <a:t>Resale price maintenance</a:t>
            </a:r>
          </a:p>
          <a:p>
            <a:pPr lvl="1"/>
            <a:r>
              <a:rPr lang="en-US" dirty="0" smtClean="0"/>
              <a:t>Maximum resale price</a:t>
            </a:r>
          </a:p>
          <a:p>
            <a:pPr lvl="1"/>
            <a:r>
              <a:rPr lang="en-US" dirty="0" smtClean="0"/>
              <a:t>Minimum resale price</a:t>
            </a:r>
          </a:p>
          <a:p>
            <a:pPr lvl="1"/>
            <a:r>
              <a:rPr lang="en-US" dirty="0" smtClean="0"/>
              <a:t>Recommended retail price</a:t>
            </a:r>
          </a:p>
          <a:p>
            <a:r>
              <a:rPr lang="en-US" dirty="0" smtClean="0"/>
              <a:t>Examples:</a:t>
            </a:r>
          </a:p>
          <a:p>
            <a:pPr lvl="1"/>
            <a:r>
              <a:rPr lang="en-US" dirty="0" smtClean="0"/>
              <a:t>Perfumes</a:t>
            </a:r>
          </a:p>
          <a:p>
            <a:pPr lvl="1"/>
            <a:r>
              <a:rPr lang="en-US" dirty="0" smtClean="0"/>
              <a:t>Sporting goods</a:t>
            </a:r>
          </a:p>
          <a:p>
            <a:pPr lvl="1"/>
            <a:r>
              <a:rPr lang="en-US" dirty="0" smtClean="0"/>
              <a:t>Electronics</a:t>
            </a:r>
          </a:p>
          <a:p>
            <a:pPr lvl="1"/>
            <a:r>
              <a:rPr lang="en-US" dirty="0" smtClean="0"/>
              <a:t>shoes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prohibitions of competition laws</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Competition Law: </a:t>
            </a:r>
          </a:p>
          <a:p>
            <a:pPr>
              <a:buNone/>
            </a:pPr>
            <a:r>
              <a:rPr lang="en-US" dirty="0" smtClean="0"/>
              <a:t>	“legislation, judicial decisions and regulations specifically aimed at preventing </a:t>
            </a:r>
            <a:r>
              <a:rPr lang="en-US" b="1" dirty="0" smtClean="0"/>
              <a:t>anti-competitive business practices</a:t>
            </a:r>
            <a:r>
              <a:rPr lang="en-US" dirty="0" smtClean="0"/>
              <a:t>, </a:t>
            </a:r>
            <a:r>
              <a:rPr lang="en-US" b="1" dirty="0" smtClean="0"/>
              <a:t>abuse of market power</a:t>
            </a:r>
            <a:r>
              <a:rPr lang="en-US" dirty="0" smtClean="0"/>
              <a:t> and </a:t>
            </a:r>
            <a:r>
              <a:rPr lang="en-US" b="1" dirty="0" smtClean="0"/>
              <a:t>anti-competitive mergers</a:t>
            </a:r>
            <a:r>
              <a:rPr lang="en-US" dirty="0" smtClean="0"/>
              <a:t>. It generally focuses on the control of restrictive trade (business) practices (such as </a:t>
            </a:r>
            <a:r>
              <a:rPr lang="en-US" dirty="0" smtClean="0">
                <a:solidFill>
                  <a:srgbClr val="FF0000"/>
                </a:solidFill>
              </a:rPr>
              <a:t>anti-competitive agreements</a:t>
            </a:r>
            <a:r>
              <a:rPr lang="en-US" dirty="0" smtClean="0"/>
              <a:t> and abuse of a dominant position) and anti-competitive mergers and may also include provisions on </a:t>
            </a:r>
            <a:r>
              <a:rPr lang="en-US" b="1" dirty="0" smtClean="0"/>
              <a:t>unfair trade practices</a:t>
            </a:r>
            <a:r>
              <a:rPr lang="en-US" dirty="0" smtClean="0"/>
              <a:t>”</a:t>
            </a:r>
          </a:p>
          <a:p>
            <a:pPr algn="r">
              <a:buNone/>
            </a:pPr>
            <a:r>
              <a:rPr lang="en-US" sz="2700" i="1" dirty="0" smtClean="0"/>
              <a:t>(ASEAN Regional Guidelines on Competition Policy, </a:t>
            </a:r>
            <a:r>
              <a:rPr lang="en-US" sz="2700" i="1" dirty="0" smtClean="0"/>
              <a:t>2010, §2.1.1.2)</a:t>
            </a:r>
            <a:r>
              <a:rPr lang="en-US" i="1" dirty="0" smtClean="0"/>
              <a:t> </a:t>
            </a:r>
            <a:endParaRPr lang="en-US" i="1"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price restraints</a:t>
            </a:r>
            <a:endParaRPr lang="en-US" dirty="0"/>
          </a:p>
        </p:txBody>
      </p:sp>
      <p:sp>
        <p:nvSpPr>
          <p:cNvPr id="3" name="Text Placeholder 2"/>
          <p:cNvSpPr>
            <a:spLocks noGrp="1"/>
          </p:cNvSpPr>
          <p:nvPr>
            <p:ph type="body" idx="1"/>
          </p:nvPr>
        </p:nvSpPr>
        <p:spPr/>
        <p:txBody>
          <a:bodyPr>
            <a:normAutofit fontScale="92500"/>
          </a:bodyPr>
          <a:lstStyle/>
          <a:p>
            <a:r>
              <a:rPr lang="en-US" dirty="0" smtClean="0"/>
              <a:t>Potential pro-competitive effects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Enhances </a:t>
            </a:r>
            <a:r>
              <a:rPr lang="en-US" dirty="0" err="1" smtClean="0"/>
              <a:t>interbrand</a:t>
            </a:r>
            <a:r>
              <a:rPr lang="en-US" dirty="0" smtClean="0"/>
              <a:t> competition</a:t>
            </a:r>
          </a:p>
          <a:p>
            <a:r>
              <a:rPr lang="en-US" dirty="0" smtClean="0"/>
              <a:t>Encourages non-price competition between retailers</a:t>
            </a:r>
          </a:p>
          <a:p>
            <a:r>
              <a:rPr lang="en-US" dirty="0" smtClean="0"/>
              <a:t>Protects investment in brand image</a:t>
            </a:r>
          </a:p>
          <a:p>
            <a:r>
              <a:rPr lang="en-US" dirty="0" smtClean="0"/>
              <a:t>Prevents free-riding</a:t>
            </a:r>
          </a:p>
          <a:p>
            <a:r>
              <a:rPr lang="en-US" dirty="0" smtClean="0"/>
              <a:t>Attracts retailers by ensuring a certain level of profit</a:t>
            </a:r>
          </a:p>
          <a:p>
            <a:r>
              <a:rPr lang="en-US" dirty="0" smtClean="0"/>
              <a:t>Preserves small business from national chains or discount operations</a:t>
            </a:r>
          </a:p>
          <a:p>
            <a:r>
              <a:rPr lang="en-US" dirty="0" smtClean="0"/>
              <a:t>Avoids double </a:t>
            </a:r>
            <a:r>
              <a:rPr lang="en-US" dirty="0" err="1" smtClean="0"/>
              <a:t>marginalisation</a:t>
            </a:r>
            <a:r>
              <a:rPr lang="en-US" dirty="0" smtClean="0"/>
              <a:t> – to the benefits of consumers</a:t>
            </a:r>
            <a:endParaRPr lang="en-US" dirty="0"/>
          </a:p>
        </p:txBody>
      </p:sp>
      <p:sp>
        <p:nvSpPr>
          <p:cNvPr id="5" name="Text Placeholder 4"/>
          <p:cNvSpPr>
            <a:spLocks noGrp="1"/>
          </p:cNvSpPr>
          <p:nvPr>
            <p:ph type="body" sz="quarter" idx="3"/>
          </p:nvPr>
        </p:nvSpPr>
        <p:spPr/>
        <p:txBody>
          <a:bodyPr>
            <a:normAutofit fontScale="92500"/>
          </a:bodyPr>
          <a:lstStyle/>
          <a:p>
            <a:r>
              <a:rPr lang="en-US" dirty="0" smtClean="0"/>
              <a:t>Potential anticompetitive effects</a:t>
            </a:r>
            <a:endParaRPr lang="en-US" dirty="0"/>
          </a:p>
        </p:txBody>
      </p:sp>
      <p:sp>
        <p:nvSpPr>
          <p:cNvPr id="6" name="Content Placeholder 5"/>
          <p:cNvSpPr>
            <a:spLocks noGrp="1"/>
          </p:cNvSpPr>
          <p:nvPr>
            <p:ph sz="quarter" idx="4"/>
          </p:nvPr>
        </p:nvSpPr>
        <p:spPr/>
        <p:txBody>
          <a:bodyPr/>
          <a:lstStyle/>
          <a:p>
            <a:r>
              <a:rPr lang="en-US" dirty="0" smtClean="0"/>
              <a:t>Aids collusion at both the manufacturer and retailer levels</a:t>
            </a:r>
          </a:p>
          <a:p>
            <a:r>
              <a:rPr lang="en-US" dirty="0" smtClean="0"/>
              <a:t>Reduces intra-brand competition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non-price restraints</a:t>
            </a:r>
            <a:endParaRPr lang="en-US" dirty="0"/>
          </a:p>
        </p:txBody>
      </p:sp>
      <p:sp>
        <p:nvSpPr>
          <p:cNvPr id="3" name="Content Placeholder 2"/>
          <p:cNvSpPr>
            <a:spLocks noGrp="1"/>
          </p:cNvSpPr>
          <p:nvPr>
            <p:ph idx="1"/>
          </p:nvPr>
        </p:nvSpPr>
        <p:spPr/>
        <p:txBody>
          <a:bodyPr/>
          <a:lstStyle/>
          <a:p>
            <a:pPr>
              <a:buNone/>
            </a:pPr>
            <a:r>
              <a:rPr lang="en-US" dirty="0" smtClean="0"/>
              <a:t>Non-price restraints:</a:t>
            </a:r>
          </a:p>
          <a:p>
            <a:r>
              <a:rPr lang="en-US" dirty="0" smtClean="0"/>
              <a:t>Geographic restrictions</a:t>
            </a:r>
          </a:p>
          <a:p>
            <a:r>
              <a:rPr lang="en-US" dirty="0" smtClean="0"/>
              <a:t>Customer restrictions</a:t>
            </a:r>
          </a:p>
          <a:p>
            <a:r>
              <a:rPr lang="en-US" dirty="0" smtClean="0"/>
              <a:t>Exclusive contracts</a:t>
            </a:r>
          </a:p>
          <a:p>
            <a:pPr lvl="1"/>
            <a:r>
              <a:rPr lang="en-US" dirty="0" smtClean="0"/>
              <a:t>Requirement contracts</a:t>
            </a:r>
          </a:p>
          <a:p>
            <a:pPr lvl="1"/>
            <a:r>
              <a:rPr lang="en-US" dirty="0" smtClean="0"/>
              <a:t>Exclusive distributorship</a:t>
            </a:r>
          </a:p>
          <a:p>
            <a:pPr lvl="1"/>
            <a:r>
              <a:rPr lang="en-US" dirty="0" smtClean="0"/>
              <a:t>Tying conduct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non-price restraints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pPr>
              <a:buNone/>
            </a:pPr>
            <a:r>
              <a:rPr lang="en-US" dirty="0" smtClean="0"/>
              <a:t>Examples:</a:t>
            </a:r>
          </a:p>
          <a:p>
            <a:r>
              <a:rPr lang="en-US" dirty="0" smtClean="0"/>
              <a:t>A will only supply B on the condition that B does not acquire any of its stock from C (a competitor of A)</a:t>
            </a:r>
          </a:p>
          <a:p>
            <a:r>
              <a:rPr lang="en-US" dirty="0" smtClean="0"/>
              <a:t>A will only supply B on condition that B not sell to customers who live in Yangon</a:t>
            </a:r>
          </a:p>
          <a:p>
            <a:r>
              <a:rPr lang="en-US" dirty="0" smtClean="0"/>
              <a:t>A will only supply B on the condition that B also acquire washing power from A</a:t>
            </a:r>
          </a:p>
          <a:p>
            <a:r>
              <a:rPr lang="en-US" dirty="0" smtClean="0"/>
              <a:t>B agrees to acquire stock from A on the condition that A does not supply to other retailer in a certain geographic area or of a certain kind</a:t>
            </a:r>
          </a:p>
          <a:p>
            <a:r>
              <a:rPr lang="en-US" dirty="0" smtClean="0"/>
              <a:t>Etc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non-price restraints</a:t>
            </a:r>
            <a:endParaRPr lang="en-US" dirty="0"/>
          </a:p>
        </p:txBody>
      </p:sp>
      <p:sp>
        <p:nvSpPr>
          <p:cNvPr id="3" name="Text Placeholder 2"/>
          <p:cNvSpPr>
            <a:spLocks noGrp="1"/>
          </p:cNvSpPr>
          <p:nvPr>
            <p:ph type="body" idx="1"/>
          </p:nvPr>
        </p:nvSpPr>
        <p:spPr/>
        <p:txBody>
          <a:bodyPr>
            <a:normAutofit fontScale="92500"/>
          </a:bodyPr>
          <a:lstStyle/>
          <a:p>
            <a:r>
              <a:rPr lang="en-US" dirty="0" smtClean="0"/>
              <a:t>Potential pro-competitive effects</a:t>
            </a:r>
            <a:endParaRPr lang="en-US" dirty="0"/>
          </a:p>
        </p:txBody>
      </p:sp>
      <p:sp>
        <p:nvSpPr>
          <p:cNvPr id="4" name="Content Placeholder 3"/>
          <p:cNvSpPr>
            <a:spLocks noGrp="1"/>
          </p:cNvSpPr>
          <p:nvPr>
            <p:ph sz="half" idx="2"/>
          </p:nvPr>
        </p:nvSpPr>
        <p:spPr/>
        <p:txBody>
          <a:bodyPr/>
          <a:lstStyle/>
          <a:p>
            <a:r>
              <a:rPr lang="en-US" dirty="0" smtClean="0"/>
              <a:t>Enhancing </a:t>
            </a:r>
            <a:r>
              <a:rPr lang="en-US" dirty="0" err="1" smtClean="0"/>
              <a:t>interbrand</a:t>
            </a:r>
            <a:r>
              <a:rPr lang="en-US" dirty="0" smtClean="0"/>
              <a:t> competition</a:t>
            </a:r>
          </a:p>
          <a:p>
            <a:r>
              <a:rPr lang="en-US" dirty="0" smtClean="0"/>
              <a:t>Preventing free-riding</a:t>
            </a:r>
          </a:p>
          <a:p>
            <a:r>
              <a:rPr lang="en-US" dirty="0" smtClean="0"/>
              <a:t>Avoiding double </a:t>
            </a:r>
            <a:r>
              <a:rPr lang="en-US" dirty="0" err="1" smtClean="0"/>
              <a:t>marginalisation</a:t>
            </a:r>
            <a:endParaRPr lang="en-US" dirty="0" smtClean="0"/>
          </a:p>
          <a:p>
            <a:r>
              <a:rPr lang="en-US" dirty="0" smtClean="0"/>
              <a:t>Reducing distribution costs</a:t>
            </a:r>
          </a:p>
          <a:p>
            <a:r>
              <a:rPr lang="en-US" dirty="0" err="1" smtClean="0"/>
              <a:t>Rationalising</a:t>
            </a:r>
            <a:r>
              <a:rPr lang="en-US" dirty="0" smtClean="0"/>
              <a:t> production</a:t>
            </a:r>
          </a:p>
          <a:p>
            <a:r>
              <a:rPr lang="en-US" dirty="0" smtClean="0"/>
              <a:t>Maintaining control over standards and services</a:t>
            </a:r>
            <a:endParaRPr lang="en-US" dirty="0"/>
          </a:p>
        </p:txBody>
      </p:sp>
      <p:sp>
        <p:nvSpPr>
          <p:cNvPr id="5" name="Text Placeholder 4"/>
          <p:cNvSpPr>
            <a:spLocks noGrp="1"/>
          </p:cNvSpPr>
          <p:nvPr>
            <p:ph type="body" sz="quarter" idx="3"/>
          </p:nvPr>
        </p:nvSpPr>
        <p:spPr/>
        <p:txBody>
          <a:bodyPr>
            <a:normAutofit fontScale="92500"/>
          </a:bodyPr>
          <a:lstStyle/>
          <a:p>
            <a:r>
              <a:rPr lang="en-US" dirty="0" smtClean="0"/>
              <a:t>Potential anticompetitive effects</a:t>
            </a:r>
            <a:endParaRPr lang="en-US" dirty="0"/>
          </a:p>
        </p:txBody>
      </p:sp>
      <p:sp>
        <p:nvSpPr>
          <p:cNvPr id="6" name="Content Placeholder 5"/>
          <p:cNvSpPr>
            <a:spLocks noGrp="1"/>
          </p:cNvSpPr>
          <p:nvPr>
            <p:ph sz="quarter" idx="4"/>
          </p:nvPr>
        </p:nvSpPr>
        <p:spPr/>
        <p:txBody>
          <a:bodyPr/>
          <a:lstStyle/>
          <a:p>
            <a:r>
              <a:rPr lang="en-US" dirty="0" smtClean="0"/>
              <a:t>Consumers suffering from less choice and potentially higher prices</a:t>
            </a:r>
          </a:p>
          <a:p>
            <a:r>
              <a:rPr lang="en-US" dirty="0" smtClean="0"/>
              <a:t>Market foreclosure</a:t>
            </a:r>
          </a:p>
          <a:p>
            <a:r>
              <a:rPr lang="en-US" dirty="0" smtClean="0"/>
              <a:t>Increasing barriers to entry at manufacturers’ level</a:t>
            </a:r>
          </a:p>
          <a:p>
            <a:r>
              <a:rPr lang="en-US" dirty="0" smtClean="0"/>
              <a:t>Limiting intra-brand competition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judge vertical agreements – Rule of Reason</a:t>
            </a:r>
            <a:endParaRPr lang="en-US" dirty="0"/>
          </a:p>
        </p:txBody>
      </p:sp>
      <p:sp>
        <p:nvSpPr>
          <p:cNvPr id="3" name="Content Placeholder 2"/>
          <p:cNvSpPr>
            <a:spLocks noGrp="1"/>
          </p:cNvSpPr>
          <p:nvPr>
            <p:ph idx="1"/>
          </p:nvPr>
        </p:nvSpPr>
        <p:spPr/>
        <p:txBody>
          <a:bodyPr>
            <a:normAutofit lnSpcReduction="10000"/>
          </a:bodyPr>
          <a:lstStyle/>
          <a:p>
            <a:r>
              <a:rPr lang="en-US" dirty="0" smtClean="0"/>
              <a:t>Need to consider the impact of the restraint at both levels of the market affected</a:t>
            </a:r>
          </a:p>
          <a:p>
            <a:r>
              <a:rPr lang="en-US" dirty="0" smtClean="0"/>
              <a:t>In particular, consider:</a:t>
            </a:r>
          </a:p>
          <a:p>
            <a:pPr lvl="1"/>
            <a:r>
              <a:rPr lang="en-US" dirty="0" smtClean="0"/>
              <a:t>Impact on inter-brand and intra-brand competition</a:t>
            </a:r>
          </a:p>
          <a:p>
            <a:pPr lvl="1"/>
            <a:r>
              <a:rPr lang="en-US" dirty="0" smtClean="0"/>
              <a:t>Length of the restraint</a:t>
            </a:r>
          </a:p>
          <a:p>
            <a:pPr lvl="1"/>
            <a:r>
              <a:rPr lang="en-US" dirty="0" smtClean="0"/>
              <a:t>Impact on structural and strategic barriers to entry</a:t>
            </a:r>
          </a:p>
          <a:p>
            <a:pPr lvl="1"/>
            <a:r>
              <a:rPr lang="en-US" dirty="0" smtClean="0"/>
              <a:t>Market sharing and price-fixing agreements as a consequence?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Draft Competition Law of Myanmar (1)</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sz="4000" b="1" dirty="0" smtClean="0"/>
              <a:t>Horizontal agreements:</a:t>
            </a:r>
          </a:p>
          <a:p>
            <a:pPr marL="0" lvl="0" indent="0">
              <a:buNone/>
            </a:pPr>
            <a:r>
              <a:rPr lang="en-GB" i="1" dirty="0" smtClean="0"/>
              <a:t>§14. Two or more currently or potentially competing Undertakings shall not enter into any monopolistic agreement that has the object or effect of:</a:t>
            </a:r>
            <a:endParaRPr lang="en-US" i="1" dirty="0" smtClean="0"/>
          </a:p>
          <a:p>
            <a:pPr>
              <a:buNone/>
            </a:pPr>
            <a:r>
              <a:rPr lang="en-GB" i="1" dirty="0" smtClean="0"/>
              <a:t>	(a) agreeing or coordinating buying price, selling price or service charges;</a:t>
            </a:r>
            <a:endParaRPr lang="en-US" i="1" dirty="0" smtClean="0"/>
          </a:p>
          <a:p>
            <a:pPr>
              <a:buNone/>
            </a:pPr>
            <a:r>
              <a:rPr lang="en-GB" i="1" dirty="0" smtClean="0"/>
              <a:t>	(b</a:t>
            </a:r>
            <a:r>
              <a:rPr lang="en-GB" i="1" dirty="0" smtClean="0"/>
              <a:t>) fixing</a:t>
            </a:r>
            <a:r>
              <a:rPr lang="en-GB" i="1" dirty="0" smtClean="0"/>
              <a:t>, discontinuing, destroying, reducing, or limiting the production, purchase, sales, distribution, transfer, export or import of, Goods and Services including any such action likely to affect their quantity, level or quality;</a:t>
            </a:r>
          </a:p>
          <a:p>
            <a:pPr>
              <a:buNone/>
            </a:pPr>
            <a:r>
              <a:rPr lang="en-GB" i="1" dirty="0" smtClean="0"/>
              <a:t>	(c) fixing, limiting, or restricting other Undertaking’s rights in buying or selling Goods and Services, or directly or indirectly determining the rules that other Undertakings should follow for buying or selling Goods and Services;</a:t>
            </a:r>
            <a:endParaRPr lang="en-US" i="1" dirty="0" smtClean="0"/>
          </a:p>
          <a:p>
            <a:pPr>
              <a:buNone/>
            </a:pPr>
            <a:r>
              <a:rPr lang="en-GB" i="1" dirty="0" smtClean="0"/>
              <a:t>	(d) destroying Goods or causing Goods and Services to be damaged or impaired by downgrading their quality;</a:t>
            </a:r>
            <a:endParaRPr lang="en-US" i="1" dirty="0" smtClean="0"/>
          </a:p>
          <a:p>
            <a:pPr>
              <a:buNone/>
            </a:pPr>
            <a:r>
              <a:rPr lang="en-GB" i="1" dirty="0" smtClean="0"/>
              <a:t>	(e) interfering in another Undertaking.</a:t>
            </a:r>
            <a:endParaRPr lang="en-US" i="1" dirty="0" smtClean="0"/>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Draft Competition Law of Myanmar (2)</a:t>
            </a:r>
            <a:endParaRPr lang="en-US" dirty="0"/>
          </a:p>
        </p:txBody>
      </p:sp>
      <p:sp>
        <p:nvSpPr>
          <p:cNvPr id="3" name="Content Placeholder 2"/>
          <p:cNvSpPr>
            <a:spLocks noGrp="1"/>
          </p:cNvSpPr>
          <p:nvPr>
            <p:ph idx="1"/>
          </p:nvPr>
        </p:nvSpPr>
        <p:spPr/>
        <p:txBody>
          <a:bodyPr/>
          <a:lstStyle/>
          <a:p>
            <a:r>
              <a:rPr lang="en-US" b="1" dirty="0" smtClean="0"/>
              <a:t>Vertical agreements</a:t>
            </a:r>
          </a:p>
          <a:p>
            <a:pPr marL="0" indent="0">
              <a:buNone/>
            </a:pPr>
            <a:r>
              <a:rPr lang="en-GB" sz="2500" i="1" dirty="0" smtClean="0"/>
              <a:t>§15. Two or more Undertakings which are not active in the same level of production or trade shall not enter into any monopolistic agreements that have the object or effect of imposing a Fixed or Minimum Resale Price amongst them</a:t>
            </a:r>
            <a:endParaRPr lang="en-US" sz="2500" i="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i="1" dirty="0" smtClean="0"/>
              <a:t>§16. Exemptions </a:t>
            </a:r>
            <a:r>
              <a:rPr lang="en-US" dirty="0" smtClean="0"/>
              <a:t>– Weighing pro- and anti-competitive effects</a:t>
            </a:r>
            <a:endParaRPr lang="en-US" dirty="0"/>
          </a:p>
        </p:txBody>
      </p:sp>
      <p:sp>
        <p:nvSpPr>
          <p:cNvPr id="3" name="Text Placeholder 2"/>
          <p:cNvSpPr>
            <a:spLocks noGrp="1"/>
          </p:cNvSpPr>
          <p:nvPr>
            <p:ph type="body" idx="1"/>
          </p:nvPr>
        </p:nvSpPr>
        <p:spPr/>
        <p:txBody>
          <a:bodyPr/>
          <a:lstStyle/>
          <a:p>
            <a:r>
              <a:rPr lang="en-US" dirty="0" smtClean="0"/>
              <a:t>Pro-competitive effects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Promoting technology advancement to improve quality</a:t>
            </a:r>
          </a:p>
          <a:p>
            <a:r>
              <a:rPr lang="en-US" dirty="0" smtClean="0"/>
              <a:t>Achieving uniformed technical standards or quality requirements</a:t>
            </a:r>
          </a:p>
          <a:p>
            <a:r>
              <a:rPr lang="en-US" dirty="0" err="1" smtClean="0"/>
              <a:t>Rationalising</a:t>
            </a:r>
            <a:r>
              <a:rPr lang="en-US" dirty="0" smtClean="0"/>
              <a:t> production or distribution</a:t>
            </a:r>
          </a:p>
          <a:p>
            <a:r>
              <a:rPr lang="en-US" dirty="0" smtClean="0"/>
              <a:t>Enhancing SMEs’ competitiveness</a:t>
            </a:r>
          </a:p>
          <a:p>
            <a:r>
              <a:rPr lang="en-US" dirty="0" smtClean="0"/>
              <a:t>Enhancing international competitiveness</a:t>
            </a:r>
          </a:p>
          <a:p>
            <a:pPr marL="0" indent="0">
              <a:buNone/>
            </a:pPr>
            <a:endParaRPr lang="en-US" dirty="0" smtClean="0"/>
          </a:p>
          <a:p>
            <a:pPr marL="0" indent="0">
              <a:buNone/>
            </a:pPr>
            <a:r>
              <a:rPr lang="en-US" dirty="0" smtClean="0"/>
              <a:t>Provided that a fair share of the benefits will be shared with the consumers (</a:t>
            </a:r>
            <a:r>
              <a:rPr lang="en-US" i="1" dirty="0" smtClean="0">
                <a:solidFill>
                  <a:srgbClr val="FF0000"/>
                </a:solidFill>
              </a:rPr>
              <a:t>benefits to consumers to be proved</a:t>
            </a:r>
            <a:r>
              <a:rPr lang="en-US" dirty="0" smtClean="0"/>
              <a:t>)</a:t>
            </a:r>
            <a:endParaRPr lang="en-US" dirty="0"/>
          </a:p>
        </p:txBody>
      </p:sp>
      <p:sp>
        <p:nvSpPr>
          <p:cNvPr id="5" name="Text Placeholder 4"/>
          <p:cNvSpPr>
            <a:spLocks noGrp="1"/>
          </p:cNvSpPr>
          <p:nvPr>
            <p:ph type="body" sz="quarter" idx="3"/>
          </p:nvPr>
        </p:nvSpPr>
        <p:spPr/>
        <p:txBody>
          <a:bodyPr/>
          <a:lstStyle/>
          <a:p>
            <a:r>
              <a:rPr lang="en-US" dirty="0" smtClean="0"/>
              <a:t>Anticompetitive effects</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Not imposing restrictions on relevant parties which are not indispensable to the attainment of these objectives (</a:t>
            </a:r>
            <a:r>
              <a:rPr lang="en-US" i="1" dirty="0" smtClean="0">
                <a:solidFill>
                  <a:srgbClr val="FF0000"/>
                </a:solidFill>
              </a:rPr>
              <a:t>The necessity test</a:t>
            </a:r>
            <a:r>
              <a:rPr lang="en-US" dirty="0" smtClean="0"/>
              <a:t>) </a:t>
            </a:r>
          </a:p>
          <a:p>
            <a:r>
              <a:rPr lang="en-US" dirty="0" smtClean="0"/>
              <a:t>Not affording the relevant parties the possibility of eliminating </a:t>
            </a:r>
            <a:r>
              <a:rPr lang="en-US" dirty="0" smtClean="0">
                <a:solidFill>
                  <a:srgbClr val="FF0000"/>
                </a:solidFill>
              </a:rPr>
              <a:t>effective competition </a:t>
            </a:r>
            <a:r>
              <a:rPr lang="en-US" dirty="0" smtClean="0"/>
              <a:t>in the relevant market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GB" sz="4000" smtClean="0">
                <a:latin typeface="+mn-lt"/>
              </a:rPr>
              <a:t>Article 81 EC</a:t>
            </a:r>
          </a:p>
        </p:txBody>
      </p:sp>
      <p:sp>
        <p:nvSpPr>
          <p:cNvPr id="29699" name="Rectangle 3"/>
          <p:cNvSpPr>
            <a:spLocks noGrp="1" noChangeArrowheads="1"/>
          </p:cNvSpPr>
          <p:nvPr>
            <p:ph type="body" idx="1"/>
          </p:nvPr>
        </p:nvSpPr>
        <p:spPr/>
        <p:txBody>
          <a:bodyPr/>
          <a:lstStyle/>
          <a:p>
            <a:r>
              <a:rPr lang="en-GB" sz="2800" smtClean="0">
                <a:latin typeface="+mn-lt"/>
              </a:rPr>
              <a:t>1	The following shall be prohibited as incompatible with the common market: all agreements between undertakings, decisions by associations of undertakings and concerted practices which may affect trade between member states and which have as their object or effect the prevention restriction or distortion of competition within the common market . .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latin typeface="+mn-lt"/>
              </a:rPr>
              <a:t>Sherman Act §1</a:t>
            </a:r>
            <a:endParaRPr lang="en-GB" dirty="0" smtClean="0">
              <a:latin typeface="+mn-lt"/>
            </a:endParaRPr>
          </a:p>
        </p:txBody>
      </p:sp>
      <p:sp>
        <p:nvSpPr>
          <p:cNvPr id="30723" name="Content Placeholder 2"/>
          <p:cNvSpPr>
            <a:spLocks noGrp="1"/>
          </p:cNvSpPr>
          <p:nvPr>
            <p:ph idx="1"/>
          </p:nvPr>
        </p:nvSpPr>
        <p:spPr/>
        <p:txBody>
          <a:bodyPr/>
          <a:lstStyle/>
          <a:p>
            <a:r>
              <a:rPr lang="en-GB" dirty="0" smtClean="0">
                <a:latin typeface="+mn-lt"/>
              </a:rPr>
              <a:t>Every contract, combination in the form of trust or otherwise, in restraint of trade or commerce among the several States, or with foreign nations, is declared to be illegal. Every person who shall make any contract or engage in any combination or conspiracy hereby declared to be illegal shall be deemed guilty of a felony .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Anticompetitive agreements</a:t>
            </a:r>
            <a:endParaRPr lang="en-US" dirty="0">
              <a:latin typeface="+mn-lt"/>
            </a:endParaRPr>
          </a:p>
        </p:txBody>
      </p:sp>
      <p:sp>
        <p:nvSpPr>
          <p:cNvPr id="3" name="Content Placeholder 2"/>
          <p:cNvSpPr>
            <a:spLocks noGrp="1"/>
          </p:cNvSpPr>
          <p:nvPr>
            <p:ph idx="1"/>
          </p:nvPr>
        </p:nvSpPr>
        <p:spPr/>
        <p:txBody>
          <a:bodyPr>
            <a:normAutofit fontScale="77500" lnSpcReduction="20000"/>
          </a:bodyPr>
          <a:lstStyle/>
          <a:p>
            <a:r>
              <a:rPr lang="en-US" dirty="0" smtClean="0">
                <a:sym typeface="Wingdings" pitchFamily="2" charset="2"/>
              </a:rPr>
              <a:t>Anticompetitive agreements  </a:t>
            </a:r>
            <a:endParaRPr lang="en-US" dirty="0" smtClean="0"/>
          </a:p>
          <a:p>
            <a:pPr lvl="1"/>
            <a:r>
              <a:rPr lang="en-US" dirty="0" smtClean="0">
                <a:latin typeface="+mn-lt"/>
              </a:rPr>
              <a:t>“</a:t>
            </a:r>
            <a:r>
              <a:rPr lang="en-US" dirty="0" smtClean="0"/>
              <a:t>AMSs should consider prohibiting horizontal and vertical </a:t>
            </a:r>
            <a:r>
              <a:rPr lang="en-US" dirty="0" smtClean="0"/>
              <a:t>agreements between </a:t>
            </a:r>
            <a:r>
              <a:rPr lang="en-US" dirty="0" smtClean="0"/>
              <a:t>undertakings that prevent, distort or restrict competition in </a:t>
            </a:r>
            <a:r>
              <a:rPr lang="en-US" dirty="0" smtClean="0"/>
              <a:t>the AMSs</a:t>
            </a:r>
            <a:r>
              <a:rPr lang="en-US" dirty="0" smtClean="0"/>
              <a:t>’ territory, unless otherwise </a:t>
            </a:r>
            <a:r>
              <a:rPr lang="en-US" dirty="0" smtClean="0"/>
              <a:t>exempted.” (</a:t>
            </a:r>
            <a:r>
              <a:rPr lang="en-US" i="1" dirty="0" smtClean="0"/>
              <a:t>ASEAN Regional </a:t>
            </a:r>
            <a:r>
              <a:rPr lang="en-US" i="1" dirty="0" smtClean="0"/>
              <a:t>Guidelines, §3.2.1)</a:t>
            </a:r>
            <a:r>
              <a:rPr lang="en-US" dirty="0" smtClean="0"/>
              <a:t> </a:t>
            </a:r>
            <a:endParaRPr lang="en-US" dirty="0" smtClean="0">
              <a:latin typeface="+mn-lt"/>
            </a:endParaRPr>
          </a:p>
          <a:p>
            <a:r>
              <a:rPr lang="en-US" dirty="0" smtClean="0">
                <a:latin typeface="+mn-lt"/>
              </a:rPr>
              <a:t>Often </a:t>
            </a:r>
            <a:r>
              <a:rPr lang="en-US" dirty="0" smtClean="0">
                <a:latin typeface="+mn-lt"/>
              </a:rPr>
              <a:t>the most significant concern of competition authorities around the world and a very substantial part of competition laws</a:t>
            </a:r>
          </a:p>
          <a:p>
            <a:r>
              <a:rPr lang="en-US" dirty="0" smtClean="0">
                <a:latin typeface="+mn-lt"/>
              </a:rPr>
              <a:t>In an effective anticompetitive agreement, a number of firms which should be competing may behave together as if they are a single monopoly </a:t>
            </a:r>
            <a:r>
              <a:rPr lang="en-US" dirty="0" smtClean="0">
                <a:latin typeface="+mn-lt"/>
                <a:sym typeface="Wingdings" pitchFamily="2" charset="2"/>
              </a:rPr>
              <a:t> Which is why ‘Anticompetitive </a:t>
            </a:r>
            <a:r>
              <a:rPr lang="en-US" dirty="0" smtClean="0">
                <a:sym typeface="Wingdings" pitchFamily="2" charset="2"/>
              </a:rPr>
              <a:t>A</a:t>
            </a:r>
            <a:r>
              <a:rPr lang="en-US" dirty="0" smtClean="0">
                <a:latin typeface="+mn-lt"/>
                <a:sym typeface="Wingdings" pitchFamily="2" charset="2"/>
              </a:rPr>
              <a:t>greements’ could also be called ‘</a:t>
            </a:r>
            <a:r>
              <a:rPr lang="en-US" dirty="0" smtClean="0">
                <a:sym typeface="Wingdings" pitchFamily="2" charset="2"/>
              </a:rPr>
              <a:t>M</a:t>
            </a:r>
            <a:r>
              <a:rPr lang="en-US" dirty="0" smtClean="0">
                <a:latin typeface="+mn-lt"/>
                <a:sym typeface="Wingdings" pitchFamily="2" charset="2"/>
              </a:rPr>
              <a:t>onopolistic </a:t>
            </a:r>
            <a:r>
              <a:rPr lang="en-US" dirty="0" smtClean="0">
                <a:sym typeface="Wingdings" pitchFamily="2" charset="2"/>
              </a:rPr>
              <a:t>A</a:t>
            </a:r>
            <a:r>
              <a:rPr lang="en-US" dirty="0" smtClean="0">
                <a:latin typeface="+mn-lt"/>
                <a:sym typeface="Wingdings" pitchFamily="2" charset="2"/>
              </a:rPr>
              <a:t>greements’ </a:t>
            </a:r>
            <a:r>
              <a:rPr lang="en-US" dirty="0" smtClean="0">
                <a:latin typeface="+mn-lt"/>
                <a:sym typeface="Wingdings" pitchFamily="2" charset="2"/>
              </a:rPr>
              <a:t>(</a:t>
            </a:r>
            <a:r>
              <a:rPr lang="en-US" i="1" dirty="0" smtClean="0">
                <a:latin typeface="+mn-lt"/>
                <a:sym typeface="Wingdings" pitchFamily="2" charset="2"/>
              </a:rPr>
              <a:t>Chapter </a:t>
            </a:r>
            <a:r>
              <a:rPr lang="en-US" i="1" dirty="0" smtClean="0">
                <a:latin typeface="+mn-lt"/>
                <a:sym typeface="Wingdings" pitchFamily="2" charset="2"/>
              </a:rPr>
              <a:t>7 of the draft Competition Law of Myanmar as of Sept 22. 2014</a:t>
            </a:r>
            <a:r>
              <a:rPr lang="en-US" dirty="0" smtClean="0">
                <a:latin typeface="+mn-lt"/>
                <a:sym typeface="Wingdings" pitchFamily="2" charset="2"/>
              </a:rPr>
              <a:t>)</a:t>
            </a:r>
          </a:p>
          <a:p>
            <a:pPr>
              <a:buNone/>
            </a:pPr>
            <a:endParaRPr lang="en-US" dirty="0" smtClean="0">
              <a:latin typeface="+mn-lt"/>
            </a:endParaRPr>
          </a:p>
          <a:p>
            <a:endParaRPr lang="en-US" dirty="0">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ASEAN Regional Guidelines </a:t>
            </a:r>
            <a:endParaRPr lang="en-US" dirty="0"/>
          </a:p>
        </p:txBody>
      </p:sp>
      <p:sp>
        <p:nvSpPr>
          <p:cNvPr id="3" name="Content Placeholder 2"/>
          <p:cNvSpPr>
            <a:spLocks noGrp="1"/>
          </p:cNvSpPr>
          <p:nvPr>
            <p:ph idx="1"/>
          </p:nvPr>
        </p:nvSpPr>
        <p:spPr>
          <a:xfrm>
            <a:off x="457200" y="1295400"/>
            <a:ext cx="8229600" cy="5562600"/>
          </a:xfrm>
        </p:spPr>
        <p:txBody>
          <a:bodyPr>
            <a:normAutofit fontScale="62500" lnSpcReduction="20000"/>
          </a:bodyPr>
          <a:lstStyle/>
          <a:p>
            <a:pPr>
              <a:buNone/>
            </a:pPr>
            <a:r>
              <a:rPr lang="en-US" dirty="0" smtClean="0"/>
              <a:t>§3.2.2. AMSs </a:t>
            </a:r>
            <a:r>
              <a:rPr lang="en-US" dirty="0" smtClean="0"/>
              <a:t>may consider identifying specific “</a:t>
            </a:r>
            <a:r>
              <a:rPr lang="en-US" dirty="0" smtClean="0">
                <a:solidFill>
                  <a:srgbClr val="FF0000"/>
                </a:solidFill>
              </a:rPr>
              <a:t>hardcore restrictions</a:t>
            </a:r>
            <a:r>
              <a:rPr lang="en-US" dirty="0" smtClean="0"/>
              <a:t>”, which </a:t>
            </a:r>
            <a:r>
              <a:rPr lang="en-US" dirty="0" smtClean="0"/>
              <a:t>will always </a:t>
            </a:r>
            <a:r>
              <a:rPr lang="en-US" dirty="0" smtClean="0"/>
              <a:t>be considered as having </a:t>
            </a:r>
            <a:r>
              <a:rPr lang="en-US" dirty="0" smtClean="0">
                <a:solidFill>
                  <a:srgbClr val="FF0000"/>
                </a:solidFill>
              </a:rPr>
              <a:t>an appreciable adverse effect on </a:t>
            </a:r>
            <a:r>
              <a:rPr lang="en-US" dirty="0" smtClean="0">
                <a:solidFill>
                  <a:srgbClr val="FF0000"/>
                </a:solidFill>
              </a:rPr>
              <a:t>competition</a:t>
            </a:r>
            <a:r>
              <a:rPr lang="en-US" dirty="0" smtClean="0"/>
              <a:t> (</a:t>
            </a:r>
            <a:r>
              <a:rPr lang="en-US" i="1" dirty="0" smtClean="0"/>
              <a:t>e.g</a:t>
            </a:r>
            <a:r>
              <a:rPr lang="en-US" i="1" dirty="0" smtClean="0"/>
              <a:t>., price fixing, bid-rigging, market sharing, limiting or </a:t>
            </a:r>
            <a:r>
              <a:rPr lang="en-US" i="1" dirty="0" smtClean="0"/>
              <a:t>controlling </a:t>
            </a:r>
            <a:r>
              <a:rPr lang="en-US" dirty="0" smtClean="0"/>
              <a:t>production </a:t>
            </a:r>
            <a:r>
              <a:rPr lang="en-US" dirty="0" smtClean="0"/>
              <a:t>or investment), which need to be treated as </a:t>
            </a:r>
            <a:r>
              <a:rPr lang="en-US" i="1" dirty="0" smtClean="0">
                <a:solidFill>
                  <a:srgbClr val="FF0000"/>
                </a:solidFill>
              </a:rPr>
              <a:t>per se </a:t>
            </a:r>
            <a:r>
              <a:rPr lang="en-US" i="1" dirty="0" smtClean="0"/>
              <a:t>illegal…</a:t>
            </a:r>
          </a:p>
          <a:p>
            <a:pPr lvl="1"/>
            <a:r>
              <a:rPr lang="en-US" dirty="0" smtClean="0"/>
              <a:t>“Price fixing” involves fixing either the price itself or </a:t>
            </a:r>
            <a:r>
              <a:rPr lang="en-US" dirty="0" smtClean="0"/>
              <a:t>the components </a:t>
            </a:r>
            <a:r>
              <a:rPr lang="en-US" dirty="0" smtClean="0"/>
              <a:t>of a price such as a discount, establishing </a:t>
            </a:r>
            <a:r>
              <a:rPr lang="en-US" dirty="0" smtClean="0"/>
              <a:t>the amount </a:t>
            </a:r>
            <a:r>
              <a:rPr lang="en-US" dirty="0" smtClean="0"/>
              <a:t>or percentage by which prices are to be increased, </a:t>
            </a:r>
            <a:r>
              <a:rPr lang="en-US" dirty="0" smtClean="0"/>
              <a:t>or establishing </a:t>
            </a:r>
            <a:r>
              <a:rPr lang="en-US" dirty="0" smtClean="0"/>
              <a:t>a range outside which prices are not to move.</a:t>
            </a:r>
            <a:r>
              <a:rPr lang="en-US" i="1" dirty="0" smtClean="0"/>
              <a:t> </a:t>
            </a:r>
          </a:p>
          <a:p>
            <a:pPr lvl="1"/>
            <a:r>
              <a:rPr lang="en-US" dirty="0" smtClean="0"/>
              <a:t>“Bid-rigging” includes cover bidding to assist an undertaking </a:t>
            </a:r>
            <a:r>
              <a:rPr lang="en-US" dirty="0" smtClean="0"/>
              <a:t>in winning </a:t>
            </a:r>
            <a:r>
              <a:rPr lang="en-US" dirty="0" smtClean="0"/>
              <a:t>the tender. An essential feature of the tender system </a:t>
            </a:r>
            <a:r>
              <a:rPr lang="en-US" dirty="0" smtClean="0"/>
              <a:t>is that </a:t>
            </a:r>
            <a:r>
              <a:rPr lang="en-US" dirty="0" err="1" smtClean="0"/>
              <a:t>tenderers</a:t>
            </a:r>
            <a:r>
              <a:rPr lang="en-US" dirty="0" smtClean="0"/>
              <a:t> prepare and submit bids independently</a:t>
            </a:r>
            <a:r>
              <a:rPr lang="en-US" dirty="0" smtClean="0"/>
              <a:t>.</a:t>
            </a:r>
          </a:p>
          <a:p>
            <a:pPr lvl="1"/>
            <a:r>
              <a:rPr lang="en-US" dirty="0" smtClean="0"/>
              <a:t>“Market sharing” involves agreements to share markets, </a:t>
            </a:r>
            <a:r>
              <a:rPr lang="en-US" dirty="0" smtClean="0"/>
              <a:t>whether by </a:t>
            </a:r>
            <a:r>
              <a:rPr lang="en-US" dirty="0" smtClean="0"/>
              <a:t>territory, type or size of customer, or in some other ways</a:t>
            </a:r>
            <a:r>
              <a:rPr lang="en-US" dirty="0" smtClean="0"/>
              <a:t>.</a:t>
            </a:r>
          </a:p>
          <a:p>
            <a:pPr lvl="1"/>
            <a:r>
              <a:rPr lang="en-US" dirty="0" smtClean="0"/>
              <a:t>“Limiting or controlling production or investment” </a:t>
            </a:r>
            <a:r>
              <a:rPr lang="en-US" dirty="0" smtClean="0"/>
              <a:t>involves agreements </a:t>
            </a:r>
            <a:r>
              <a:rPr lang="en-US" dirty="0" smtClean="0"/>
              <a:t>which limit output or control production, by </a:t>
            </a:r>
            <a:r>
              <a:rPr lang="en-US" dirty="0" smtClean="0"/>
              <a:t>fixing production </a:t>
            </a:r>
            <a:r>
              <a:rPr lang="en-US" dirty="0" smtClean="0"/>
              <a:t>levels or setting quotas, or agreements which </a:t>
            </a:r>
            <a:r>
              <a:rPr lang="en-US" dirty="0" smtClean="0"/>
              <a:t>deal with </a:t>
            </a:r>
            <a:r>
              <a:rPr lang="en-US" dirty="0" smtClean="0"/>
              <a:t>structural overcapacity or coordinate future </a:t>
            </a:r>
            <a:r>
              <a:rPr lang="en-US" dirty="0" smtClean="0"/>
              <a:t>investment plans.</a:t>
            </a:r>
          </a:p>
          <a:p>
            <a:pPr>
              <a:buNone/>
            </a:pPr>
            <a:r>
              <a:rPr lang="en-US" dirty="0" smtClean="0"/>
              <a:t>§3.2.3. With </a:t>
            </a:r>
            <a:r>
              <a:rPr lang="en-US" dirty="0" smtClean="0"/>
              <a:t>the exclusion of the hardcore restrictions which are treated as </a:t>
            </a:r>
            <a:r>
              <a:rPr lang="en-US" i="1" dirty="0" smtClean="0"/>
              <a:t>per </a:t>
            </a:r>
            <a:r>
              <a:rPr lang="en-US" i="1" dirty="0" smtClean="0"/>
              <a:t>se </a:t>
            </a:r>
            <a:r>
              <a:rPr lang="en-US" dirty="0" smtClean="0"/>
              <a:t>illegal</a:t>
            </a:r>
            <a:r>
              <a:rPr lang="en-US" dirty="0" smtClean="0"/>
              <a:t>, AMSs may decide to </a:t>
            </a:r>
            <a:r>
              <a:rPr lang="en-US" dirty="0" err="1" smtClean="0"/>
              <a:t>analyse</a:t>
            </a:r>
            <a:r>
              <a:rPr lang="en-US" dirty="0" smtClean="0"/>
              <a:t> the agreements by “</a:t>
            </a:r>
            <a:r>
              <a:rPr lang="en-US" dirty="0" smtClean="0">
                <a:solidFill>
                  <a:srgbClr val="FF0000"/>
                </a:solidFill>
              </a:rPr>
              <a:t>rule of reason</a:t>
            </a:r>
            <a:r>
              <a:rPr lang="en-US" dirty="0" smtClean="0"/>
              <a:t>” (</a:t>
            </a:r>
            <a:r>
              <a:rPr lang="en-US" i="1" dirty="0" smtClean="0"/>
              <a:t>e.g., via market share thresholds and efficiency considerations) and </a:t>
            </a:r>
            <a:r>
              <a:rPr lang="en-US" i="1" dirty="0" smtClean="0"/>
              <a:t>safe </a:t>
            </a:r>
            <a:r>
              <a:rPr lang="en-US" dirty="0" err="1" smtClean="0"/>
              <a:t>harbours</a:t>
            </a:r>
            <a:r>
              <a:rPr lang="en-US" dirty="0" smtClean="0"/>
              <a:t> </a:t>
            </a:r>
            <a:r>
              <a:rPr lang="en-US" dirty="0" smtClean="0"/>
              <a:t>provisions (</a:t>
            </a:r>
            <a:r>
              <a:rPr lang="en-US" i="1" dirty="0" smtClean="0"/>
              <a:t>e.g., </a:t>
            </a:r>
            <a:r>
              <a:rPr lang="en-US" i="1" dirty="0" err="1" smtClean="0"/>
              <a:t>appreciability</a:t>
            </a:r>
            <a:r>
              <a:rPr lang="en-US" i="1" dirty="0" smtClean="0"/>
              <a:t> test).</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smtClean="0">
                <a:latin typeface="+mn-lt"/>
              </a:rPr>
              <a:t>Agreements</a:t>
            </a:r>
          </a:p>
        </p:txBody>
      </p:sp>
      <p:sp>
        <p:nvSpPr>
          <p:cNvPr id="26627" name="Rectangle 3"/>
          <p:cNvSpPr>
            <a:spLocks noGrp="1" noChangeArrowheads="1"/>
          </p:cNvSpPr>
          <p:nvPr>
            <p:ph type="body" idx="1"/>
          </p:nvPr>
        </p:nvSpPr>
        <p:spPr>
          <a:xfrm>
            <a:off x="457200" y="1600200"/>
            <a:ext cx="8229600" cy="4953000"/>
          </a:xfrm>
        </p:spPr>
        <p:txBody>
          <a:bodyPr>
            <a:normAutofit fontScale="77500" lnSpcReduction="20000"/>
          </a:bodyPr>
          <a:lstStyle/>
          <a:p>
            <a:pPr>
              <a:lnSpc>
                <a:spcPct val="90000"/>
              </a:lnSpc>
            </a:pPr>
            <a:r>
              <a:rPr lang="en-GB" dirty="0" smtClean="0">
                <a:latin typeface="+mn-lt"/>
              </a:rPr>
              <a:t>May be beneficial (an agreement to collaborate on vital research which will produce new products)</a:t>
            </a:r>
          </a:p>
          <a:p>
            <a:pPr>
              <a:lnSpc>
                <a:spcPct val="90000"/>
              </a:lnSpc>
            </a:pPr>
            <a:r>
              <a:rPr lang="en-GB" dirty="0" smtClean="0">
                <a:latin typeface="+mn-lt"/>
              </a:rPr>
              <a:t>May be harmful (an agreement to fix price)</a:t>
            </a:r>
          </a:p>
          <a:p>
            <a:pPr>
              <a:lnSpc>
                <a:spcPct val="90000"/>
              </a:lnSpc>
            </a:pPr>
            <a:r>
              <a:rPr lang="en-GB" dirty="0" smtClean="0">
                <a:latin typeface="+mn-lt"/>
              </a:rPr>
              <a:t>Need to know what the agreement exists to do and what the market response will </a:t>
            </a:r>
            <a:r>
              <a:rPr lang="en-GB" dirty="0" smtClean="0">
                <a:latin typeface="+mn-lt"/>
              </a:rPr>
              <a:t>be</a:t>
            </a:r>
          </a:p>
          <a:p>
            <a:pPr>
              <a:buNone/>
            </a:pPr>
            <a:r>
              <a:rPr lang="en-US" dirty="0" smtClean="0"/>
              <a:t>	</a:t>
            </a:r>
          </a:p>
          <a:p>
            <a:pPr>
              <a:buNone/>
            </a:pPr>
            <a:r>
              <a:rPr lang="en-US" dirty="0" smtClean="0"/>
              <a:t>	</a:t>
            </a:r>
            <a:r>
              <a:rPr lang="en-US" dirty="0" smtClean="0"/>
              <a:t>‘Any </a:t>
            </a:r>
            <a:r>
              <a:rPr lang="en-US" dirty="0" smtClean="0"/>
              <a:t>agreement between undertakings might be said to restrict the </a:t>
            </a:r>
            <a:r>
              <a:rPr lang="en-US" dirty="0" smtClean="0"/>
              <a:t>freedom of </a:t>
            </a:r>
            <a:r>
              <a:rPr lang="en-US" dirty="0" smtClean="0"/>
              <a:t>action of the parties. That does not, however, necessary mean that </a:t>
            </a:r>
            <a:r>
              <a:rPr lang="en-US" dirty="0" smtClean="0"/>
              <a:t>the agreement </a:t>
            </a:r>
            <a:r>
              <a:rPr lang="en-US" dirty="0" smtClean="0"/>
              <a:t>is anti-competitive. Therefore, AMSs should evaluate </a:t>
            </a:r>
            <a:r>
              <a:rPr lang="en-US" dirty="0" smtClean="0"/>
              <a:t>the agreement </a:t>
            </a:r>
            <a:r>
              <a:rPr lang="en-US" dirty="0" smtClean="0"/>
              <a:t>by reference to its object and/or its effects where possible. </a:t>
            </a:r>
            <a:r>
              <a:rPr lang="en-US" dirty="0" smtClean="0"/>
              <a:t>AMSs may </a:t>
            </a:r>
            <a:r>
              <a:rPr lang="en-US" dirty="0" smtClean="0"/>
              <a:t>decide that an agreement infringes the law </a:t>
            </a:r>
            <a:r>
              <a:rPr lang="en-US" dirty="0" smtClean="0">
                <a:solidFill>
                  <a:srgbClr val="FF0000"/>
                </a:solidFill>
              </a:rPr>
              <a:t>only if it has as its object </a:t>
            </a:r>
            <a:r>
              <a:rPr lang="en-US" dirty="0" smtClean="0">
                <a:solidFill>
                  <a:srgbClr val="FF0000"/>
                </a:solidFill>
              </a:rPr>
              <a:t>or effect </a:t>
            </a:r>
            <a:r>
              <a:rPr lang="en-US" dirty="0" smtClean="0">
                <a:solidFill>
                  <a:srgbClr val="FF0000"/>
                </a:solidFill>
              </a:rPr>
              <a:t>the appreciable prevention, distortion or restriction of </a:t>
            </a:r>
            <a:r>
              <a:rPr lang="en-US" dirty="0" smtClean="0">
                <a:solidFill>
                  <a:srgbClr val="FF0000"/>
                </a:solidFill>
              </a:rPr>
              <a:t>competition</a:t>
            </a:r>
            <a:r>
              <a:rPr lang="en-US" dirty="0" smtClean="0"/>
              <a:t>’. (</a:t>
            </a:r>
            <a:r>
              <a:rPr lang="en-US" i="1" dirty="0" smtClean="0"/>
              <a:t>ASEAN </a:t>
            </a:r>
            <a:r>
              <a:rPr lang="en-US" i="1" dirty="0" smtClean="0"/>
              <a:t>Regional Guidelines, §</a:t>
            </a:r>
            <a:r>
              <a:rPr lang="en-US" i="1" dirty="0" smtClean="0"/>
              <a:t>3.2.2)</a:t>
            </a:r>
            <a:r>
              <a:rPr lang="en-US" dirty="0" smtClean="0"/>
              <a:t> </a:t>
            </a:r>
            <a:endParaRPr lang="en-GB" dirty="0" smtClean="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GB" sz="4000" smtClean="0">
                <a:latin typeface="+mn-lt"/>
              </a:rPr>
              <a:t>Vertical and horizontal agreements</a:t>
            </a:r>
          </a:p>
        </p:txBody>
      </p:sp>
      <p:sp>
        <p:nvSpPr>
          <p:cNvPr id="27651" name="Rectangle 3"/>
          <p:cNvSpPr>
            <a:spLocks noGrp="1" noChangeArrowheads="1"/>
          </p:cNvSpPr>
          <p:nvPr>
            <p:ph type="body" idx="1"/>
          </p:nvPr>
        </p:nvSpPr>
        <p:spPr/>
        <p:txBody>
          <a:bodyPr/>
          <a:lstStyle/>
          <a:p>
            <a:r>
              <a:rPr lang="en-GB" sz="2800" dirty="0" smtClean="0">
                <a:latin typeface="+mn-lt"/>
              </a:rPr>
              <a:t>Vertical – at different levels of production (producer – wholesaler – retailer – customer); cooperation amongst those firms essential and efficient in most cases</a:t>
            </a:r>
          </a:p>
          <a:p>
            <a:r>
              <a:rPr lang="en-GB" sz="2800" dirty="0" smtClean="0">
                <a:latin typeface="+mn-lt"/>
              </a:rPr>
              <a:t>Horizontal – at the same level of production (producer – producer – producer); what is the justification for this? Not necessarily bad, but needs more consideration than vertical agreement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3779838" y="620713"/>
            <a:ext cx="1657350" cy="1079500"/>
          </a:xfrm>
          <a:prstGeom prst="rect">
            <a:avLst/>
          </a:prstGeom>
          <a:solidFill>
            <a:schemeClr val="accent1"/>
          </a:solidFill>
          <a:ln w="9525">
            <a:solidFill>
              <a:schemeClr val="tx1"/>
            </a:solidFill>
            <a:miter lim="800000"/>
            <a:headEnd/>
            <a:tailEnd/>
          </a:ln>
        </p:spPr>
        <p:txBody>
          <a:bodyPr wrap="none" anchor="ctr"/>
          <a:lstStyle/>
          <a:p>
            <a:pPr algn="ctr"/>
            <a:endParaRPr lang="en-US">
              <a:latin typeface="Calibri" pitchFamily="34" charset="0"/>
            </a:endParaRPr>
          </a:p>
        </p:txBody>
      </p:sp>
      <p:sp>
        <p:nvSpPr>
          <p:cNvPr id="25603" name="Rectangle 3"/>
          <p:cNvSpPr>
            <a:spLocks noChangeArrowheads="1"/>
          </p:cNvSpPr>
          <p:nvPr/>
        </p:nvSpPr>
        <p:spPr bwMode="auto">
          <a:xfrm>
            <a:off x="3779838" y="5373688"/>
            <a:ext cx="1657350" cy="1079500"/>
          </a:xfrm>
          <a:prstGeom prst="rect">
            <a:avLst/>
          </a:prstGeom>
          <a:solidFill>
            <a:schemeClr val="accent1"/>
          </a:solidFill>
          <a:ln w="9525">
            <a:solidFill>
              <a:schemeClr val="tx1"/>
            </a:solidFill>
            <a:miter lim="800000"/>
            <a:headEnd/>
            <a:tailEnd/>
          </a:ln>
        </p:spPr>
        <p:txBody>
          <a:bodyPr wrap="none" anchor="ctr"/>
          <a:lstStyle/>
          <a:p>
            <a:endParaRPr lang="en-GB">
              <a:latin typeface="Calibri" pitchFamily="34" charset="0"/>
            </a:endParaRPr>
          </a:p>
        </p:txBody>
      </p:sp>
      <p:sp>
        <p:nvSpPr>
          <p:cNvPr id="25604" name="Rectangle 4"/>
          <p:cNvSpPr>
            <a:spLocks noChangeArrowheads="1"/>
          </p:cNvSpPr>
          <p:nvPr/>
        </p:nvSpPr>
        <p:spPr bwMode="auto">
          <a:xfrm>
            <a:off x="3779838" y="3860800"/>
            <a:ext cx="1657350" cy="1079500"/>
          </a:xfrm>
          <a:prstGeom prst="rect">
            <a:avLst/>
          </a:prstGeom>
          <a:solidFill>
            <a:schemeClr val="accent1"/>
          </a:solidFill>
          <a:ln w="9525">
            <a:solidFill>
              <a:schemeClr val="tx1"/>
            </a:solidFill>
            <a:miter lim="800000"/>
            <a:headEnd/>
            <a:tailEnd/>
          </a:ln>
        </p:spPr>
        <p:txBody>
          <a:bodyPr wrap="none" anchor="ctr"/>
          <a:lstStyle/>
          <a:p>
            <a:endParaRPr lang="en-GB">
              <a:latin typeface="Calibri" pitchFamily="34" charset="0"/>
            </a:endParaRPr>
          </a:p>
        </p:txBody>
      </p:sp>
      <p:sp>
        <p:nvSpPr>
          <p:cNvPr id="25605" name="Rectangle 5"/>
          <p:cNvSpPr>
            <a:spLocks noChangeArrowheads="1"/>
          </p:cNvSpPr>
          <p:nvPr/>
        </p:nvSpPr>
        <p:spPr bwMode="auto">
          <a:xfrm>
            <a:off x="3779838" y="2349500"/>
            <a:ext cx="1657350" cy="1079500"/>
          </a:xfrm>
          <a:prstGeom prst="rect">
            <a:avLst/>
          </a:prstGeom>
          <a:solidFill>
            <a:schemeClr val="accent1"/>
          </a:solidFill>
          <a:ln w="9525">
            <a:solidFill>
              <a:schemeClr val="tx1"/>
            </a:solidFill>
            <a:miter lim="800000"/>
            <a:headEnd/>
            <a:tailEnd/>
          </a:ln>
        </p:spPr>
        <p:txBody>
          <a:bodyPr wrap="none" anchor="ctr"/>
          <a:lstStyle/>
          <a:p>
            <a:endParaRPr lang="en-GB">
              <a:latin typeface="Calibri" pitchFamily="34" charset="0"/>
            </a:endParaRPr>
          </a:p>
        </p:txBody>
      </p:sp>
      <p:sp>
        <p:nvSpPr>
          <p:cNvPr id="25606" name="Rectangle 6"/>
          <p:cNvSpPr>
            <a:spLocks noChangeArrowheads="1"/>
          </p:cNvSpPr>
          <p:nvPr/>
        </p:nvSpPr>
        <p:spPr bwMode="auto">
          <a:xfrm>
            <a:off x="6588125" y="2349500"/>
            <a:ext cx="1657350" cy="1079500"/>
          </a:xfrm>
          <a:prstGeom prst="rect">
            <a:avLst/>
          </a:prstGeom>
          <a:solidFill>
            <a:schemeClr val="accent1"/>
          </a:solidFill>
          <a:ln w="9525">
            <a:solidFill>
              <a:schemeClr val="tx1"/>
            </a:solidFill>
            <a:miter lim="800000"/>
            <a:headEnd/>
            <a:tailEnd/>
          </a:ln>
        </p:spPr>
        <p:txBody>
          <a:bodyPr wrap="none" anchor="ctr"/>
          <a:lstStyle/>
          <a:p>
            <a:endParaRPr lang="en-GB">
              <a:latin typeface="Calibri" pitchFamily="34" charset="0"/>
            </a:endParaRPr>
          </a:p>
        </p:txBody>
      </p:sp>
      <p:sp>
        <p:nvSpPr>
          <p:cNvPr id="25607" name="Rectangle 7"/>
          <p:cNvSpPr>
            <a:spLocks noChangeArrowheads="1"/>
          </p:cNvSpPr>
          <p:nvPr/>
        </p:nvSpPr>
        <p:spPr bwMode="auto">
          <a:xfrm>
            <a:off x="971550" y="2349500"/>
            <a:ext cx="1657350" cy="1079500"/>
          </a:xfrm>
          <a:prstGeom prst="rect">
            <a:avLst/>
          </a:prstGeom>
          <a:solidFill>
            <a:schemeClr val="accent1"/>
          </a:solidFill>
          <a:ln w="9525">
            <a:solidFill>
              <a:schemeClr val="tx1"/>
            </a:solidFill>
            <a:miter lim="800000"/>
            <a:headEnd/>
            <a:tailEnd/>
          </a:ln>
        </p:spPr>
        <p:txBody>
          <a:bodyPr wrap="none" anchor="ctr"/>
          <a:lstStyle/>
          <a:p>
            <a:endParaRPr lang="en-GB">
              <a:latin typeface="Calibri" pitchFamily="34" charset="0"/>
            </a:endParaRPr>
          </a:p>
        </p:txBody>
      </p:sp>
      <p:sp>
        <p:nvSpPr>
          <p:cNvPr id="25608" name="Text Box 8"/>
          <p:cNvSpPr txBox="1">
            <a:spLocks noChangeArrowheads="1"/>
          </p:cNvSpPr>
          <p:nvPr/>
        </p:nvSpPr>
        <p:spPr bwMode="auto">
          <a:xfrm>
            <a:off x="3851275" y="836613"/>
            <a:ext cx="1504950" cy="641350"/>
          </a:xfrm>
          <a:prstGeom prst="rect">
            <a:avLst/>
          </a:prstGeom>
          <a:noFill/>
          <a:ln w="9525">
            <a:noFill/>
            <a:miter lim="800000"/>
            <a:headEnd/>
            <a:tailEnd/>
          </a:ln>
        </p:spPr>
        <p:txBody>
          <a:bodyPr wrap="none">
            <a:spAutoFit/>
          </a:bodyPr>
          <a:lstStyle/>
          <a:p>
            <a:pPr algn="ctr"/>
            <a:r>
              <a:rPr lang="en-GB">
                <a:latin typeface="Calibri" pitchFamily="34" charset="0"/>
              </a:rPr>
              <a:t>Raw material</a:t>
            </a:r>
          </a:p>
          <a:p>
            <a:pPr algn="ctr"/>
            <a:r>
              <a:rPr lang="en-GB">
                <a:latin typeface="Calibri" pitchFamily="34" charset="0"/>
              </a:rPr>
              <a:t>producer</a:t>
            </a:r>
          </a:p>
        </p:txBody>
      </p:sp>
      <p:sp>
        <p:nvSpPr>
          <p:cNvPr id="25609" name="Text Box 9"/>
          <p:cNvSpPr txBox="1">
            <a:spLocks noChangeArrowheads="1"/>
          </p:cNvSpPr>
          <p:nvPr/>
        </p:nvSpPr>
        <p:spPr bwMode="auto">
          <a:xfrm>
            <a:off x="1042988" y="2708275"/>
            <a:ext cx="1522412" cy="366713"/>
          </a:xfrm>
          <a:prstGeom prst="rect">
            <a:avLst/>
          </a:prstGeom>
          <a:noFill/>
          <a:ln w="9525">
            <a:noFill/>
            <a:miter lim="800000"/>
            <a:headEnd/>
            <a:tailEnd/>
          </a:ln>
        </p:spPr>
        <p:txBody>
          <a:bodyPr wrap="none">
            <a:spAutoFit/>
          </a:bodyPr>
          <a:lstStyle/>
          <a:p>
            <a:r>
              <a:rPr lang="en-GB" dirty="0">
                <a:latin typeface="Calibri" pitchFamily="34" charset="0"/>
              </a:rPr>
              <a:t>Manufacturer</a:t>
            </a:r>
          </a:p>
        </p:txBody>
      </p:sp>
      <p:sp>
        <p:nvSpPr>
          <p:cNvPr id="25610" name="Text Box 10"/>
          <p:cNvSpPr txBox="1">
            <a:spLocks noChangeArrowheads="1"/>
          </p:cNvSpPr>
          <p:nvPr/>
        </p:nvSpPr>
        <p:spPr bwMode="auto">
          <a:xfrm>
            <a:off x="6659563" y="2708275"/>
            <a:ext cx="1522412" cy="366713"/>
          </a:xfrm>
          <a:prstGeom prst="rect">
            <a:avLst/>
          </a:prstGeom>
          <a:noFill/>
          <a:ln w="9525">
            <a:noFill/>
            <a:miter lim="800000"/>
            <a:headEnd/>
            <a:tailEnd/>
          </a:ln>
        </p:spPr>
        <p:txBody>
          <a:bodyPr wrap="none">
            <a:spAutoFit/>
          </a:bodyPr>
          <a:lstStyle/>
          <a:p>
            <a:r>
              <a:rPr lang="en-GB" dirty="0">
                <a:latin typeface="Calibri" pitchFamily="34" charset="0"/>
              </a:rPr>
              <a:t>Manufacturer</a:t>
            </a:r>
          </a:p>
        </p:txBody>
      </p:sp>
      <p:sp>
        <p:nvSpPr>
          <p:cNvPr id="25611" name="Text Box 11"/>
          <p:cNvSpPr txBox="1">
            <a:spLocks noChangeArrowheads="1"/>
          </p:cNvSpPr>
          <p:nvPr/>
        </p:nvSpPr>
        <p:spPr bwMode="auto">
          <a:xfrm>
            <a:off x="3851275" y="2708275"/>
            <a:ext cx="1522413" cy="366713"/>
          </a:xfrm>
          <a:prstGeom prst="rect">
            <a:avLst/>
          </a:prstGeom>
          <a:noFill/>
          <a:ln w="9525">
            <a:noFill/>
            <a:miter lim="800000"/>
            <a:headEnd/>
            <a:tailEnd/>
          </a:ln>
        </p:spPr>
        <p:txBody>
          <a:bodyPr wrap="none">
            <a:spAutoFit/>
          </a:bodyPr>
          <a:lstStyle/>
          <a:p>
            <a:r>
              <a:rPr lang="en-GB">
                <a:latin typeface="Calibri" pitchFamily="34" charset="0"/>
              </a:rPr>
              <a:t>Manufacturer</a:t>
            </a:r>
          </a:p>
        </p:txBody>
      </p:sp>
      <p:sp>
        <p:nvSpPr>
          <p:cNvPr id="25612" name="Text Box 12"/>
          <p:cNvSpPr txBox="1">
            <a:spLocks noChangeArrowheads="1"/>
          </p:cNvSpPr>
          <p:nvPr/>
        </p:nvSpPr>
        <p:spPr bwMode="auto">
          <a:xfrm>
            <a:off x="3995738" y="4076700"/>
            <a:ext cx="1212850" cy="641350"/>
          </a:xfrm>
          <a:prstGeom prst="rect">
            <a:avLst/>
          </a:prstGeom>
          <a:noFill/>
          <a:ln w="9525">
            <a:noFill/>
            <a:miter lim="800000"/>
            <a:headEnd/>
            <a:tailEnd/>
          </a:ln>
        </p:spPr>
        <p:txBody>
          <a:bodyPr wrap="none">
            <a:spAutoFit/>
          </a:bodyPr>
          <a:lstStyle/>
          <a:p>
            <a:r>
              <a:rPr lang="en-GB">
                <a:latin typeface="Calibri" pitchFamily="34" charset="0"/>
              </a:rPr>
              <a:t>Wholesale</a:t>
            </a:r>
          </a:p>
          <a:p>
            <a:r>
              <a:rPr lang="en-GB">
                <a:latin typeface="Calibri" pitchFamily="34" charset="0"/>
              </a:rPr>
              <a:t>distributor</a:t>
            </a:r>
          </a:p>
        </p:txBody>
      </p:sp>
      <p:sp>
        <p:nvSpPr>
          <p:cNvPr id="25613" name="Text Box 13"/>
          <p:cNvSpPr txBox="1">
            <a:spLocks noChangeArrowheads="1"/>
          </p:cNvSpPr>
          <p:nvPr/>
        </p:nvSpPr>
        <p:spPr bwMode="auto">
          <a:xfrm>
            <a:off x="4140200" y="5734050"/>
            <a:ext cx="950913" cy="366713"/>
          </a:xfrm>
          <a:prstGeom prst="rect">
            <a:avLst/>
          </a:prstGeom>
          <a:noFill/>
          <a:ln w="9525">
            <a:noFill/>
            <a:miter lim="800000"/>
            <a:headEnd/>
            <a:tailEnd/>
          </a:ln>
        </p:spPr>
        <p:txBody>
          <a:bodyPr wrap="none">
            <a:spAutoFit/>
          </a:bodyPr>
          <a:lstStyle/>
          <a:p>
            <a:r>
              <a:rPr lang="en-GB">
                <a:latin typeface="Calibri" pitchFamily="34" charset="0"/>
              </a:rPr>
              <a:t>Retailer</a:t>
            </a:r>
          </a:p>
        </p:txBody>
      </p:sp>
      <p:sp>
        <p:nvSpPr>
          <p:cNvPr id="25614" name="Line 14"/>
          <p:cNvSpPr>
            <a:spLocks noChangeShapeType="1"/>
          </p:cNvSpPr>
          <p:nvPr/>
        </p:nvSpPr>
        <p:spPr bwMode="auto">
          <a:xfrm>
            <a:off x="4572000" y="1700213"/>
            <a:ext cx="0" cy="576262"/>
          </a:xfrm>
          <a:prstGeom prst="line">
            <a:avLst/>
          </a:prstGeom>
          <a:noFill/>
          <a:ln w="9525">
            <a:solidFill>
              <a:schemeClr val="tx1"/>
            </a:solidFill>
            <a:round/>
            <a:headEnd/>
            <a:tailEnd type="triangle" w="med" len="med"/>
          </a:ln>
        </p:spPr>
        <p:txBody>
          <a:bodyPr/>
          <a:lstStyle/>
          <a:p>
            <a:endParaRPr lang="en-US"/>
          </a:p>
        </p:txBody>
      </p:sp>
      <p:sp>
        <p:nvSpPr>
          <p:cNvPr id="25615" name="Line 15"/>
          <p:cNvSpPr>
            <a:spLocks noChangeShapeType="1"/>
          </p:cNvSpPr>
          <p:nvPr/>
        </p:nvSpPr>
        <p:spPr bwMode="auto">
          <a:xfrm>
            <a:off x="4572000" y="3429000"/>
            <a:ext cx="0" cy="431800"/>
          </a:xfrm>
          <a:prstGeom prst="line">
            <a:avLst/>
          </a:prstGeom>
          <a:noFill/>
          <a:ln w="9525">
            <a:solidFill>
              <a:schemeClr val="tx1"/>
            </a:solidFill>
            <a:round/>
            <a:headEnd/>
            <a:tailEnd type="triangle" w="med" len="med"/>
          </a:ln>
        </p:spPr>
        <p:txBody>
          <a:bodyPr/>
          <a:lstStyle/>
          <a:p>
            <a:endParaRPr lang="en-US"/>
          </a:p>
        </p:txBody>
      </p:sp>
      <p:sp>
        <p:nvSpPr>
          <p:cNvPr id="25616" name="Line 16"/>
          <p:cNvSpPr>
            <a:spLocks noChangeShapeType="1"/>
          </p:cNvSpPr>
          <p:nvPr/>
        </p:nvSpPr>
        <p:spPr bwMode="auto">
          <a:xfrm>
            <a:off x="4572000" y="4941888"/>
            <a:ext cx="0" cy="431800"/>
          </a:xfrm>
          <a:prstGeom prst="line">
            <a:avLst/>
          </a:prstGeom>
          <a:noFill/>
          <a:ln w="9525">
            <a:solidFill>
              <a:schemeClr val="tx1"/>
            </a:solidFill>
            <a:round/>
            <a:headEnd/>
            <a:tailEnd type="triangle" w="med" len="med"/>
          </a:ln>
        </p:spPr>
        <p:txBody>
          <a:bodyPr/>
          <a:lstStyle/>
          <a:p>
            <a:endParaRPr lang="en-US"/>
          </a:p>
        </p:txBody>
      </p:sp>
      <p:sp>
        <p:nvSpPr>
          <p:cNvPr id="25617" name="Line 17"/>
          <p:cNvSpPr>
            <a:spLocks noChangeShapeType="1"/>
          </p:cNvSpPr>
          <p:nvPr/>
        </p:nvSpPr>
        <p:spPr bwMode="auto">
          <a:xfrm>
            <a:off x="2627313" y="2781300"/>
            <a:ext cx="1152525" cy="0"/>
          </a:xfrm>
          <a:prstGeom prst="line">
            <a:avLst/>
          </a:prstGeom>
          <a:noFill/>
          <a:ln w="9525">
            <a:solidFill>
              <a:schemeClr val="tx1"/>
            </a:solidFill>
            <a:round/>
            <a:headEnd/>
            <a:tailEnd type="triangle" w="med" len="med"/>
          </a:ln>
        </p:spPr>
        <p:txBody>
          <a:bodyPr/>
          <a:lstStyle/>
          <a:p>
            <a:endParaRPr lang="en-US"/>
          </a:p>
        </p:txBody>
      </p:sp>
      <p:sp>
        <p:nvSpPr>
          <p:cNvPr id="25618" name="Line 18"/>
          <p:cNvSpPr>
            <a:spLocks noChangeShapeType="1"/>
          </p:cNvSpPr>
          <p:nvPr/>
        </p:nvSpPr>
        <p:spPr bwMode="auto">
          <a:xfrm flipH="1">
            <a:off x="2627313" y="2997200"/>
            <a:ext cx="1152525" cy="0"/>
          </a:xfrm>
          <a:prstGeom prst="line">
            <a:avLst/>
          </a:prstGeom>
          <a:noFill/>
          <a:ln w="9525">
            <a:solidFill>
              <a:schemeClr val="tx1"/>
            </a:solidFill>
            <a:round/>
            <a:headEnd/>
            <a:tailEnd type="triangle" w="med" len="med"/>
          </a:ln>
        </p:spPr>
        <p:txBody>
          <a:bodyPr/>
          <a:lstStyle/>
          <a:p>
            <a:endParaRPr lang="en-US"/>
          </a:p>
        </p:txBody>
      </p:sp>
      <p:sp>
        <p:nvSpPr>
          <p:cNvPr id="25619" name="Line 19"/>
          <p:cNvSpPr>
            <a:spLocks noChangeShapeType="1"/>
          </p:cNvSpPr>
          <p:nvPr/>
        </p:nvSpPr>
        <p:spPr bwMode="auto">
          <a:xfrm>
            <a:off x="5435600" y="2781300"/>
            <a:ext cx="1152525" cy="0"/>
          </a:xfrm>
          <a:prstGeom prst="line">
            <a:avLst/>
          </a:prstGeom>
          <a:noFill/>
          <a:ln w="9525">
            <a:solidFill>
              <a:schemeClr val="tx1"/>
            </a:solidFill>
            <a:round/>
            <a:headEnd/>
            <a:tailEnd type="triangle" w="med" len="med"/>
          </a:ln>
        </p:spPr>
        <p:txBody>
          <a:bodyPr/>
          <a:lstStyle/>
          <a:p>
            <a:endParaRPr lang="en-US"/>
          </a:p>
        </p:txBody>
      </p:sp>
      <p:sp>
        <p:nvSpPr>
          <p:cNvPr id="25620" name="Line 20"/>
          <p:cNvSpPr>
            <a:spLocks noChangeShapeType="1"/>
          </p:cNvSpPr>
          <p:nvPr/>
        </p:nvSpPr>
        <p:spPr bwMode="auto">
          <a:xfrm flipH="1">
            <a:off x="5435600" y="2997200"/>
            <a:ext cx="1152525" cy="0"/>
          </a:xfrm>
          <a:prstGeom prst="line">
            <a:avLst/>
          </a:prstGeom>
          <a:noFill/>
          <a:ln w="9525">
            <a:solidFill>
              <a:schemeClr val="tx1"/>
            </a:solidFill>
            <a:round/>
            <a:headEnd/>
            <a:tailEnd type="triangle" w="med" len="med"/>
          </a:ln>
        </p:spPr>
        <p:txBody>
          <a:bodyPr/>
          <a:lstStyle/>
          <a:p>
            <a:endParaRPr lang="en-US"/>
          </a:p>
        </p:txBody>
      </p:sp>
      <p:sp>
        <p:nvSpPr>
          <p:cNvPr id="21" name="Rectangle 7"/>
          <p:cNvSpPr>
            <a:spLocks noChangeArrowheads="1"/>
          </p:cNvSpPr>
          <p:nvPr/>
        </p:nvSpPr>
        <p:spPr bwMode="auto">
          <a:xfrm>
            <a:off x="990600" y="5384053"/>
            <a:ext cx="1657350" cy="1079500"/>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rPr>
              <a:t>Retailer</a:t>
            </a:r>
            <a:endParaRPr lang="en-GB" dirty="0">
              <a:latin typeface="Calibri" pitchFamily="34" charset="0"/>
            </a:endParaRPr>
          </a:p>
        </p:txBody>
      </p:sp>
      <p:sp>
        <p:nvSpPr>
          <p:cNvPr id="22" name="Rectangle 6"/>
          <p:cNvSpPr>
            <a:spLocks noChangeArrowheads="1"/>
          </p:cNvSpPr>
          <p:nvPr/>
        </p:nvSpPr>
        <p:spPr bwMode="auto">
          <a:xfrm>
            <a:off x="6572250" y="5383306"/>
            <a:ext cx="1657350" cy="1079500"/>
          </a:xfrm>
          <a:prstGeom prst="rect">
            <a:avLst/>
          </a:prstGeom>
          <a:solidFill>
            <a:schemeClr val="accent1"/>
          </a:solidFill>
          <a:ln w="9525">
            <a:solidFill>
              <a:schemeClr val="tx1"/>
            </a:solidFill>
            <a:miter lim="800000"/>
            <a:headEnd/>
            <a:tailEnd/>
          </a:ln>
        </p:spPr>
        <p:txBody>
          <a:bodyPr wrap="none" anchor="ctr"/>
          <a:lstStyle/>
          <a:p>
            <a:pPr algn="ctr"/>
            <a:r>
              <a:rPr lang="en-GB" dirty="0" smtClean="0">
                <a:latin typeface="Calibri" pitchFamily="34" charset="0"/>
              </a:rPr>
              <a:t>Retailer</a:t>
            </a:r>
            <a:endParaRPr lang="en-GB" dirty="0">
              <a:latin typeface="Calibri" pitchFamily="34" charset="0"/>
            </a:endParaRPr>
          </a:p>
        </p:txBody>
      </p:sp>
      <p:cxnSp>
        <p:nvCxnSpPr>
          <p:cNvPr id="24" name="Straight Arrow Connector 23"/>
          <p:cNvCxnSpPr/>
          <p:nvPr/>
        </p:nvCxnSpPr>
        <p:spPr>
          <a:xfrm rot="10800000">
            <a:off x="2667000" y="5789612"/>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2680447" y="60960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10800000">
            <a:off x="5472953" y="57912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486400" y="6096000"/>
            <a:ext cx="1066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5603"/>
                                        </p:tgtEl>
                                        <p:attrNameLst>
                                          <p:attrName>style.visibility</p:attrName>
                                        </p:attrNameLst>
                                      </p:cBhvr>
                                      <p:to>
                                        <p:strVal val="visible"/>
                                      </p:to>
                                    </p:set>
                                    <p:animEffect transition="in" filter="box(in)">
                                      <p:cBhvr>
                                        <p:cTn id="10" dur="500"/>
                                        <p:tgtEl>
                                          <p:spTgt spid="2560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5604"/>
                                        </p:tgtEl>
                                        <p:attrNameLst>
                                          <p:attrName>style.visibility</p:attrName>
                                        </p:attrNameLst>
                                      </p:cBhvr>
                                      <p:to>
                                        <p:strVal val="visible"/>
                                      </p:to>
                                    </p:set>
                                    <p:animEffect transition="in" filter="box(in)">
                                      <p:cBhvr>
                                        <p:cTn id="13" dur="500"/>
                                        <p:tgtEl>
                                          <p:spTgt spid="25604"/>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5605"/>
                                        </p:tgtEl>
                                        <p:attrNameLst>
                                          <p:attrName>style.visibility</p:attrName>
                                        </p:attrNameLst>
                                      </p:cBhvr>
                                      <p:to>
                                        <p:strVal val="visible"/>
                                      </p:to>
                                    </p:set>
                                    <p:animEffect transition="in" filter="box(in)">
                                      <p:cBhvr>
                                        <p:cTn id="16" dur="500"/>
                                        <p:tgtEl>
                                          <p:spTgt spid="25605"/>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5608"/>
                                        </p:tgtEl>
                                        <p:attrNameLst>
                                          <p:attrName>style.visibility</p:attrName>
                                        </p:attrNameLst>
                                      </p:cBhvr>
                                      <p:to>
                                        <p:strVal val="visible"/>
                                      </p:to>
                                    </p:set>
                                    <p:animEffect transition="in" filter="box(in)">
                                      <p:cBhvr>
                                        <p:cTn id="19" dur="500"/>
                                        <p:tgtEl>
                                          <p:spTgt spid="2560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5611"/>
                                        </p:tgtEl>
                                        <p:attrNameLst>
                                          <p:attrName>style.visibility</p:attrName>
                                        </p:attrNameLst>
                                      </p:cBhvr>
                                      <p:to>
                                        <p:strVal val="visible"/>
                                      </p:to>
                                    </p:set>
                                    <p:animEffect transition="in" filter="box(in)">
                                      <p:cBhvr>
                                        <p:cTn id="22" dur="500"/>
                                        <p:tgtEl>
                                          <p:spTgt spid="25611"/>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25612"/>
                                        </p:tgtEl>
                                        <p:attrNameLst>
                                          <p:attrName>style.visibility</p:attrName>
                                        </p:attrNameLst>
                                      </p:cBhvr>
                                      <p:to>
                                        <p:strVal val="visible"/>
                                      </p:to>
                                    </p:set>
                                    <p:animEffect transition="in" filter="box(in)">
                                      <p:cBhvr>
                                        <p:cTn id="25" dur="500"/>
                                        <p:tgtEl>
                                          <p:spTgt spid="25612"/>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25613"/>
                                        </p:tgtEl>
                                        <p:attrNameLst>
                                          <p:attrName>style.visibility</p:attrName>
                                        </p:attrNameLst>
                                      </p:cBhvr>
                                      <p:to>
                                        <p:strVal val="visible"/>
                                      </p:to>
                                    </p:set>
                                    <p:animEffect transition="in" filter="box(in)">
                                      <p:cBhvr>
                                        <p:cTn id="28" dur="500"/>
                                        <p:tgtEl>
                                          <p:spTgt spid="25613"/>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25614"/>
                                        </p:tgtEl>
                                        <p:attrNameLst>
                                          <p:attrName>style.visibility</p:attrName>
                                        </p:attrNameLst>
                                      </p:cBhvr>
                                      <p:to>
                                        <p:strVal val="visible"/>
                                      </p:to>
                                    </p:set>
                                    <p:animEffect transition="in" filter="box(in)">
                                      <p:cBhvr>
                                        <p:cTn id="31" dur="500"/>
                                        <p:tgtEl>
                                          <p:spTgt spid="2561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25615"/>
                                        </p:tgtEl>
                                        <p:attrNameLst>
                                          <p:attrName>style.visibility</p:attrName>
                                        </p:attrNameLst>
                                      </p:cBhvr>
                                      <p:to>
                                        <p:strVal val="visible"/>
                                      </p:to>
                                    </p:set>
                                    <p:animEffect transition="in" filter="box(in)">
                                      <p:cBhvr>
                                        <p:cTn id="34" dur="500"/>
                                        <p:tgtEl>
                                          <p:spTgt spid="25615"/>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25616"/>
                                        </p:tgtEl>
                                        <p:attrNameLst>
                                          <p:attrName>style.visibility</p:attrName>
                                        </p:attrNameLst>
                                      </p:cBhvr>
                                      <p:to>
                                        <p:strVal val="visible"/>
                                      </p:to>
                                    </p:set>
                                    <p:animEffect transition="in" filter="box(in)">
                                      <p:cBhvr>
                                        <p:cTn id="37" dur="500"/>
                                        <p:tgtEl>
                                          <p:spTgt spid="25616"/>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25607"/>
                                        </p:tgtEl>
                                        <p:attrNameLst>
                                          <p:attrName>style.visibility</p:attrName>
                                        </p:attrNameLst>
                                      </p:cBhvr>
                                      <p:to>
                                        <p:strVal val="visible"/>
                                      </p:to>
                                    </p:set>
                                    <p:animEffect transition="in" filter="box(in)">
                                      <p:cBhvr>
                                        <p:cTn id="42" dur="500"/>
                                        <p:tgtEl>
                                          <p:spTgt spid="25607"/>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25609"/>
                                        </p:tgtEl>
                                        <p:attrNameLst>
                                          <p:attrName>style.visibility</p:attrName>
                                        </p:attrNameLst>
                                      </p:cBhvr>
                                      <p:to>
                                        <p:strVal val="visible"/>
                                      </p:to>
                                    </p:set>
                                    <p:animEffect transition="in" filter="box(in)">
                                      <p:cBhvr>
                                        <p:cTn id="45" dur="500"/>
                                        <p:tgtEl>
                                          <p:spTgt spid="25609"/>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25618"/>
                                        </p:tgtEl>
                                        <p:attrNameLst>
                                          <p:attrName>style.visibility</p:attrName>
                                        </p:attrNameLst>
                                      </p:cBhvr>
                                      <p:to>
                                        <p:strVal val="visible"/>
                                      </p:to>
                                    </p:set>
                                    <p:animEffect transition="in" filter="box(in)">
                                      <p:cBhvr>
                                        <p:cTn id="48" dur="500"/>
                                        <p:tgtEl>
                                          <p:spTgt spid="25618"/>
                                        </p:tgtEl>
                                      </p:cBhvr>
                                    </p:animEffect>
                                  </p:childTnLst>
                                </p:cTn>
                              </p:par>
                              <p:par>
                                <p:cTn id="49" presetID="4" presetClass="entr" presetSubtype="16" fill="hold" grpId="0" nodeType="withEffect">
                                  <p:stCondLst>
                                    <p:cond delay="0"/>
                                  </p:stCondLst>
                                  <p:childTnLst>
                                    <p:set>
                                      <p:cBhvr>
                                        <p:cTn id="50" dur="1" fill="hold">
                                          <p:stCondLst>
                                            <p:cond delay="0"/>
                                          </p:stCondLst>
                                        </p:cTn>
                                        <p:tgtEl>
                                          <p:spTgt spid="25617"/>
                                        </p:tgtEl>
                                        <p:attrNameLst>
                                          <p:attrName>style.visibility</p:attrName>
                                        </p:attrNameLst>
                                      </p:cBhvr>
                                      <p:to>
                                        <p:strVal val="visible"/>
                                      </p:to>
                                    </p:set>
                                    <p:animEffect transition="in" filter="box(in)">
                                      <p:cBhvr>
                                        <p:cTn id="51" dur="500"/>
                                        <p:tgtEl>
                                          <p:spTgt spid="25617"/>
                                        </p:tgtEl>
                                      </p:cBhvr>
                                    </p:animEffect>
                                  </p:childTnLst>
                                </p:cTn>
                              </p:par>
                              <p:par>
                                <p:cTn id="52" presetID="4" presetClass="entr" presetSubtype="16" fill="hold" grpId="0" nodeType="withEffect">
                                  <p:stCondLst>
                                    <p:cond delay="0"/>
                                  </p:stCondLst>
                                  <p:childTnLst>
                                    <p:set>
                                      <p:cBhvr>
                                        <p:cTn id="53" dur="1" fill="hold">
                                          <p:stCondLst>
                                            <p:cond delay="0"/>
                                          </p:stCondLst>
                                        </p:cTn>
                                        <p:tgtEl>
                                          <p:spTgt spid="25619"/>
                                        </p:tgtEl>
                                        <p:attrNameLst>
                                          <p:attrName>style.visibility</p:attrName>
                                        </p:attrNameLst>
                                      </p:cBhvr>
                                      <p:to>
                                        <p:strVal val="visible"/>
                                      </p:to>
                                    </p:set>
                                    <p:animEffect transition="in" filter="box(in)">
                                      <p:cBhvr>
                                        <p:cTn id="54" dur="500"/>
                                        <p:tgtEl>
                                          <p:spTgt spid="25619"/>
                                        </p:tgtEl>
                                      </p:cBhvr>
                                    </p:animEffect>
                                  </p:childTnLst>
                                </p:cTn>
                              </p:par>
                              <p:par>
                                <p:cTn id="55" presetID="4" presetClass="entr" presetSubtype="16" fill="hold" grpId="0" nodeType="withEffect">
                                  <p:stCondLst>
                                    <p:cond delay="0"/>
                                  </p:stCondLst>
                                  <p:childTnLst>
                                    <p:set>
                                      <p:cBhvr>
                                        <p:cTn id="56" dur="1" fill="hold">
                                          <p:stCondLst>
                                            <p:cond delay="0"/>
                                          </p:stCondLst>
                                        </p:cTn>
                                        <p:tgtEl>
                                          <p:spTgt spid="25620"/>
                                        </p:tgtEl>
                                        <p:attrNameLst>
                                          <p:attrName>style.visibility</p:attrName>
                                        </p:attrNameLst>
                                      </p:cBhvr>
                                      <p:to>
                                        <p:strVal val="visible"/>
                                      </p:to>
                                    </p:set>
                                    <p:animEffect transition="in" filter="box(in)">
                                      <p:cBhvr>
                                        <p:cTn id="57" dur="500"/>
                                        <p:tgtEl>
                                          <p:spTgt spid="25620"/>
                                        </p:tgtEl>
                                      </p:cBhvr>
                                    </p:animEffect>
                                  </p:childTnLst>
                                </p:cTn>
                              </p:par>
                              <p:par>
                                <p:cTn id="58" presetID="4" presetClass="entr" presetSubtype="16" fill="hold" grpId="0" nodeType="withEffect">
                                  <p:stCondLst>
                                    <p:cond delay="0"/>
                                  </p:stCondLst>
                                  <p:childTnLst>
                                    <p:set>
                                      <p:cBhvr>
                                        <p:cTn id="59" dur="1" fill="hold">
                                          <p:stCondLst>
                                            <p:cond delay="0"/>
                                          </p:stCondLst>
                                        </p:cTn>
                                        <p:tgtEl>
                                          <p:spTgt spid="25606"/>
                                        </p:tgtEl>
                                        <p:attrNameLst>
                                          <p:attrName>style.visibility</p:attrName>
                                        </p:attrNameLst>
                                      </p:cBhvr>
                                      <p:to>
                                        <p:strVal val="visible"/>
                                      </p:to>
                                    </p:set>
                                    <p:animEffect transition="in" filter="box(in)">
                                      <p:cBhvr>
                                        <p:cTn id="60" dur="500"/>
                                        <p:tgtEl>
                                          <p:spTgt spid="25606"/>
                                        </p:tgtEl>
                                      </p:cBhvr>
                                    </p:animEffect>
                                  </p:childTnLst>
                                </p:cTn>
                              </p:par>
                              <p:par>
                                <p:cTn id="61" presetID="4" presetClass="entr" presetSubtype="16" fill="hold" grpId="0" nodeType="withEffect">
                                  <p:stCondLst>
                                    <p:cond delay="0"/>
                                  </p:stCondLst>
                                  <p:childTnLst>
                                    <p:set>
                                      <p:cBhvr>
                                        <p:cTn id="62" dur="1" fill="hold">
                                          <p:stCondLst>
                                            <p:cond delay="0"/>
                                          </p:stCondLst>
                                        </p:cTn>
                                        <p:tgtEl>
                                          <p:spTgt spid="25610"/>
                                        </p:tgtEl>
                                        <p:attrNameLst>
                                          <p:attrName>style.visibility</p:attrName>
                                        </p:attrNameLst>
                                      </p:cBhvr>
                                      <p:to>
                                        <p:strVal val="visible"/>
                                      </p:to>
                                    </p:set>
                                    <p:animEffect transition="in" filter="box(in)">
                                      <p:cBhvr>
                                        <p:cTn id="63" dur="500"/>
                                        <p:tgtEl>
                                          <p:spTgt spid="25610"/>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1"/>
                                        </p:tgtEl>
                                        <p:attrNameLst>
                                          <p:attrName>style.visibility</p:attrName>
                                        </p:attrNameLst>
                                      </p:cBhvr>
                                      <p:to>
                                        <p:strVal val="visible"/>
                                      </p:to>
                                    </p:set>
                                    <p:animEffect transition="in" filter="box(in)">
                                      <p:cBhvr>
                                        <p:cTn id="68" dur="500"/>
                                        <p:tgtEl>
                                          <p:spTgt spid="21"/>
                                        </p:tgtEl>
                                      </p:cBhvr>
                                    </p:animEffect>
                                  </p:childTnLst>
                                </p:cTn>
                              </p:par>
                              <p:par>
                                <p:cTn id="69" presetID="4" presetClass="entr" presetSubtype="16"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animEffect transition="in" filter="box(in)">
                                      <p:cBhvr>
                                        <p:cTn id="71"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animBg="1"/>
      <p:bldP spid="25603" grpId="0" animBg="1"/>
      <p:bldP spid="25604" grpId="0" animBg="1"/>
      <p:bldP spid="25605" grpId="0" animBg="1"/>
      <p:bldP spid="25606" grpId="0" animBg="1"/>
      <p:bldP spid="25607" grpId="0" animBg="1"/>
      <p:bldP spid="25608" grpId="0"/>
      <p:bldP spid="25609" grpId="0"/>
      <p:bldP spid="25610" grpId="0"/>
      <p:bldP spid="25611" grpId="0"/>
      <p:bldP spid="25612" grpId="0"/>
      <p:bldP spid="25613" grpId="0"/>
      <p:bldP spid="25614" grpId="0" animBg="1"/>
      <p:bldP spid="25615" grpId="0" animBg="1"/>
      <p:bldP spid="25616" grpId="0" animBg="1"/>
      <p:bldP spid="25617" grpId="0" animBg="1"/>
      <p:bldP spid="25618" grpId="0" animBg="1"/>
      <p:bldP spid="25619" grpId="0" animBg="1"/>
      <p:bldP spid="256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GB" sz="4000" dirty="0" smtClean="0">
                <a:latin typeface="+mn-lt"/>
              </a:rPr>
              <a:t>Horizontal agreements</a:t>
            </a:r>
          </a:p>
        </p:txBody>
      </p:sp>
      <p:sp>
        <p:nvSpPr>
          <p:cNvPr id="31747" name="Rectangle 3"/>
          <p:cNvSpPr>
            <a:spLocks noGrp="1" noChangeArrowheads="1"/>
          </p:cNvSpPr>
          <p:nvPr>
            <p:ph type="body" idx="1"/>
          </p:nvPr>
        </p:nvSpPr>
        <p:spPr>
          <a:xfrm>
            <a:off x="457200" y="1600200"/>
            <a:ext cx="8229600" cy="4953000"/>
          </a:xfrm>
        </p:spPr>
        <p:txBody>
          <a:bodyPr>
            <a:normAutofit fontScale="77500" lnSpcReduction="20000"/>
          </a:bodyPr>
          <a:lstStyle/>
          <a:p>
            <a:pPr marL="0" indent="0">
              <a:buNone/>
            </a:pPr>
            <a:r>
              <a:rPr lang="en-GB" sz="3500" dirty="0" smtClean="0">
                <a:latin typeface="+mn-lt"/>
              </a:rPr>
              <a:t>General three types of agreements – [current or potential] competitors agree to:</a:t>
            </a:r>
          </a:p>
          <a:p>
            <a:r>
              <a:rPr lang="en-GB" dirty="0" smtClean="0">
                <a:latin typeface="+mn-lt"/>
              </a:rPr>
              <a:t>Fix prices, restrict output, market sharing/customer allocation (A can only purchase from X), bid rigging – ‘hard-core’ restrictions (‘</a:t>
            </a:r>
            <a:r>
              <a:rPr lang="en-GB" u="sng" dirty="0" smtClean="0">
                <a:solidFill>
                  <a:srgbClr val="FF0000"/>
                </a:solidFill>
                <a:latin typeface="+mn-lt"/>
              </a:rPr>
              <a:t>CARTELS</a:t>
            </a:r>
            <a:r>
              <a:rPr lang="en-GB" dirty="0" smtClean="0">
                <a:latin typeface="+mn-lt"/>
              </a:rPr>
              <a:t>’)</a:t>
            </a:r>
          </a:p>
          <a:p>
            <a:r>
              <a:rPr lang="en-GB" dirty="0" smtClean="0"/>
              <a:t>Take joint action to harm rivals who are not party to the agreement, </a:t>
            </a:r>
            <a:r>
              <a:rPr lang="en-GB" dirty="0" err="1" smtClean="0"/>
              <a:t>eg</a:t>
            </a:r>
            <a:r>
              <a:rPr lang="en-GB" dirty="0" smtClean="0"/>
              <a:t> collective boycott</a:t>
            </a:r>
          </a:p>
          <a:p>
            <a:pPr lvl="1"/>
            <a:r>
              <a:rPr lang="en-GB" dirty="0" smtClean="0">
                <a:latin typeface="+mn-lt"/>
              </a:rPr>
              <a:t>Only illegal if has the object or effect of significantly preventing, restricting or distorting competition in any market for goods or services</a:t>
            </a:r>
          </a:p>
          <a:p>
            <a:r>
              <a:rPr lang="en-GB" dirty="0" smtClean="0"/>
              <a:t>Manipulate the rules of competition in a manner that will lessen forms of competition other than price competition </a:t>
            </a:r>
          </a:p>
          <a:p>
            <a:pPr lvl="1"/>
            <a:r>
              <a:rPr lang="en-GB" dirty="0" smtClean="0"/>
              <a:t>E.g. restrict advertising, anticompetitive licensing (</a:t>
            </a:r>
            <a:r>
              <a:rPr lang="en-GB" dirty="0" err="1" smtClean="0"/>
              <a:t>eg</a:t>
            </a:r>
            <a:r>
              <a:rPr lang="en-GB" dirty="0" smtClean="0"/>
              <a:t> grant-back, ever-greening patent, patent pooling, etc</a:t>
            </a:r>
            <a:endParaRPr lang="en-GB" dirty="0" smtClean="0">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latin typeface="+mn-lt"/>
              </a:rPr>
              <a:t>Dealing with cartels</a:t>
            </a:r>
            <a:endParaRPr lang="en-GB" smtClean="0">
              <a:latin typeface="+mn-lt"/>
            </a:endParaRP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latin typeface="+mn-lt"/>
              </a:rPr>
              <a:t>May be very sophisticated, well managed and hard to discover</a:t>
            </a:r>
          </a:p>
          <a:p>
            <a:pPr fontAlgn="auto">
              <a:spcAft>
                <a:spcPts val="0"/>
              </a:spcAft>
              <a:buFont typeface="Arial" pitchFamily="34" charset="0"/>
              <a:buChar char="•"/>
              <a:defRPr/>
            </a:pPr>
            <a:r>
              <a:rPr lang="en-US" dirty="0" smtClean="0">
                <a:latin typeface="+mn-lt"/>
              </a:rPr>
              <a:t>May be international in scope making it difficult for law enforcement</a:t>
            </a:r>
          </a:p>
          <a:p>
            <a:pPr fontAlgn="auto">
              <a:spcAft>
                <a:spcPts val="0"/>
              </a:spcAft>
              <a:buFont typeface="Arial" pitchFamily="34" charset="0"/>
              <a:buChar char="•"/>
              <a:defRPr/>
            </a:pPr>
            <a:r>
              <a:rPr lang="en-US" dirty="0" smtClean="0">
                <a:latin typeface="+mn-lt"/>
              </a:rPr>
              <a:t>May have very serious effects (prices may be up to 40% higher than if there was competition)</a:t>
            </a:r>
          </a:p>
          <a:p>
            <a:pPr fontAlgn="auto">
              <a:spcAft>
                <a:spcPts val="0"/>
              </a:spcAft>
              <a:buFont typeface="Arial" pitchFamily="34" charset="0"/>
              <a:buChar char="•"/>
              <a:defRPr/>
            </a:pPr>
            <a:r>
              <a:rPr lang="en-US" dirty="0" smtClean="0">
                <a:latin typeface="+mn-lt"/>
              </a:rPr>
              <a:t>But they may also be unstable, and this can be used against them </a:t>
            </a:r>
            <a:endParaRPr lang="en-GB"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cartels (1)</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pPr>
              <a:buNone/>
            </a:pPr>
            <a:r>
              <a:rPr lang="en-US" sz="3900" dirty="0" smtClean="0"/>
              <a:t>Market characteristics prone to </a:t>
            </a:r>
            <a:r>
              <a:rPr lang="en-US" sz="3900" dirty="0" err="1" smtClean="0"/>
              <a:t>cartelisation</a:t>
            </a:r>
            <a:r>
              <a:rPr lang="en-US" sz="3900" dirty="0" smtClean="0"/>
              <a:t>:</a:t>
            </a:r>
          </a:p>
          <a:p>
            <a:r>
              <a:rPr lang="en-US" dirty="0" smtClean="0"/>
              <a:t>Inelastic demand at  competitive price</a:t>
            </a:r>
          </a:p>
          <a:p>
            <a:r>
              <a:rPr lang="en-US" dirty="0" smtClean="0"/>
              <a:t>Absence of large or sophisticated buyers</a:t>
            </a:r>
          </a:p>
          <a:p>
            <a:r>
              <a:rPr lang="en-US" dirty="0" smtClean="0"/>
              <a:t>Homogeneous products</a:t>
            </a:r>
          </a:p>
          <a:p>
            <a:r>
              <a:rPr lang="en-US" dirty="0" smtClean="0"/>
              <a:t>Stable/predictable demand</a:t>
            </a:r>
          </a:p>
          <a:p>
            <a:r>
              <a:rPr lang="en-US" dirty="0" smtClean="0"/>
              <a:t>Mature markets</a:t>
            </a:r>
          </a:p>
          <a:p>
            <a:r>
              <a:rPr lang="en-US" dirty="0" smtClean="0"/>
              <a:t>Seller concentration</a:t>
            </a:r>
          </a:p>
          <a:p>
            <a:r>
              <a:rPr lang="en-US" dirty="0" smtClean="0"/>
              <a:t>Lack of competitive fringe with elastic supply</a:t>
            </a:r>
          </a:p>
          <a:p>
            <a:r>
              <a:rPr lang="en-US" dirty="0" smtClean="0"/>
              <a:t>Difficult to enter market</a:t>
            </a:r>
          </a:p>
          <a:p>
            <a:r>
              <a:rPr lang="en-US" dirty="0" smtClean="0"/>
              <a:t>Similar cost structures</a:t>
            </a:r>
          </a:p>
          <a:p>
            <a:pPr>
              <a:buNone/>
            </a:pPr>
            <a:endParaRPr lang="en-US" dirty="0" smtClean="0"/>
          </a:p>
          <a:p>
            <a:pPr>
              <a:buNone/>
            </a:pPr>
            <a:r>
              <a:rPr lang="en-US" i="1" dirty="0" err="1" smtClean="0"/>
              <a:t>Eg</a:t>
            </a:r>
            <a:r>
              <a:rPr lang="en-US" i="1" dirty="0" smtClean="0"/>
              <a:t>: cement, coffee, fruits and vegetable, mobile phones</a:t>
            </a:r>
            <a:endParaRPr lang="en-US" i="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1849</Words>
  <Application>Microsoft Office PowerPoint</Application>
  <PresentationFormat>On-screen Show (4:3)</PresentationFormat>
  <Paragraphs>219</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Anticompetitive Agreements</vt:lpstr>
      <vt:lpstr>Main prohibitions of competition laws</vt:lpstr>
      <vt:lpstr>Anticompetitive agreements</vt:lpstr>
      <vt:lpstr>Agreements</vt:lpstr>
      <vt:lpstr>Vertical and horizontal agreements</vt:lpstr>
      <vt:lpstr>Slide 6</vt:lpstr>
      <vt:lpstr>Horizontal agreements</vt:lpstr>
      <vt:lpstr>Dealing with cartels</vt:lpstr>
      <vt:lpstr>Understanding cartels (1)</vt:lpstr>
      <vt:lpstr>Understanding cartels (2)</vt:lpstr>
      <vt:lpstr>Archer Daniels Midland</vt:lpstr>
      <vt:lpstr>The Vitamins cartel - Biggest cartel in history</vt:lpstr>
      <vt:lpstr>Successful formula to deal with cartels</vt:lpstr>
      <vt:lpstr>Other horizontal agreements</vt:lpstr>
      <vt:lpstr>‘Rule of reason’ approach</vt:lpstr>
      <vt:lpstr>Example: Joint ventures</vt:lpstr>
      <vt:lpstr>Another example</vt:lpstr>
      <vt:lpstr>Vertical agreements</vt:lpstr>
      <vt:lpstr>Vertical price restraints</vt:lpstr>
      <vt:lpstr>Vertical price restraints</vt:lpstr>
      <vt:lpstr>Vertical non-price restraints</vt:lpstr>
      <vt:lpstr>Vertical non-price restraints</vt:lpstr>
      <vt:lpstr>Vertical non-price restraints</vt:lpstr>
      <vt:lpstr>How to judge vertical agreements – Rule of Reason</vt:lpstr>
      <vt:lpstr>The Draft Competition Law of Myanmar (1)</vt:lpstr>
      <vt:lpstr>The Draft Competition Law of Myanmar (2)</vt:lpstr>
      <vt:lpstr>§16. Exemptions – Weighing pro- and anti-competitive effects</vt:lpstr>
      <vt:lpstr>Article 81 EC</vt:lpstr>
      <vt:lpstr>Sherman Act §1</vt:lpstr>
      <vt:lpstr>ASEAN Regional Guidelines </vt:lpstr>
      <vt:lpstr>Case study</vt:lpstr>
    </vt:vector>
  </TitlesOfParts>
  <Company>CUTS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Anticompetitive Agreements</dc:title>
  <dc:creator>Alice Pham</dc:creator>
  <cp:lastModifiedBy>Alice Pham</cp:lastModifiedBy>
  <cp:revision>40</cp:revision>
  <dcterms:created xsi:type="dcterms:W3CDTF">2014-10-20T09:02:39Z</dcterms:created>
  <dcterms:modified xsi:type="dcterms:W3CDTF">2014-10-22T03:05:26Z</dcterms:modified>
</cp:coreProperties>
</file>