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69" r:id="rId3"/>
    <p:sldId id="257" r:id="rId4"/>
    <p:sldId id="268" r:id="rId5"/>
    <p:sldId id="271" r:id="rId6"/>
    <p:sldId id="260" r:id="rId7"/>
    <p:sldId id="272" r:id="rId8"/>
    <p:sldId id="264" r:id="rId9"/>
    <p:sldId id="259" r:id="rId10"/>
    <p:sldId id="273" r:id="rId11"/>
    <p:sldId id="274" r:id="rId12"/>
    <p:sldId id="275" r:id="rId13"/>
    <p:sldId id="263" r:id="rId14"/>
    <p:sldId id="265" r:id="rId15"/>
    <p:sldId id="267" r:id="rId16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81" autoAdjust="0"/>
    <p:restoredTop sz="76343" autoAdjust="0"/>
  </p:normalViewPr>
  <p:slideViewPr>
    <p:cSldViewPr>
      <p:cViewPr>
        <p:scale>
          <a:sx n="94" d="100"/>
          <a:sy n="94" d="100"/>
        </p:scale>
        <p:origin x="-214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_rels/drawing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967371A-C39A-47ED-9BD1-008A4AE257F9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E4B9DC9B-DA1F-4794-AA6C-AE1C0A6E14EB}">
      <dgm:prSet phldrT="[Text]" phldr="1"/>
      <dgm:spPr/>
      <dgm:t>
        <a:bodyPr/>
        <a:lstStyle/>
        <a:p>
          <a:endParaRPr lang="en-IN" dirty="0"/>
        </a:p>
      </dgm:t>
    </dgm:pt>
    <dgm:pt modelId="{75F277B4-53BD-4139-BB3B-21CD5BFE5958}" type="parTrans" cxnId="{FA190B04-F4D3-444B-885D-5D64C655818E}">
      <dgm:prSet/>
      <dgm:spPr/>
      <dgm:t>
        <a:bodyPr/>
        <a:lstStyle/>
        <a:p>
          <a:endParaRPr lang="en-IN"/>
        </a:p>
      </dgm:t>
    </dgm:pt>
    <dgm:pt modelId="{0131665F-EFAA-4E2C-83AD-D042AC5A324C}" type="sibTrans" cxnId="{FA190B04-F4D3-444B-885D-5D64C655818E}">
      <dgm:prSet/>
      <dgm:spPr/>
      <dgm:t>
        <a:bodyPr/>
        <a:lstStyle/>
        <a:p>
          <a:endParaRPr lang="en-IN"/>
        </a:p>
      </dgm:t>
    </dgm:pt>
    <dgm:pt modelId="{9BA4EF27-4D13-40D3-9BFD-80AA87B16A98}">
      <dgm:prSet phldrT="[Text]"/>
      <dgm:spPr/>
      <dgm:t>
        <a:bodyPr/>
        <a:lstStyle/>
        <a:p>
          <a:r>
            <a:rPr lang="en-US" dirty="0" smtClean="0"/>
            <a:t>Competition &amp; its Legislation in India</a:t>
          </a:r>
          <a:endParaRPr lang="en-IN" dirty="0"/>
        </a:p>
      </dgm:t>
    </dgm:pt>
    <dgm:pt modelId="{EFF49C78-B9BF-4DCA-982B-D9504E2FD5DD}" type="parTrans" cxnId="{D518317E-03CE-49B5-B830-653C3F085F19}">
      <dgm:prSet/>
      <dgm:spPr/>
      <dgm:t>
        <a:bodyPr/>
        <a:lstStyle/>
        <a:p>
          <a:endParaRPr lang="en-IN"/>
        </a:p>
      </dgm:t>
    </dgm:pt>
    <dgm:pt modelId="{0B3472CD-491D-423B-B71C-4982493657D5}" type="sibTrans" cxnId="{D518317E-03CE-49B5-B830-653C3F085F19}">
      <dgm:prSet/>
      <dgm:spPr/>
      <dgm:t>
        <a:bodyPr/>
        <a:lstStyle/>
        <a:p>
          <a:endParaRPr lang="en-IN"/>
        </a:p>
      </dgm:t>
    </dgm:pt>
    <dgm:pt modelId="{35EE79BE-3D3A-45D6-AE13-345934807254}">
      <dgm:prSet phldrT="[Text]"/>
      <dgm:spPr/>
      <dgm:t>
        <a:bodyPr/>
        <a:lstStyle/>
        <a:p>
          <a:r>
            <a:rPr lang="en-US" dirty="0" smtClean="0"/>
            <a:t>Competition Impact Assessment: Pharmaceuticals Sector</a:t>
          </a:r>
          <a:endParaRPr lang="en-IN" dirty="0"/>
        </a:p>
      </dgm:t>
    </dgm:pt>
    <dgm:pt modelId="{C7F262B4-E7C0-4EB5-99B6-5C4358BC82C9}" type="parTrans" cxnId="{E60FFB7F-0E0A-4B80-8C59-2FA4B5F733A0}">
      <dgm:prSet/>
      <dgm:spPr/>
      <dgm:t>
        <a:bodyPr/>
        <a:lstStyle/>
        <a:p>
          <a:endParaRPr lang="en-IN"/>
        </a:p>
      </dgm:t>
    </dgm:pt>
    <dgm:pt modelId="{191688EC-B70E-4725-8373-008B9EFD6FE5}" type="sibTrans" cxnId="{E60FFB7F-0E0A-4B80-8C59-2FA4B5F733A0}">
      <dgm:prSet/>
      <dgm:spPr/>
      <dgm:t>
        <a:bodyPr/>
        <a:lstStyle/>
        <a:p>
          <a:endParaRPr lang="en-IN"/>
        </a:p>
      </dgm:t>
    </dgm:pt>
    <dgm:pt modelId="{1BFEBECF-F7FD-4351-8E05-1C2E379CC41B}">
      <dgm:prSet phldrT="[Text]" phldr="1"/>
      <dgm:spPr/>
      <dgm:t>
        <a:bodyPr/>
        <a:lstStyle/>
        <a:p>
          <a:endParaRPr lang="en-IN" dirty="0"/>
        </a:p>
      </dgm:t>
    </dgm:pt>
    <dgm:pt modelId="{EB80585A-180A-44B1-89F5-C2101644ACF8}" type="parTrans" cxnId="{A80D8426-A3D2-453B-87C0-9914D820BFFC}">
      <dgm:prSet/>
      <dgm:spPr/>
      <dgm:t>
        <a:bodyPr/>
        <a:lstStyle/>
        <a:p>
          <a:endParaRPr lang="en-IN"/>
        </a:p>
      </dgm:t>
    </dgm:pt>
    <dgm:pt modelId="{83B71575-80BE-4B88-B69C-971377DA6942}" type="sibTrans" cxnId="{A80D8426-A3D2-453B-87C0-9914D820BFFC}">
      <dgm:prSet/>
      <dgm:spPr/>
      <dgm:t>
        <a:bodyPr/>
        <a:lstStyle/>
        <a:p>
          <a:endParaRPr lang="en-IN"/>
        </a:p>
      </dgm:t>
    </dgm:pt>
    <dgm:pt modelId="{AF2ED780-A423-46C7-8536-EFCD2925318E}">
      <dgm:prSet phldrT="[Text]"/>
      <dgm:spPr/>
      <dgm:t>
        <a:bodyPr/>
        <a:lstStyle/>
        <a:p>
          <a:r>
            <a:rPr lang="en-US" dirty="0" smtClean="0"/>
            <a:t>Agenda for Competition Reforms; Agriculture Product Marketing Sector</a:t>
          </a:r>
          <a:endParaRPr lang="en-IN" dirty="0"/>
        </a:p>
      </dgm:t>
    </dgm:pt>
    <dgm:pt modelId="{D43141D5-9E60-4008-9184-19A834F645D8}" type="parTrans" cxnId="{2DA878BC-1488-4FBD-8049-DBBBFA10B97D}">
      <dgm:prSet/>
      <dgm:spPr/>
      <dgm:t>
        <a:bodyPr/>
        <a:lstStyle/>
        <a:p>
          <a:endParaRPr lang="en-IN"/>
        </a:p>
      </dgm:t>
    </dgm:pt>
    <dgm:pt modelId="{EA2603BF-F20A-46A5-BF44-1E58B18660DD}" type="sibTrans" cxnId="{2DA878BC-1488-4FBD-8049-DBBBFA10B97D}">
      <dgm:prSet/>
      <dgm:spPr/>
      <dgm:t>
        <a:bodyPr/>
        <a:lstStyle/>
        <a:p>
          <a:endParaRPr lang="en-IN"/>
        </a:p>
      </dgm:t>
    </dgm:pt>
    <dgm:pt modelId="{3CAC54F3-B9CA-4673-A8EF-5B2111E917A9}">
      <dgm:prSet phldrT="[Text]"/>
      <dgm:spPr/>
      <dgm:t>
        <a:bodyPr/>
        <a:lstStyle/>
        <a:p>
          <a:r>
            <a:rPr lang="en-US" dirty="0" smtClean="0"/>
            <a:t>Agenda for Competition Reforms; Pharmaceuticals Sector</a:t>
          </a:r>
          <a:endParaRPr lang="en-IN" dirty="0"/>
        </a:p>
      </dgm:t>
    </dgm:pt>
    <dgm:pt modelId="{41FCD5FD-A209-48B6-9BC7-E72E79E36727}" type="parTrans" cxnId="{8DCAB133-A172-4B6B-A1F0-6C2D80034874}">
      <dgm:prSet/>
      <dgm:spPr/>
      <dgm:t>
        <a:bodyPr/>
        <a:lstStyle/>
        <a:p>
          <a:endParaRPr lang="en-IN"/>
        </a:p>
      </dgm:t>
    </dgm:pt>
    <dgm:pt modelId="{7FD9942C-96C4-42B2-A9CE-1A0CAA6CC7C3}" type="sibTrans" cxnId="{8DCAB133-A172-4B6B-A1F0-6C2D80034874}">
      <dgm:prSet/>
      <dgm:spPr/>
      <dgm:t>
        <a:bodyPr/>
        <a:lstStyle/>
        <a:p>
          <a:endParaRPr lang="en-IN"/>
        </a:p>
      </dgm:t>
    </dgm:pt>
    <dgm:pt modelId="{F00BD77B-A4F2-41C7-A6E2-FB6B886DD82A}">
      <dgm:prSet/>
      <dgm:spPr/>
      <dgm:t>
        <a:bodyPr/>
        <a:lstStyle/>
        <a:p>
          <a:endParaRPr lang="en-IN"/>
        </a:p>
      </dgm:t>
    </dgm:pt>
    <dgm:pt modelId="{4AB6C35C-6334-4D67-8E7C-C18471BC87FC}" type="parTrans" cxnId="{74302252-107E-4904-8ED6-F130C4402264}">
      <dgm:prSet/>
      <dgm:spPr/>
      <dgm:t>
        <a:bodyPr/>
        <a:lstStyle/>
        <a:p>
          <a:endParaRPr lang="en-IN"/>
        </a:p>
      </dgm:t>
    </dgm:pt>
    <dgm:pt modelId="{8F345C23-47E4-454E-96F5-277782DF64C3}" type="sibTrans" cxnId="{74302252-107E-4904-8ED6-F130C4402264}">
      <dgm:prSet/>
      <dgm:spPr/>
      <dgm:t>
        <a:bodyPr/>
        <a:lstStyle/>
        <a:p>
          <a:endParaRPr lang="en-IN"/>
        </a:p>
      </dgm:t>
    </dgm:pt>
    <dgm:pt modelId="{75C7CB08-1227-4667-9DAC-4899C3C55722}">
      <dgm:prSet/>
      <dgm:spPr/>
      <dgm:t>
        <a:bodyPr/>
        <a:lstStyle/>
        <a:p>
          <a:endParaRPr lang="en-IN"/>
        </a:p>
      </dgm:t>
    </dgm:pt>
    <dgm:pt modelId="{93F1AB83-2D00-4BB3-A6A6-B03CDA1D8790}" type="parTrans" cxnId="{2AAFB9EE-DE05-42CF-B833-D7CADF3C4533}">
      <dgm:prSet/>
      <dgm:spPr/>
      <dgm:t>
        <a:bodyPr/>
        <a:lstStyle/>
        <a:p>
          <a:endParaRPr lang="en-IN"/>
        </a:p>
      </dgm:t>
    </dgm:pt>
    <dgm:pt modelId="{4CE8D585-30AD-4510-A180-9F684D2D7A0B}" type="sibTrans" cxnId="{2AAFB9EE-DE05-42CF-B833-D7CADF3C4533}">
      <dgm:prSet/>
      <dgm:spPr/>
      <dgm:t>
        <a:bodyPr/>
        <a:lstStyle/>
        <a:p>
          <a:endParaRPr lang="en-IN"/>
        </a:p>
      </dgm:t>
    </dgm:pt>
    <dgm:pt modelId="{D2D5C5F8-1910-430F-BB88-37CDA539C727}">
      <dgm:prSet/>
      <dgm:spPr/>
      <dgm:t>
        <a:bodyPr/>
        <a:lstStyle/>
        <a:p>
          <a:r>
            <a:rPr lang="en-US" dirty="0" smtClean="0"/>
            <a:t>Need for Competition</a:t>
          </a:r>
          <a:endParaRPr lang="en-IN" dirty="0"/>
        </a:p>
      </dgm:t>
    </dgm:pt>
    <dgm:pt modelId="{CD0CED8E-037F-4CC7-B52E-587695EEA08B}" type="parTrans" cxnId="{11633C4B-4C87-45C6-A66C-328B8BF005A6}">
      <dgm:prSet/>
      <dgm:spPr/>
      <dgm:t>
        <a:bodyPr/>
        <a:lstStyle/>
        <a:p>
          <a:endParaRPr lang="en-IN"/>
        </a:p>
      </dgm:t>
    </dgm:pt>
    <dgm:pt modelId="{88D1A7D9-C1B6-491E-B1A9-52A87D7B1228}" type="sibTrans" cxnId="{11633C4B-4C87-45C6-A66C-328B8BF005A6}">
      <dgm:prSet/>
      <dgm:spPr/>
      <dgm:t>
        <a:bodyPr/>
        <a:lstStyle/>
        <a:p>
          <a:endParaRPr lang="en-IN"/>
        </a:p>
      </dgm:t>
    </dgm:pt>
    <dgm:pt modelId="{C4D31883-81E2-4E16-ACD9-DE53774AF339}">
      <dgm:prSet/>
      <dgm:spPr/>
      <dgm:t>
        <a:bodyPr/>
        <a:lstStyle/>
        <a:p>
          <a:r>
            <a:rPr lang="en-US" dirty="0" smtClean="0"/>
            <a:t>Competition Impact Assessment: Agriculture Product Marketing Sector</a:t>
          </a:r>
          <a:endParaRPr lang="en-IN" dirty="0"/>
        </a:p>
      </dgm:t>
    </dgm:pt>
    <dgm:pt modelId="{AAB11484-67E1-4D5D-A614-0713B4D3E71F}" type="parTrans" cxnId="{0E9E6140-9FE7-4BB3-B973-13642F6D6E07}">
      <dgm:prSet/>
      <dgm:spPr/>
      <dgm:t>
        <a:bodyPr/>
        <a:lstStyle/>
        <a:p>
          <a:endParaRPr lang="en-IN"/>
        </a:p>
      </dgm:t>
    </dgm:pt>
    <dgm:pt modelId="{D350CAF5-E0F9-48C5-932E-BAE7A78B584E}" type="sibTrans" cxnId="{0E9E6140-9FE7-4BB3-B973-13642F6D6E07}">
      <dgm:prSet/>
      <dgm:spPr/>
      <dgm:t>
        <a:bodyPr/>
        <a:lstStyle/>
        <a:p>
          <a:endParaRPr lang="en-IN"/>
        </a:p>
      </dgm:t>
    </dgm:pt>
    <dgm:pt modelId="{5C0E415C-E25F-4E1B-A25E-90895219A1D7}">
      <dgm:prSet phldrT="[Text]" phldr="1"/>
      <dgm:spPr/>
      <dgm:t>
        <a:bodyPr/>
        <a:lstStyle/>
        <a:p>
          <a:endParaRPr lang="en-IN" dirty="0"/>
        </a:p>
      </dgm:t>
    </dgm:pt>
    <dgm:pt modelId="{2B1A7182-91EB-4EF5-971C-F41BA0299D58}" type="sibTrans" cxnId="{5AA02CEA-BFF8-4C3C-BEC9-84FE765616DA}">
      <dgm:prSet/>
      <dgm:spPr/>
      <dgm:t>
        <a:bodyPr/>
        <a:lstStyle/>
        <a:p>
          <a:endParaRPr lang="en-IN"/>
        </a:p>
      </dgm:t>
    </dgm:pt>
    <dgm:pt modelId="{4B423414-DAE2-43A8-8199-C00F4000FF0E}" type="parTrans" cxnId="{5AA02CEA-BFF8-4C3C-BEC9-84FE765616DA}">
      <dgm:prSet/>
      <dgm:spPr/>
      <dgm:t>
        <a:bodyPr/>
        <a:lstStyle/>
        <a:p>
          <a:endParaRPr lang="en-IN"/>
        </a:p>
      </dgm:t>
    </dgm:pt>
    <dgm:pt modelId="{FD9CBCEB-55C9-4F66-BD2C-16CC990C5D09}">
      <dgm:prSet/>
      <dgm:spPr/>
      <dgm:t>
        <a:bodyPr/>
        <a:lstStyle/>
        <a:p>
          <a:endParaRPr lang="en-IN"/>
        </a:p>
      </dgm:t>
    </dgm:pt>
    <dgm:pt modelId="{F156D01C-6C73-468B-8384-ADC6704C22E2}" type="parTrans" cxnId="{94DDA294-B0E9-480B-B870-123CFBF6DFA3}">
      <dgm:prSet/>
      <dgm:spPr/>
      <dgm:t>
        <a:bodyPr/>
        <a:lstStyle/>
        <a:p>
          <a:endParaRPr lang="en-IN"/>
        </a:p>
      </dgm:t>
    </dgm:pt>
    <dgm:pt modelId="{6A9E17C6-DEE5-4A68-8A71-CBDE4BF48F99}" type="sibTrans" cxnId="{94DDA294-B0E9-480B-B870-123CFBF6DFA3}">
      <dgm:prSet/>
      <dgm:spPr/>
      <dgm:t>
        <a:bodyPr/>
        <a:lstStyle/>
        <a:p>
          <a:endParaRPr lang="en-IN"/>
        </a:p>
      </dgm:t>
    </dgm:pt>
    <dgm:pt modelId="{80670223-ED00-47B3-B77B-A1A51ACCBD8F}">
      <dgm:prSet/>
      <dgm:spPr/>
      <dgm:t>
        <a:bodyPr/>
        <a:lstStyle/>
        <a:p>
          <a:r>
            <a:rPr lang="en-US" dirty="0" smtClean="0"/>
            <a:t>Concluding with the National Competition Policy</a:t>
          </a:r>
          <a:endParaRPr lang="en-IN" dirty="0"/>
        </a:p>
      </dgm:t>
    </dgm:pt>
    <dgm:pt modelId="{2423E551-D3BB-4638-9C4A-2BF5EAE1532F}" type="parTrans" cxnId="{A3E2F801-4D8C-4D78-B8F9-6061F32AB6B2}">
      <dgm:prSet/>
      <dgm:spPr/>
      <dgm:t>
        <a:bodyPr/>
        <a:lstStyle/>
        <a:p>
          <a:endParaRPr lang="en-IN"/>
        </a:p>
      </dgm:t>
    </dgm:pt>
    <dgm:pt modelId="{7D447C69-D37C-4B39-B890-BFD11CD30C9E}" type="sibTrans" cxnId="{A3E2F801-4D8C-4D78-B8F9-6061F32AB6B2}">
      <dgm:prSet/>
      <dgm:spPr/>
      <dgm:t>
        <a:bodyPr/>
        <a:lstStyle/>
        <a:p>
          <a:endParaRPr lang="en-IN"/>
        </a:p>
      </dgm:t>
    </dgm:pt>
    <dgm:pt modelId="{1FB8A516-D80B-44A1-87E0-B1160D3A1ACE}" type="pres">
      <dgm:prSet presAssocID="{6967371A-C39A-47ED-9BD1-008A4AE257F9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CD43831B-CB5F-4905-BE89-8A8061F76C96}" type="pres">
      <dgm:prSet presAssocID="{E4B9DC9B-DA1F-4794-AA6C-AE1C0A6E14EB}" presName="composite" presStyleCnt="0"/>
      <dgm:spPr/>
    </dgm:pt>
    <dgm:pt modelId="{5310E947-6DA1-42C2-93AC-65B3C65DD1EA}" type="pres">
      <dgm:prSet presAssocID="{E4B9DC9B-DA1F-4794-AA6C-AE1C0A6E14EB}" presName="parentText" presStyleLbl="alignNode1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5103EC11-49A4-4F61-908B-1289833E66FC}" type="pres">
      <dgm:prSet presAssocID="{E4B9DC9B-DA1F-4794-AA6C-AE1C0A6E14EB}" presName="descendantText" presStyleLbl="alignAcc1" presStyleIdx="0" presStyleCnt="6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94B58D53-63E4-47BC-9185-A0C409DE9794}" type="pres">
      <dgm:prSet presAssocID="{0131665F-EFAA-4E2C-83AD-D042AC5A324C}" presName="sp" presStyleCnt="0"/>
      <dgm:spPr/>
    </dgm:pt>
    <dgm:pt modelId="{A32F5435-D985-4C5C-8D82-AEC29BF4D9B9}" type="pres">
      <dgm:prSet presAssocID="{75C7CB08-1227-4667-9DAC-4899C3C55722}" presName="composite" presStyleCnt="0"/>
      <dgm:spPr/>
    </dgm:pt>
    <dgm:pt modelId="{D83237E9-01BA-461F-8383-860BECB62696}" type="pres">
      <dgm:prSet presAssocID="{75C7CB08-1227-4667-9DAC-4899C3C55722}" presName="parentText" presStyleLbl="alignNode1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68841ACA-409B-45B6-9940-C7DECEAA54F6}" type="pres">
      <dgm:prSet presAssocID="{75C7CB08-1227-4667-9DAC-4899C3C55722}" presName="descendantText" presStyleLbl="alignAcc1" presStyleIdx="1" presStyleCnt="6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19AAA1B9-30FC-41C7-B722-E01626CEFAA5}" type="pres">
      <dgm:prSet presAssocID="{4CE8D585-30AD-4510-A180-9F684D2D7A0B}" presName="sp" presStyleCnt="0"/>
      <dgm:spPr/>
    </dgm:pt>
    <dgm:pt modelId="{90F168B0-245F-46AD-BA0C-85F1C5D6625C}" type="pres">
      <dgm:prSet presAssocID="{F00BD77B-A4F2-41C7-A6E2-FB6B886DD82A}" presName="composite" presStyleCnt="0"/>
      <dgm:spPr/>
    </dgm:pt>
    <dgm:pt modelId="{9329CE74-226E-4715-8316-5ED91816E84D}" type="pres">
      <dgm:prSet presAssocID="{F00BD77B-A4F2-41C7-A6E2-FB6B886DD82A}" presName="parentText" presStyleLbl="alignNode1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4EEE6BDD-A36A-4E37-A82E-928444A67C5B}" type="pres">
      <dgm:prSet presAssocID="{F00BD77B-A4F2-41C7-A6E2-FB6B886DD82A}" presName="descendantText" presStyleLbl="alignAcc1" presStyleIdx="2" presStyleCnt="6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F49F6723-63C1-429D-922B-D816CC1F1D65}" type="pres">
      <dgm:prSet presAssocID="{8F345C23-47E4-454E-96F5-277782DF64C3}" presName="sp" presStyleCnt="0"/>
      <dgm:spPr/>
    </dgm:pt>
    <dgm:pt modelId="{F14D9911-AE79-4AA8-BCEE-E8ECBF69EA3F}" type="pres">
      <dgm:prSet presAssocID="{5C0E415C-E25F-4E1B-A25E-90895219A1D7}" presName="composite" presStyleCnt="0"/>
      <dgm:spPr/>
    </dgm:pt>
    <dgm:pt modelId="{2523B9EF-8A2C-4413-B358-C5EF07F478D0}" type="pres">
      <dgm:prSet presAssocID="{5C0E415C-E25F-4E1B-A25E-90895219A1D7}" presName="parentText" presStyleLbl="alignNode1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FC735939-0CA3-48BA-84AA-8BAF84521D66}" type="pres">
      <dgm:prSet presAssocID="{5C0E415C-E25F-4E1B-A25E-90895219A1D7}" presName="descendantText" presStyleLbl="alignAcc1" presStyleIdx="3" presStyleCnt="6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1F4A577B-206D-4D46-A1A5-267D58EAA61A}" type="pres">
      <dgm:prSet presAssocID="{2B1A7182-91EB-4EF5-971C-F41BA0299D58}" presName="sp" presStyleCnt="0"/>
      <dgm:spPr/>
    </dgm:pt>
    <dgm:pt modelId="{FEBBA054-E1F0-461B-8B6A-E1932B0B44A0}" type="pres">
      <dgm:prSet presAssocID="{1BFEBECF-F7FD-4351-8E05-1C2E379CC41B}" presName="composite" presStyleCnt="0"/>
      <dgm:spPr/>
    </dgm:pt>
    <dgm:pt modelId="{D0FDF618-9762-43EF-8778-BD27ACB761E5}" type="pres">
      <dgm:prSet presAssocID="{1BFEBECF-F7FD-4351-8E05-1C2E379CC41B}" presName="parentText" presStyleLbl="alignNode1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1E6553DC-2670-4177-BE6A-C32744593B24}" type="pres">
      <dgm:prSet presAssocID="{1BFEBECF-F7FD-4351-8E05-1C2E379CC41B}" presName="descendantText" presStyleLbl="alignAcc1" presStyleIdx="4" presStyleCnt="6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E28A9F60-D3C6-4CED-B8D7-B5B7A164C89A}" type="pres">
      <dgm:prSet presAssocID="{83B71575-80BE-4B88-B69C-971377DA6942}" presName="sp" presStyleCnt="0"/>
      <dgm:spPr/>
    </dgm:pt>
    <dgm:pt modelId="{D3024F63-EE04-4EF9-AE6B-E4F194EC3E92}" type="pres">
      <dgm:prSet presAssocID="{FD9CBCEB-55C9-4F66-BD2C-16CC990C5D09}" presName="composite" presStyleCnt="0"/>
      <dgm:spPr/>
    </dgm:pt>
    <dgm:pt modelId="{11D8A95F-A843-4FF4-B014-F9B31E2012DB}" type="pres">
      <dgm:prSet presAssocID="{FD9CBCEB-55C9-4F66-BD2C-16CC990C5D09}" presName="parentText" presStyleLbl="alignNode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409779EF-76E8-4934-93BC-D5ED2EFF54E9}" type="pres">
      <dgm:prSet presAssocID="{FD9CBCEB-55C9-4F66-BD2C-16CC990C5D09}" presName="descendantText" presStyleLbl="alignAcc1" presStyleIdx="5" presStyleCnt="6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FA190B04-F4D3-444B-885D-5D64C655818E}" srcId="{6967371A-C39A-47ED-9BD1-008A4AE257F9}" destId="{E4B9DC9B-DA1F-4794-AA6C-AE1C0A6E14EB}" srcOrd="0" destOrd="0" parTransId="{75F277B4-53BD-4139-BB3B-21CD5BFE5958}" sibTransId="{0131665F-EFAA-4E2C-83AD-D042AC5A324C}"/>
    <dgm:cxn modelId="{2AAFB9EE-DE05-42CF-B833-D7CADF3C4533}" srcId="{6967371A-C39A-47ED-9BD1-008A4AE257F9}" destId="{75C7CB08-1227-4667-9DAC-4899C3C55722}" srcOrd="1" destOrd="0" parTransId="{93F1AB83-2D00-4BB3-A6A6-B03CDA1D8790}" sibTransId="{4CE8D585-30AD-4510-A180-9F684D2D7A0B}"/>
    <dgm:cxn modelId="{024C35E0-A42F-486F-881C-37B6DFD34E6D}" type="presOf" srcId="{F00BD77B-A4F2-41C7-A6E2-FB6B886DD82A}" destId="{9329CE74-226E-4715-8316-5ED91816E84D}" srcOrd="0" destOrd="0" presId="urn:microsoft.com/office/officeart/2005/8/layout/chevron2"/>
    <dgm:cxn modelId="{2DA878BC-1488-4FBD-8049-DBBBFA10B97D}" srcId="{1BFEBECF-F7FD-4351-8E05-1C2E379CC41B}" destId="{AF2ED780-A423-46C7-8536-EFCD2925318E}" srcOrd="0" destOrd="0" parTransId="{D43141D5-9E60-4008-9184-19A834F645D8}" sibTransId="{EA2603BF-F20A-46A5-BF44-1E58B18660DD}"/>
    <dgm:cxn modelId="{6ACEB0A6-F41E-4E30-98C0-2FED683911E7}" type="presOf" srcId="{9BA4EF27-4D13-40D3-9BFD-80AA87B16A98}" destId="{5103EC11-49A4-4F61-908B-1289833E66FC}" srcOrd="0" destOrd="0" presId="urn:microsoft.com/office/officeart/2005/8/layout/chevron2"/>
    <dgm:cxn modelId="{5AA02CEA-BFF8-4C3C-BEC9-84FE765616DA}" srcId="{6967371A-C39A-47ED-9BD1-008A4AE257F9}" destId="{5C0E415C-E25F-4E1B-A25E-90895219A1D7}" srcOrd="3" destOrd="0" parTransId="{4B423414-DAE2-43A8-8199-C00F4000FF0E}" sibTransId="{2B1A7182-91EB-4EF5-971C-F41BA0299D58}"/>
    <dgm:cxn modelId="{A154F656-0DB8-4C00-A255-47B3412D6C39}" type="presOf" srcId="{5C0E415C-E25F-4E1B-A25E-90895219A1D7}" destId="{2523B9EF-8A2C-4413-B358-C5EF07F478D0}" srcOrd="0" destOrd="0" presId="urn:microsoft.com/office/officeart/2005/8/layout/chevron2"/>
    <dgm:cxn modelId="{A80D8426-A3D2-453B-87C0-9914D820BFFC}" srcId="{6967371A-C39A-47ED-9BD1-008A4AE257F9}" destId="{1BFEBECF-F7FD-4351-8E05-1C2E379CC41B}" srcOrd="4" destOrd="0" parTransId="{EB80585A-180A-44B1-89F5-C2101644ACF8}" sibTransId="{83B71575-80BE-4B88-B69C-971377DA6942}"/>
    <dgm:cxn modelId="{5869BD24-9AB3-44AB-97B3-4224C1738339}" type="presOf" srcId="{C4D31883-81E2-4E16-ACD9-DE53774AF339}" destId="{4EEE6BDD-A36A-4E37-A82E-928444A67C5B}" srcOrd="0" destOrd="0" presId="urn:microsoft.com/office/officeart/2005/8/layout/chevron2"/>
    <dgm:cxn modelId="{E60FFB7F-0E0A-4B80-8C59-2FA4B5F733A0}" srcId="{5C0E415C-E25F-4E1B-A25E-90895219A1D7}" destId="{35EE79BE-3D3A-45D6-AE13-345934807254}" srcOrd="0" destOrd="0" parTransId="{C7F262B4-E7C0-4EB5-99B6-5C4358BC82C9}" sibTransId="{191688EC-B70E-4725-8373-008B9EFD6FE5}"/>
    <dgm:cxn modelId="{0A5C70AE-400D-492E-930B-13A68A32B6C6}" type="presOf" srcId="{6967371A-C39A-47ED-9BD1-008A4AE257F9}" destId="{1FB8A516-D80B-44A1-87E0-B1160D3A1ACE}" srcOrd="0" destOrd="0" presId="urn:microsoft.com/office/officeart/2005/8/layout/chevron2"/>
    <dgm:cxn modelId="{94DDA294-B0E9-480B-B870-123CFBF6DFA3}" srcId="{6967371A-C39A-47ED-9BD1-008A4AE257F9}" destId="{FD9CBCEB-55C9-4F66-BD2C-16CC990C5D09}" srcOrd="5" destOrd="0" parTransId="{F156D01C-6C73-468B-8384-ADC6704C22E2}" sibTransId="{6A9E17C6-DEE5-4A68-8A71-CBDE4BF48F99}"/>
    <dgm:cxn modelId="{11633C4B-4C87-45C6-A66C-328B8BF005A6}" srcId="{75C7CB08-1227-4667-9DAC-4899C3C55722}" destId="{D2D5C5F8-1910-430F-BB88-37CDA539C727}" srcOrd="0" destOrd="0" parTransId="{CD0CED8E-037F-4CC7-B52E-587695EEA08B}" sibTransId="{88D1A7D9-C1B6-491E-B1A9-52A87D7B1228}"/>
    <dgm:cxn modelId="{0A044D23-32EF-4BD5-9197-5AD66AB55EF3}" type="presOf" srcId="{AF2ED780-A423-46C7-8536-EFCD2925318E}" destId="{1E6553DC-2670-4177-BE6A-C32744593B24}" srcOrd="0" destOrd="0" presId="urn:microsoft.com/office/officeart/2005/8/layout/chevron2"/>
    <dgm:cxn modelId="{D518317E-03CE-49B5-B830-653C3F085F19}" srcId="{E4B9DC9B-DA1F-4794-AA6C-AE1C0A6E14EB}" destId="{9BA4EF27-4D13-40D3-9BFD-80AA87B16A98}" srcOrd="0" destOrd="0" parTransId="{EFF49C78-B9BF-4DCA-982B-D9504E2FD5DD}" sibTransId="{0B3472CD-491D-423B-B71C-4982493657D5}"/>
    <dgm:cxn modelId="{74302252-107E-4904-8ED6-F130C4402264}" srcId="{6967371A-C39A-47ED-9BD1-008A4AE257F9}" destId="{F00BD77B-A4F2-41C7-A6E2-FB6B886DD82A}" srcOrd="2" destOrd="0" parTransId="{4AB6C35C-6334-4D67-8E7C-C18471BC87FC}" sibTransId="{8F345C23-47E4-454E-96F5-277782DF64C3}"/>
    <dgm:cxn modelId="{8DCAB133-A172-4B6B-A1F0-6C2D80034874}" srcId="{1BFEBECF-F7FD-4351-8E05-1C2E379CC41B}" destId="{3CAC54F3-B9CA-4673-A8EF-5B2111E917A9}" srcOrd="1" destOrd="0" parTransId="{41FCD5FD-A209-48B6-9BC7-E72E79E36727}" sibTransId="{7FD9942C-96C4-42B2-A9CE-1A0CAA6CC7C3}"/>
    <dgm:cxn modelId="{F58292FE-F19F-4F14-80F0-B168A0D91584}" type="presOf" srcId="{1BFEBECF-F7FD-4351-8E05-1C2E379CC41B}" destId="{D0FDF618-9762-43EF-8778-BD27ACB761E5}" srcOrd="0" destOrd="0" presId="urn:microsoft.com/office/officeart/2005/8/layout/chevron2"/>
    <dgm:cxn modelId="{169B0289-7471-43F5-876A-DCAB5F6DD631}" type="presOf" srcId="{FD9CBCEB-55C9-4F66-BD2C-16CC990C5D09}" destId="{11D8A95F-A843-4FF4-B014-F9B31E2012DB}" srcOrd="0" destOrd="0" presId="urn:microsoft.com/office/officeart/2005/8/layout/chevron2"/>
    <dgm:cxn modelId="{0E9E6140-9FE7-4BB3-B973-13642F6D6E07}" srcId="{F00BD77B-A4F2-41C7-A6E2-FB6B886DD82A}" destId="{C4D31883-81E2-4E16-ACD9-DE53774AF339}" srcOrd="0" destOrd="0" parTransId="{AAB11484-67E1-4D5D-A614-0713B4D3E71F}" sibTransId="{D350CAF5-E0F9-48C5-932E-BAE7A78B584E}"/>
    <dgm:cxn modelId="{84ACA725-AD73-4813-A7C7-D9DDBC31FD5B}" type="presOf" srcId="{35EE79BE-3D3A-45D6-AE13-345934807254}" destId="{FC735939-0CA3-48BA-84AA-8BAF84521D66}" srcOrd="0" destOrd="0" presId="urn:microsoft.com/office/officeart/2005/8/layout/chevron2"/>
    <dgm:cxn modelId="{C2D6AA16-9973-4CD9-98B6-768E7D5C94D5}" type="presOf" srcId="{80670223-ED00-47B3-B77B-A1A51ACCBD8F}" destId="{409779EF-76E8-4934-93BC-D5ED2EFF54E9}" srcOrd="0" destOrd="0" presId="urn:microsoft.com/office/officeart/2005/8/layout/chevron2"/>
    <dgm:cxn modelId="{A1312F35-EE8E-469F-B39D-3C513FEA1E10}" type="presOf" srcId="{D2D5C5F8-1910-430F-BB88-37CDA539C727}" destId="{68841ACA-409B-45B6-9940-C7DECEAA54F6}" srcOrd="0" destOrd="0" presId="urn:microsoft.com/office/officeart/2005/8/layout/chevron2"/>
    <dgm:cxn modelId="{7F085AA1-DA5D-426B-B146-017D80D60155}" type="presOf" srcId="{3CAC54F3-B9CA-4673-A8EF-5B2111E917A9}" destId="{1E6553DC-2670-4177-BE6A-C32744593B24}" srcOrd="0" destOrd="1" presId="urn:microsoft.com/office/officeart/2005/8/layout/chevron2"/>
    <dgm:cxn modelId="{E39B3274-99E4-4D38-B405-C7545E096FAC}" type="presOf" srcId="{75C7CB08-1227-4667-9DAC-4899C3C55722}" destId="{D83237E9-01BA-461F-8383-860BECB62696}" srcOrd="0" destOrd="0" presId="urn:microsoft.com/office/officeart/2005/8/layout/chevron2"/>
    <dgm:cxn modelId="{A3E2F801-4D8C-4D78-B8F9-6061F32AB6B2}" srcId="{FD9CBCEB-55C9-4F66-BD2C-16CC990C5D09}" destId="{80670223-ED00-47B3-B77B-A1A51ACCBD8F}" srcOrd="0" destOrd="0" parTransId="{2423E551-D3BB-4638-9C4A-2BF5EAE1532F}" sibTransId="{7D447C69-D37C-4B39-B890-BFD11CD30C9E}"/>
    <dgm:cxn modelId="{DFBEF327-6720-49C6-ABF7-D86A56A4E4CA}" type="presOf" srcId="{E4B9DC9B-DA1F-4794-AA6C-AE1C0A6E14EB}" destId="{5310E947-6DA1-42C2-93AC-65B3C65DD1EA}" srcOrd="0" destOrd="0" presId="urn:microsoft.com/office/officeart/2005/8/layout/chevron2"/>
    <dgm:cxn modelId="{5FC7F0F3-245B-4041-8836-C8C726D97CDA}" type="presParOf" srcId="{1FB8A516-D80B-44A1-87E0-B1160D3A1ACE}" destId="{CD43831B-CB5F-4905-BE89-8A8061F76C96}" srcOrd="0" destOrd="0" presId="urn:microsoft.com/office/officeart/2005/8/layout/chevron2"/>
    <dgm:cxn modelId="{A71E97A9-FC9A-4537-9B35-03B3447C111C}" type="presParOf" srcId="{CD43831B-CB5F-4905-BE89-8A8061F76C96}" destId="{5310E947-6DA1-42C2-93AC-65B3C65DD1EA}" srcOrd="0" destOrd="0" presId="urn:microsoft.com/office/officeart/2005/8/layout/chevron2"/>
    <dgm:cxn modelId="{B2CDB93B-5D3F-4298-92CF-EE5708AA6E22}" type="presParOf" srcId="{CD43831B-CB5F-4905-BE89-8A8061F76C96}" destId="{5103EC11-49A4-4F61-908B-1289833E66FC}" srcOrd="1" destOrd="0" presId="urn:microsoft.com/office/officeart/2005/8/layout/chevron2"/>
    <dgm:cxn modelId="{525E0DB7-C130-4376-83E2-EC5CA51AF99D}" type="presParOf" srcId="{1FB8A516-D80B-44A1-87E0-B1160D3A1ACE}" destId="{94B58D53-63E4-47BC-9185-A0C409DE9794}" srcOrd="1" destOrd="0" presId="urn:microsoft.com/office/officeart/2005/8/layout/chevron2"/>
    <dgm:cxn modelId="{2AE28A42-25AD-4E70-AA23-37F91F5C67F6}" type="presParOf" srcId="{1FB8A516-D80B-44A1-87E0-B1160D3A1ACE}" destId="{A32F5435-D985-4C5C-8D82-AEC29BF4D9B9}" srcOrd="2" destOrd="0" presId="urn:microsoft.com/office/officeart/2005/8/layout/chevron2"/>
    <dgm:cxn modelId="{0ECC9A72-A46E-423C-868F-DB3C9679AFF3}" type="presParOf" srcId="{A32F5435-D985-4C5C-8D82-AEC29BF4D9B9}" destId="{D83237E9-01BA-461F-8383-860BECB62696}" srcOrd="0" destOrd="0" presId="urn:microsoft.com/office/officeart/2005/8/layout/chevron2"/>
    <dgm:cxn modelId="{62FFB65D-10AB-416D-9ED2-B39347B01BEA}" type="presParOf" srcId="{A32F5435-D985-4C5C-8D82-AEC29BF4D9B9}" destId="{68841ACA-409B-45B6-9940-C7DECEAA54F6}" srcOrd="1" destOrd="0" presId="urn:microsoft.com/office/officeart/2005/8/layout/chevron2"/>
    <dgm:cxn modelId="{1FFF0998-10D4-4276-971B-CF03CFA9FFDC}" type="presParOf" srcId="{1FB8A516-D80B-44A1-87E0-B1160D3A1ACE}" destId="{19AAA1B9-30FC-41C7-B722-E01626CEFAA5}" srcOrd="3" destOrd="0" presId="urn:microsoft.com/office/officeart/2005/8/layout/chevron2"/>
    <dgm:cxn modelId="{2AEE2B5B-C13E-4883-B019-074E2307805B}" type="presParOf" srcId="{1FB8A516-D80B-44A1-87E0-B1160D3A1ACE}" destId="{90F168B0-245F-46AD-BA0C-85F1C5D6625C}" srcOrd="4" destOrd="0" presId="urn:microsoft.com/office/officeart/2005/8/layout/chevron2"/>
    <dgm:cxn modelId="{4DAA0169-18AE-43B1-9320-5FAA3A48BBCA}" type="presParOf" srcId="{90F168B0-245F-46AD-BA0C-85F1C5D6625C}" destId="{9329CE74-226E-4715-8316-5ED91816E84D}" srcOrd="0" destOrd="0" presId="urn:microsoft.com/office/officeart/2005/8/layout/chevron2"/>
    <dgm:cxn modelId="{8C2029ED-5552-4278-BA96-2257391A3A70}" type="presParOf" srcId="{90F168B0-245F-46AD-BA0C-85F1C5D6625C}" destId="{4EEE6BDD-A36A-4E37-A82E-928444A67C5B}" srcOrd="1" destOrd="0" presId="urn:microsoft.com/office/officeart/2005/8/layout/chevron2"/>
    <dgm:cxn modelId="{2454873A-B887-40B1-BF66-9D69E7D94F04}" type="presParOf" srcId="{1FB8A516-D80B-44A1-87E0-B1160D3A1ACE}" destId="{F49F6723-63C1-429D-922B-D816CC1F1D65}" srcOrd="5" destOrd="0" presId="urn:microsoft.com/office/officeart/2005/8/layout/chevron2"/>
    <dgm:cxn modelId="{01B2C6DB-D6DD-4609-A0AA-741B24F44F8E}" type="presParOf" srcId="{1FB8A516-D80B-44A1-87E0-B1160D3A1ACE}" destId="{F14D9911-AE79-4AA8-BCEE-E8ECBF69EA3F}" srcOrd="6" destOrd="0" presId="urn:microsoft.com/office/officeart/2005/8/layout/chevron2"/>
    <dgm:cxn modelId="{71F30AA6-A5BA-4B21-9ECF-DFD002E6F679}" type="presParOf" srcId="{F14D9911-AE79-4AA8-BCEE-E8ECBF69EA3F}" destId="{2523B9EF-8A2C-4413-B358-C5EF07F478D0}" srcOrd="0" destOrd="0" presId="urn:microsoft.com/office/officeart/2005/8/layout/chevron2"/>
    <dgm:cxn modelId="{5BE4B645-DD47-492E-934C-86ECDCBA10CA}" type="presParOf" srcId="{F14D9911-AE79-4AA8-BCEE-E8ECBF69EA3F}" destId="{FC735939-0CA3-48BA-84AA-8BAF84521D66}" srcOrd="1" destOrd="0" presId="urn:microsoft.com/office/officeart/2005/8/layout/chevron2"/>
    <dgm:cxn modelId="{3274F99C-65C0-4BFA-B597-2E4CC7307980}" type="presParOf" srcId="{1FB8A516-D80B-44A1-87E0-B1160D3A1ACE}" destId="{1F4A577B-206D-4D46-A1A5-267D58EAA61A}" srcOrd="7" destOrd="0" presId="urn:microsoft.com/office/officeart/2005/8/layout/chevron2"/>
    <dgm:cxn modelId="{9A2A5095-F53E-4DB3-88CA-612E7A4ABA72}" type="presParOf" srcId="{1FB8A516-D80B-44A1-87E0-B1160D3A1ACE}" destId="{FEBBA054-E1F0-461B-8B6A-E1932B0B44A0}" srcOrd="8" destOrd="0" presId="urn:microsoft.com/office/officeart/2005/8/layout/chevron2"/>
    <dgm:cxn modelId="{88BEA493-E8FF-4B18-8868-D1D25CE07FB2}" type="presParOf" srcId="{FEBBA054-E1F0-461B-8B6A-E1932B0B44A0}" destId="{D0FDF618-9762-43EF-8778-BD27ACB761E5}" srcOrd="0" destOrd="0" presId="urn:microsoft.com/office/officeart/2005/8/layout/chevron2"/>
    <dgm:cxn modelId="{139830D8-15FD-4E86-B24D-AA9D5B75E79B}" type="presParOf" srcId="{FEBBA054-E1F0-461B-8B6A-E1932B0B44A0}" destId="{1E6553DC-2670-4177-BE6A-C32744593B24}" srcOrd="1" destOrd="0" presId="urn:microsoft.com/office/officeart/2005/8/layout/chevron2"/>
    <dgm:cxn modelId="{BA6FD5D2-9A1D-4A4E-9FBE-A4D94771EEC6}" type="presParOf" srcId="{1FB8A516-D80B-44A1-87E0-B1160D3A1ACE}" destId="{E28A9F60-D3C6-4CED-B8D7-B5B7A164C89A}" srcOrd="9" destOrd="0" presId="urn:microsoft.com/office/officeart/2005/8/layout/chevron2"/>
    <dgm:cxn modelId="{6EE90701-2EE4-4384-B17C-2247DFFEE3C1}" type="presParOf" srcId="{1FB8A516-D80B-44A1-87E0-B1160D3A1ACE}" destId="{D3024F63-EE04-4EF9-AE6B-E4F194EC3E92}" srcOrd="10" destOrd="0" presId="urn:microsoft.com/office/officeart/2005/8/layout/chevron2"/>
    <dgm:cxn modelId="{D65BD599-3241-4E9F-9A50-2BD075BD870B}" type="presParOf" srcId="{D3024F63-EE04-4EF9-AE6B-E4F194EC3E92}" destId="{11D8A95F-A843-4FF4-B014-F9B31E2012DB}" srcOrd="0" destOrd="0" presId="urn:microsoft.com/office/officeart/2005/8/layout/chevron2"/>
    <dgm:cxn modelId="{AADFEFED-C810-4BAD-BB55-8842ED192D51}" type="presParOf" srcId="{D3024F63-EE04-4EF9-AE6B-E4F194EC3E92}" destId="{409779EF-76E8-4934-93BC-D5ED2EFF54E9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2C166AF-B730-4D73-AB59-C63816AC6C4C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34D468A0-FA65-4056-A980-9DDD2DE09A9B}">
      <dgm:prSet phldrT="[Text]"/>
      <dgm:spPr/>
      <dgm:t>
        <a:bodyPr/>
        <a:lstStyle/>
        <a:p>
          <a:r>
            <a:rPr lang="en-US" dirty="0" smtClean="0"/>
            <a:t>MRTP Act (1969)</a:t>
          </a:r>
          <a:endParaRPr lang="en-IN" dirty="0"/>
        </a:p>
      </dgm:t>
    </dgm:pt>
    <dgm:pt modelId="{27740591-0067-4F5D-BF74-811BC5B55972}" type="parTrans" cxnId="{31898C6B-41F2-4890-B8EE-1C297A1DE3D1}">
      <dgm:prSet/>
      <dgm:spPr/>
      <dgm:t>
        <a:bodyPr/>
        <a:lstStyle/>
        <a:p>
          <a:endParaRPr lang="en-IN"/>
        </a:p>
      </dgm:t>
    </dgm:pt>
    <dgm:pt modelId="{6B2295AC-EEF4-4A37-B184-703DDCB5B481}" type="sibTrans" cxnId="{31898C6B-41F2-4890-B8EE-1C297A1DE3D1}">
      <dgm:prSet/>
      <dgm:spPr/>
      <dgm:t>
        <a:bodyPr/>
        <a:lstStyle/>
        <a:p>
          <a:endParaRPr lang="en-IN" dirty="0"/>
        </a:p>
      </dgm:t>
    </dgm:pt>
    <dgm:pt modelId="{48365EAA-E0D8-4388-8F62-84AFA2E2A09F}">
      <dgm:prSet phldrT="[Text]"/>
      <dgm:spPr/>
      <dgm:t>
        <a:bodyPr/>
        <a:lstStyle/>
        <a:p>
          <a:r>
            <a:rPr lang="en-US" dirty="0" smtClean="0"/>
            <a:t>Competition Act (2002)</a:t>
          </a:r>
          <a:endParaRPr lang="en-IN" dirty="0"/>
        </a:p>
      </dgm:t>
    </dgm:pt>
    <dgm:pt modelId="{3B6C5F83-79E1-44FD-BEC9-1C38C770960F}" type="parTrans" cxnId="{5D73945D-1415-4B88-8F51-2FD5418BF33F}">
      <dgm:prSet/>
      <dgm:spPr/>
      <dgm:t>
        <a:bodyPr/>
        <a:lstStyle/>
        <a:p>
          <a:endParaRPr lang="en-IN"/>
        </a:p>
      </dgm:t>
    </dgm:pt>
    <dgm:pt modelId="{7183E631-972C-433E-B1DF-9995676416FB}" type="sibTrans" cxnId="{5D73945D-1415-4B88-8F51-2FD5418BF33F}">
      <dgm:prSet/>
      <dgm:spPr/>
      <dgm:t>
        <a:bodyPr/>
        <a:lstStyle/>
        <a:p>
          <a:endParaRPr lang="en-IN" dirty="0"/>
        </a:p>
      </dgm:t>
    </dgm:pt>
    <dgm:pt modelId="{9C7AB423-F9D9-41A6-8BF8-6E356FE2F13E}">
      <dgm:prSet phldrT="[Text]"/>
      <dgm:spPr/>
      <dgm:t>
        <a:bodyPr/>
        <a:lstStyle/>
        <a:p>
          <a:r>
            <a:rPr lang="en-US" dirty="0" smtClean="0"/>
            <a:t>(Draft) National Competition Policy (2011)</a:t>
          </a:r>
          <a:endParaRPr lang="en-IN" dirty="0"/>
        </a:p>
      </dgm:t>
    </dgm:pt>
    <dgm:pt modelId="{37497CDC-9E0B-4B6E-B7A7-EB57CC491B65}" type="parTrans" cxnId="{EFAAA62C-E4E9-459C-A940-4BE188B9FADC}">
      <dgm:prSet/>
      <dgm:spPr/>
      <dgm:t>
        <a:bodyPr/>
        <a:lstStyle/>
        <a:p>
          <a:endParaRPr lang="en-IN"/>
        </a:p>
      </dgm:t>
    </dgm:pt>
    <dgm:pt modelId="{51600189-06E8-44FA-BF55-545F92F05FEA}" type="sibTrans" cxnId="{EFAAA62C-E4E9-459C-A940-4BE188B9FADC}">
      <dgm:prSet/>
      <dgm:spPr/>
      <dgm:t>
        <a:bodyPr/>
        <a:lstStyle/>
        <a:p>
          <a:endParaRPr lang="en-IN"/>
        </a:p>
      </dgm:t>
    </dgm:pt>
    <dgm:pt modelId="{3756D51F-47EC-4615-BC98-9BDAA7695779}" type="pres">
      <dgm:prSet presAssocID="{22C166AF-B730-4D73-AB59-C63816AC6C4C}" presName="Name0" presStyleCnt="0">
        <dgm:presLayoutVars>
          <dgm:dir/>
          <dgm:resizeHandles val="exact"/>
        </dgm:presLayoutVars>
      </dgm:prSet>
      <dgm:spPr/>
    </dgm:pt>
    <dgm:pt modelId="{4A20B7E6-307E-4CB6-8FCA-76DE93991940}" type="pres">
      <dgm:prSet presAssocID="{34D468A0-FA65-4056-A980-9DDD2DE09A9B}" presName="node" presStyleLbl="node1" presStyleIdx="0" presStyleCnt="3" custLinFactY="-15469" custLinFactNeighborX="-836" custLinFactNeighborY="-100000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4150A7CD-D3DE-45E2-B60B-9427830D5A9B}" type="pres">
      <dgm:prSet presAssocID="{6B2295AC-EEF4-4A37-B184-703DDCB5B481}" presName="sibTrans" presStyleLbl="sibTrans2D1" presStyleIdx="0" presStyleCnt="2"/>
      <dgm:spPr/>
      <dgm:t>
        <a:bodyPr/>
        <a:lstStyle/>
        <a:p>
          <a:endParaRPr lang="en-IN"/>
        </a:p>
      </dgm:t>
    </dgm:pt>
    <dgm:pt modelId="{2287B831-A364-4B73-B85A-534B65B85AE0}" type="pres">
      <dgm:prSet presAssocID="{6B2295AC-EEF4-4A37-B184-703DDCB5B481}" presName="connectorText" presStyleLbl="sibTrans2D1" presStyleIdx="0" presStyleCnt="2"/>
      <dgm:spPr/>
      <dgm:t>
        <a:bodyPr/>
        <a:lstStyle/>
        <a:p>
          <a:endParaRPr lang="en-IN"/>
        </a:p>
      </dgm:t>
    </dgm:pt>
    <dgm:pt modelId="{C22BD5C3-D755-4836-9019-76C7CFFAEACD}" type="pres">
      <dgm:prSet presAssocID="{48365EAA-E0D8-4388-8F62-84AFA2E2A09F}" presName="node" presStyleLbl="node1" presStyleIdx="1" presStyleCnt="3" custLinFactY="-16517" custLinFactNeighborX="-13592" custLinFactNeighborY="-100000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F7E16C4D-6CBC-4B2D-8F91-B17344C5403A}" type="pres">
      <dgm:prSet presAssocID="{7183E631-972C-433E-B1DF-9995676416FB}" presName="sibTrans" presStyleLbl="sibTrans2D1" presStyleIdx="1" presStyleCnt="2"/>
      <dgm:spPr/>
      <dgm:t>
        <a:bodyPr/>
        <a:lstStyle/>
        <a:p>
          <a:endParaRPr lang="en-IN"/>
        </a:p>
      </dgm:t>
    </dgm:pt>
    <dgm:pt modelId="{66412490-5AFC-42A5-AE43-E1564ABE16DF}" type="pres">
      <dgm:prSet presAssocID="{7183E631-972C-433E-B1DF-9995676416FB}" presName="connectorText" presStyleLbl="sibTrans2D1" presStyleIdx="1" presStyleCnt="2"/>
      <dgm:spPr/>
      <dgm:t>
        <a:bodyPr/>
        <a:lstStyle/>
        <a:p>
          <a:endParaRPr lang="en-IN"/>
        </a:p>
      </dgm:t>
    </dgm:pt>
    <dgm:pt modelId="{33C0108E-A3A6-411E-B96E-C05EFF2590E6}" type="pres">
      <dgm:prSet presAssocID="{9C7AB423-F9D9-41A6-8BF8-6E356FE2F13E}" presName="node" presStyleLbl="node1" presStyleIdx="2" presStyleCnt="3" custLinFactY="-16517" custLinFactNeighborX="-15106" custLinFactNeighborY="-100000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9D845AB7-598F-443A-B0CD-045F01D69E11}" type="presOf" srcId="{6B2295AC-EEF4-4A37-B184-703DDCB5B481}" destId="{2287B831-A364-4B73-B85A-534B65B85AE0}" srcOrd="1" destOrd="0" presId="urn:microsoft.com/office/officeart/2005/8/layout/process1"/>
    <dgm:cxn modelId="{1F68C4F3-3FEE-4F28-9A0E-0D68F56D5F23}" type="presOf" srcId="{7183E631-972C-433E-B1DF-9995676416FB}" destId="{F7E16C4D-6CBC-4B2D-8F91-B17344C5403A}" srcOrd="0" destOrd="0" presId="urn:microsoft.com/office/officeart/2005/8/layout/process1"/>
    <dgm:cxn modelId="{8FC93C35-9F8D-4487-A0D2-C9975EA14BD8}" type="presOf" srcId="{7183E631-972C-433E-B1DF-9995676416FB}" destId="{66412490-5AFC-42A5-AE43-E1564ABE16DF}" srcOrd="1" destOrd="0" presId="urn:microsoft.com/office/officeart/2005/8/layout/process1"/>
    <dgm:cxn modelId="{31898C6B-41F2-4890-B8EE-1C297A1DE3D1}" srcId="{22C166AF-B730-4D73-AB59-C63816AC6C4C}" destId="{34D468A0-FA65-4056-A980-9DDD2DE09A9B}" srcOrd="0" destOrd="0" parTransId="{27740591-0067-4F5D-BF74-811BC5B55972}" sibTransId="{6B2295AC-EEF4-4A37-B184-703DDCB5B481}"/>
    <dgm:cxn modelId="{7426B962-6AD0-4DC0-83FB-01818571FED3}" type="presOf" srcId="{9C7AB423-F9D9-41A6-8BF8-6E356FE2F13E}" destId="{33C0108E-A3A6-411E-B96E-C05EFF2590E6}" srcOrd="0" destOrd="0" presId="urn:microsoft.com/office/officeart/2005/8/layout/process1"/>
    <dgm:cxn modelId="{EFAAA62C-E4E9-459C-A940-4BE188B9FADC}" srcId="{22C166AF-B730-4D73-AB59-C63816AC6C4C}" destId="{9C7AB423-F9D9-41A6-8BF8-6E356FE2F13E}" srcOrd="2" destOrd="0" parTransId="{37497CDC-9E0B-4B6E-B7A7-EB57CC491B65}" sibTransId="{51600189-06E8-44FA-BF55-545F92F05FEA}"/>
    <dgm:cxn modelId="{5D73945D-1415-4B88-8F51-2FD5418BF33F}" srcId="{22C166AF-B730-4D73-AB59-C63816AC6C4C}" destId="{48365EAA-E0D8-4388-8F62-84AFA2E2A09F}" srcOrd="1" destOrd="0" parTransId="{3B6C5F83-79E1-44FD-BEC9-1C38C770960F}" sibTransId="{7183E631-972C-433E-B1DF-9995676416FB}"/>
    <dgm:cxn modelId="{D0118079-3988-42C9-AD68-3FED28742683}" type="presOf" srcId="{22C166AF-B730-4D73-AB59-C63816AC6C4C}" destId="{3756D51F-47EC-4615-BC98-9BDAA7695779}" srcOrd="0" destOrd="0" presId="urn:microsoft.com/office/officeart/2005/8/layout/process1"/>
    <dgm:cxn modelId="{72C988C7-21CD-4C48-A5E9-ABF7B1B9443D}" type="presOf" srcId="{34D468A0-FA65-4056-A980-9DDD2DE09A9B}" destId="{4A20B7E6-307E-4CB6-8FCA-76DE93991940}" srcOrd="0" destOrd="0" presId="urn:microsoft.com/office/officeart/2005/8/layout/process1"/>
    <dgm:cxn modelId="{FBD9563C-982F-4650-AAF6-1BB003967DA7}" type="presOf" srcId="{48365EAA-E0D8-4388-8F62-84AFA2E2A09F}" destId="{C22BD5C3-D755-4836-9019-76C7CFFAEACD}" srcOrd="0" destOrd="0" presId="urn:microsoft.com/office/officeart/2005/8/layout/process1"/>
    <dgm:cxn modelId="{1F8B9141-6696-4D56-9D11-D6758439ED23}" type="presOf" srcId="{6B2295AC-EEF4-4A37-B184-703DDCB5B481}" destId="{4150A7CD-D3DE-45E2-B60B-9427830D5A9B}" srcOrd="0" destOrd="0" presId="urn:microsoft.com/office/officeart/2005/8/layout/process1"/>
    <dgm:cxn modelId="{8E8FD343-7ECF-4137-B1B8-1B6D5A73F511}" type="presParOf" srcId="{3756D51F-47EC-4615-BC98-9BDAA7695779}" destId="{4A20B7E6-307E-4CB6-8FCA-76DE93991940}" srcOrd="0" destOrd="0" presId="urn:microsoft.com/office/officeart/2005/8/layout/process1"/>
    <dgm:cxn modelId="{C8062EA8-BC90-4C41-A4AE-AFBBD023E33E}" type="presParOf" srcId="{3756D51F-47EC-4615-BC98-9BDAA7695779}" destId="{4150A7CD-D3DE-45E2-B60B-9427830D5A9B}" srcOrd="1" destOrd="0" presId="urn:microsoft.com/office/officeart/2005/8/layout/process1"/>
    <dgm:cxn modelId="{0E8B64A7-9805-42D5-965A-2DD8F98C39CC}" type="presParOf" srcId="{4150A7CD-D3DE-45E2-B60B-9427830D5A9B}" destId="{2287B831-A364-4B73-B85A-534B65B85AE0}" srcOrd="0" destOrd="0" presId="urn:microsoft.com/office/officeart/2005/8/layout/process1"/>
    <dgm:cxn modelId="{137822C2-196B-4136-BAA4-08950F36AE75}" type="presParOf" srcId="{3756D51F-47EC-4615-BC98-9BDAA7695779}" destId="{C22BD5C3-D755-4836-9019-76C7CFFAEACD}" srcOrd="2" destOrd="0" presId="urn:microsoft.com/office/officeart/2005/8/layout/process1"/>
    <dgm:cxn modelId="{72557023-E0D5-4F27-A84F-C984BF842825}" type="presParOf" srcId="{3756D51F-47EC-4615-BC98-9BDAA7695779}" destId="{F7E16C4D-6CBC-4B2D-8F91-B17344C5403A}" srcOrd="3" destOrd="0" presId="urn:microsoft.com/office/officeart/2005/8/layout/process1"/>
    <dgm:cxn modelId="{DFBC1AC7-3B07-493A-AA12-864A4F4F5AB6}" type="presParOf" srcId="{F7E16C4D-6CBC-4B2D-8F91-B17344C5403A}" destId="{66412490-5AFC-42A5-AE43-E1564ABE16DF}" srcOrd="0" destOrd="0" presId="urn:microsoft.com/office/officeart/2005/8/layout/process1"/>
    <dgm:cxn modelId="{C04E9E6F-10A5-4CED-8381-DD2EF5B61216}" type="presParOf" srcId="{3756D51F-47EC-4615-BC98-9BDAA7695779}" destId="{33C0108E-A3A6-411E-B96E-C05EFF2590E6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16D3E73-E72F-473B-86E0-AA013A1CD984}" type="doc">
      <dgm:prSet loTypeId="urn:microsoft.com/office/officeart/2005/8/layout/pyramid3" loCatId="pyramid" qsTypeId="urn:microsoft.com/office/officeart/2005/8/quickstyle/simple1" qsCatId="simple" csTypeId="urn:microsoft.com/office/officeart/2005/8/colors/accent1_5" csCatId="accent1" phldr="1"/>
      <dgm:spPr/>
    </dgm:pt>
    <dgm:pt modelId="{61814283-C0C6-414E-9943-2766605726F8}">
      <dgm:prSet phldrT="[Text]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n-US" b="0" dirty="0" smtClean="0"/>
            <a:t>Promoting &amp; Protecting Consumer Welfare</a:t>
          </a:r>
          <a:endParaRPr lang="en-IN" b="0" dirty="0"/>
        </a:p>
      </dgm:t>
    </dgm:pt>
    <dgm:pt modelId="{8769F1B5-6111-4968-A9E4-0597EFB17788}" type="parTrans" cxnId="{6C4516F0-53DC-436F-914C-04873973A4ED}">
      <dgm:prSet/>
      <dgm:spPr/>
      <dgm:t>
        <a:bodyPr/>
        <a:lstStyle/>
        <a:p>
          <a:endParaRPr lang="en-IN"/>
        </a:p>
      </dgm:t>
    </dgm:pt>
    <dgm:pt modelId="{21CFB1C7-0C62-41CF-A48A-68536610C8A8}" type="sibTrans" cxnId="{6C4516F0-53DC-436F-914C-04873973A4ED}">
      <dgm:prSet/>
      <dgm:spPr/>
      <dgm:t>
        <a:bodyPr/>
        <a:lstStyle/>
        <a:p>
          <a:endParaRPr lang="en-IN"/>
        </a:p>
      </dgm:t>
    </dgm:pt>
    <dgm:pt modelId="{98E09553-F751-423F-9A43-0414723EA19A}">
      <dgm:prSet phldrT="[Text]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n-US" dirty="0" smtClean="0"/>
            <a:t>Promoting/ Checking level-playing field for producers/firms, development of markets, enhancing competitiveness, etc.</a:t>
          </a:r>
          <a:endParaRPr lang="en-IN" dirty="0"/>
        </a:p>
      </dgm:t>
    </dgm:pt>
    <dgm:pt modelId="{2F3C929D-4B64-4900-AF2E-52566A735E81}" type="parTrans" cxnId="{BAEAAE4E-EDF1-412B-97C1-60DA94F15E91}">
      <dgm:prSet/>
      <dgm:spPr/>
      <dgm:t>
        <a:bodyPr/>
        <a:lstStyle/>
        <a:p>
          <a:endParaRPr lang="en-IN"/>
        </a:p>
      </dgm:t>
    </dgm:pt>
    <dgm:pt modelId="{FFF664F1-985D-4E18-B84D-54883352437A}" type="sibTrans" cxnId="{BAEAAE4E-EDF1-412B-97C1-60DA94F15E91}">
      <dgm:prSet/>
      <dgm:spPr/>
      <dgm:t>
        <a:bodyPr/>
        <a:lstStyle/>
        <a:p>
          <a:endParaRPr lang="en-IN"/>
        </a:p>
      </dgm:t>
    </dgm:pt>
    <dgm:pt modelId="{B65DC6B7-77F2-408C-AAA6-5FD0C4AF093B}">
      <dgm:prSet phldrT="[Text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n-US" b="1" dirty="0" smtClean="0"/>
            <a:t>Curbing market &amp; welfare distortions from Govt. Policies &amp; practices</a:t>
          </a:r>
          <a:endParaRPr lang="en-IN" dirty="0"/>
        </a:p>
      </dgm:t>
    </dgm:pt>
    <dgm:pt modelId="{C7BF2AA5-63F8-468E-A2B2-288A2EF522ED}" type="parTrans" cxnId="{B70B0DB6-A4AB-4FD2-8AF8-1D3C3EA3DB93}">
      <dgm:prSet/>
      <dgm:spPr/>
      <dgm:t>
        <a:bodyPr/>
        <a:lstStyle/>
        <a:p>
          <a:endParaRPr lang="en-IN"/>
        </a:p>
      </dgm:t>
    </dgm:pt>
    <dgm:pt modelId="{32A9DE17-BC0A-4519-8A6F-C2FB0FFA1BAA}" type="sibTrans" cxnId="{B70B0DB6-A4AB-4FD2-8AF8-1D3C3EA3DB93}">
      <dgm:prSet/>
      <dgm:spPr/>
      <dgm:t>
        <a:bodyPr/>
        <a:lstStyle/>
        <a:p>
          <a:endParaRPr lang="en-IN"/>
        </a:p>
      </dgm:t>
    </dgm:pt>
    <dgm:pt modelId="{898ACBB3-44C5-4AF9-B5BD-4A80E5598A17}" type="pres">
      <dgm:prSet presAssocID="{916D3E73-E72F-473B-86E0-AA013A1CD984}" presName="Name0" presStyleCnt="0">
        <dgm:presLayoutVars>
          <dgm:dir/>
          <dgm:animLvl val="lvl"/>
          <dgm:resizeHandles val="exact"/>
        </dgm:presLayoutVars>
      </dgm:prSet>
      <dgm:spPr/>
    </dgm:pt>
    <dgm:pt modelId="{5BB11C42-0FC4-40EA-B564-4FA734AE303F}" type="pres">
      <dgm:prSet presAssocID="{61814283-C0C6-414E-9943-2766605726F8}" presName="Name8" presStyleCnt="0"/>
      <dgm:spPr/>
    </dgm:pt>
    <dgm:pt modelId="{D0E9A70D-13B9-4522-95BB-F699A0B44B81}" type="pres">
      <dgm:prSet presAssocID="{61814283-C0C6-414E-9943-2766605726F8}" presName="level" presStyleLbl="node1" presStyleIdx="0" presStyleCnt="3" custScaleY="55418">
        <dgm:presLayoutVars>
          <dgm:chMax val="1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E7952467-239C-44C8-A5A7-4371F05F4CD3}" type="pres">
      <dgm:prSet presAssocID="{61814283-C0C6-414E-9943-2766605726F8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FF777CCA-3BC6-40FF-BD6E-C5C2F0C533DA}" type="pres">
      <dgm:prSet presAssocID="{98E09553-F751-423F-9A43-0414723EA19A}" presName="Name8" presStyleCnt="0"/>
      <dgm:spPr/>
    </dgm:pt>
    <dgm:pt modelId="{E98C7643-6D7D-40D5-B544-80CF92081AFD}" type="pres">
      <dgm:prSet presAssocID="{98E09553-F751-423F-9A43-0414723EA19A}" presName="level" presStyleLbl="node1" presStyleIdx="1" presStyleCnt="3" custScaleY="64782">
        <dgm:presLayoutVars>
          <dgm:chMax val="1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31FDCC7E-588A-49FC-8EBF-E9BC65788AA3}" type="pres">
      <dgm:prSet presAssocID="{98E09553-F751-423F-9A43-0414723EA19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0EC653AF-8C56-45C5-85B5-660F83101D9E}" type="pres">
      <dgm:prSet presAssocID="{B65DC6B7-77F2-408C-AAA6-5FD0C4AF093B}" presName="Name8" presStyleCnt="0"/>
      <dgm:spPr/>
    </dgm:pt>
    <dgm:pt modelId="{68BEB6CC-31F8-4711-94A2-4DDE5CAB4979}" type="pres">
      <dgm:prSet presAssocID="{B65DC6B7-77F2-408C-AAA6-5FD0C4AF093B}" presName="level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67FF2A71-E66C-4EA3-BEAE-9816B8EE226B}" type="pres">
      <dgm:prSet presAssocID="{B65DC6B7-77F2-408C-AAA6-5FD0C4AF093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78284051-0503-40DD-B33D-561B202B279B}" type="presOf" srcId="{98E09553-F751-423F-9A43-0414723EA19A}" destId="{E98C7643-6D7D-40D5-B544-80CF92081AFD}" srcOrd="0" destOrd="0" presId="urn:microsoft.com/office/officeart/2005/8/layout/pyramid3"/>
    <dgm:cxn modelId="{A8448548-389C-4AD1-B7D6-A1E67472878B}" type="presOf" srcId="{B65DC6B7-77F2-408C-AAA6-5FD0C4AF093B}" destId="{67FF2A71-E66C-4EA3-BEAE-9816B8EE226B}" srcOrd="1" destOrd="0" presId="urn:microsoft.com/office/officeart/2005/8/layout/pyramid3"/>
    <dgm:cxn modelId="{B602A509-46CC-4573-9628-AB0BDDB410F8}" type="presOf" srcId="{61814283-C0C6-414E-9943-2766605726F8}" destId="{D0E9A70D-13B9-4522-95BB-F699A0B44B81}" srcOrd="0" destOrd="0" presId="urn:microsoft.com/office/officeart/2005/8/layout/pyramid3"/>
    <dgm:cxn modelId="{9FE32FB1-0A24-4C5C-86B2-F8B62B1F1E59}" type="presOf" srcId="{61814283-C0C6-414E-9943-2766605726F8}" destId="{E7952467-239C-44C8-A5A7-4371F05F4CD3}" srcOrd="1" destOrd="0" presId="urn:microsoft.com/office/officeart/2005/8/layout/pyramid3"/>
    <dgm:cxn modelId="{2E0B4BEB-0484-4FE8-8971-703D26C0B7FB}" type="presOf" srcId="{98E09553-F751-423F-9A43-0414723EA19A}" destId="{31FDCC7E-588A-49FC-8EBF-E9BC65788AA3}" srcOrd="1" destOrd="0" presId="urn:microsoft.com/office/officeart/2005/8/layout/pyramid3"/>
    <dgm:cxn modelId="{6C4516F0-53DC-436F-914C-04873973A4ED}" srcId="{916D3E73-E72F-473B-86E0-AA013A1CD984}" destId="{61814283-C0C6-414E-9943-2766605726F8}" srcOrd="0" destOrd="0" parTransId="{8769F1B5-6111-4968-A9E4-0597EFB17788}" sibTransId="{21CFB1C7-0C62-41CF-A48A-68536610C8A8}"/>
    <dgm:cxn modelId="{FA62667B-0862-4C23-A800-C373B7047FAB}" type="presOf" srcId="{B65DC6B7-77F2-408C-AAA6-5FD0C4AF093B}" destId="{68BEB6CC-31F8-4711-94A2-4DDE5CAB4979}" srcOrd="0" destOrd="0" presId="urn:microsoft.com/office/officeart/2005/8/layout/pyramid3"/>
    <dgm:cxn modelId="{BAEAAE4E-EDF1-412B-97C1-60DA94F15E91}" srcId="{916D3E73-E72F-473B-86E0-AA013A1CD984}" destId="{98E09553-F751-423F-9A43-0414723EA19A}" srcOrd="1" destOrd="0" parTransId="{2F3C929D-4B64-4900-AF2E-52566A735E81}" sibTransId="{FFF664F1-985D-4E18-B84D-54883352437A}"/>
    <dgm:cxn modelId="{B70B0DB6-A4AB-4FD2-8AF8-1D3C3EA3DB93}" srcId="{916D3E73-E72F-473B-86E0-AA013A1CD984}" destId="{B65DC6B7-77F2-408C-AAA6-5FD0C4AF093B}" srcOrd="2" destOrd="0" parTransId="{C7BF2AA5-63F8-468E-A2B2-288A2EF522ED}" sibTransId="{32A9DE17-BC0A-4519-8A6F-C2FB0FFA1BAA}"/>
    <dgm:cxn modelId="{E3A11661-0F44-42EA-B758-267088C791B3}" type="presOf" srcId="{916D3E73-E72F-473B-86E0-AA013A1CD984}" destId="{898ACBB3-44C5-4AF9-B5BD-4A80E5598A17}" srcOrd="0" destOrd="0" presId="urn:microsoft.com/office/officeart/2005/8/layout/pyramid3"/>
    <dgm:cxn modelId="{4E7B80D1-1D0C-4A51-B5F6-AAC66E50EA7C}" type="presParOf" srcId="{898ACBB3-44C5-4AF9-B5BD-4A80E5598A17}" destId="{5BB11C42-0FC4-40EA-B564-4FA734AE303F}" srcOrd="0" destOrd="0" presId="urn:microsoft.com/office/officeart/2005/8/layout/pyramid3"/>
    <dgm:cxn modelId="{2CF5072E-FC1A-46A1-B25A-247A85DABFBA}" type="presParOf" srcId="{5BB11C42-0FC4-40EA-B564-4FA734AE303F}" destId="{D0E9A70D-13B9-4522-95BB-F699A0B44B81}" srcOrd="0" destOrd="0" presId="urn:microsoft.com/office/officeart/2005/8/layout/pyramid3"/>
    <dgm:cxn modelId="{83981053-DEA7-40BD-BBC3-6953080E99BF}" type="presParOf" srcId="{5BB11C42-0FC4-40EA-B564-4FA734AE303F}" destId="{E7952467-239C-44C8-A5A7-4371F05F4CD3}" srcOrd="1" destOrd="0" presId="urn:microsoft.com/office/officeart/2005/8/layout/pyramid3"/>
    <dgm:cxn modelId="{F927187D-5BDC-49DD-B593-1079B8B146B8}" type="presParOf" srcId="{898ACBB3-44C5-4AF9-B5BD-4A80E5598A17}" destId="{FF777CCA-3BC6-40FF-BD6E-C5C2F0C533DA}" srcOrd="1" destOrd="0" presId="urn:microsoft.com/office/officeart/2005/8/layout/pyramid3"/>
    <dgm:cxn modelId="{D6E18370-9F71-4DCF-AD95-9BDCEA1A2ADF}" type="presParOf" srcId="{FF777CCA-3BC6-40FF-BD6E-C5C2F0C533DA}" destId="{E98C7643-6D7D-40D5-B544-80CF92081AFD}" srcOrd="0" destOrd="0" presId="urn:microsoft.com/office/officeart/2005/8/layout/pyramid3"/>
    <dgm:cxn modelId="{FA16CB51-91D8-4E86-A6CC-74A759468CD9}" type="presParOf" srcId="{FF777CCA-3BC6-40FF-BD6E-C5C2F0C533DA}" destId="{31FDCC7E-588A-49FC-8EBF-E9BC65788AA3}" srcOrd="1" destOrd="0" presId="urn:microsoft.com/office/officeart/2005/8/layout/pyramid3"/>
    <dgm:cxn modelId="{6AE8538F-DF2B-4FB3-98E1-DD34318FBFA9}" type="presParOf" srcId="{898ACBB3-44C5-4AF9-B5BD-4A80E5598A17}" destId="{0EC653AF-8C56-45C5-85B5-660F83101D9E}" srcOrd="2" destOrd="0" presId="urn:microsoft.com/office/officeart/2005/8/layout/pyramid3"/>
    <dgm:cxn modelId="{529AD7D7-6B34-44CD-BB7A-30C2370022BB}" type="presParOf" srcId="{0EC653AF-8C56-45C5-85B5-660F83101D9E}" destId="{68BEB6CC-31F8-4711-94A2-4DDE5CAB4979}" srcOrd="0" destOrd="0" presId="urn:microsoft.com/office/officeart/2005/8/layout/pyramid3"/>
    <dgm:cxn modelId="{10F8C2D4-7B3B-41FC-93C5-E093E49E570A}" type="presParOf" srcId="{0EC653AF-8C56-45C5-85B5-660F83101D9E}" destId="{67FF2A71-E66C-4EA3-BEAE-9816B8EE226B}" srcOrd="1" destOrd="0" presId="urn:microsoft.com/office/officeart/2005/8/layout/pyramid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3B36CEF-D8D7-43FA-BB10-EB3626B9B203}" type="doc">
      <dgm:prSet loTypeId="urn:microsoft.com/office/officeart/2005/8/layout/hierarchy1" loCatId="hierarchy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829F338B-E407-4314-9C83-75A92875DCFF}">
      <dgm:prSet phldrT="[Text]" custT="1"/>
      <dgm:spPr/>
      <dgm:t>
        <a:bodyPr/>
        <a:lstStyle/>
        <a:p>
          <a:endParaRPr lang="en-IN" sz="1600" dirty="0" smtClean="0"/>
        </a:p>
        <a:p>
          <a:r>
            <a:rPr lang="en-IN" sz="1600" dirty="0" smtClean="0"/>
            <a:t>Policy-based Competition Issues in Agricultural Markets</a:t>
          </a:r>
        </a:p>
        <a:p>
          <a:endParaRPr lang="en-IN" sz="1200" dirty="0"/>
        </a:p>
      </dgm:t>
    </dgm:pt>
    <dgm:pt modelId="{A808A57A-7784-4B6A-B69C-0DE72597AEBE}" type="parTrans" cxnId="{36559429-6FE8-4F18-8722-75745BE94E09}">
      <dgm:prSet/>
      <dgm:spPr/>
      <dgm:t>
        <a:bodyPr/>
        <a:lstStyle/>
        <a:p>
          <a:endParaRPr lang="en-IN"/>
        </a:p>
      </dgm:t>
    </dgm:pt>
    <dgm:pt modelId="{AC487482-2F45-4AB6-B739-D4F36E6145CF}" type="sibTrans" cxnId="{36559429-6FE8-4F18-8722-75745BE94E09}">
      <dgm:prSet/>
      <dgm:spPr/>
      <dgm:t>
        <a:bodyPr/>
        <a:lstStyle/>
        <a:p>
          <a:endParaRPr lang="en-IN"/>
        </a:p>
      </dgm:t>
    </dgm:pt>
    <dgm:pt modelId="{C392D5E6-E627-4B5E-9A4F-C528E6DE9C6F}">
      <dgm:prSet phldrT="[Text]" custT="1"/>
      <dgm:spPr/>
      <dgm:t>
        <a:bodyPr/>
        <a:lstStyle/>
        <a:p>
          <a:endParaRPr lang="en-IN" sz="1600" dirty="0" smtClean="0"/>
        </a:p>
        <a:p>
          <a:r>
            <a:rPr lang="en-IN" sz="1600" dirty="0" smtClean="0"/>
            <a:t>Stage of sale and purchase; governed by APMC</a:t>
          </a:r>
        </a:p>
        <a:p>
          <a:endParaRPr lang="en-IN" sz="1200" dirty="0"/>
        </a:p>
      </dgm:t>
    </dgm:pt>
    <dgm:pt modelId="{ABC431E7-7F95-4D10-8485-E23AA504520B}" type="parTrans" cxnId="{D6B5DC12-AEB4-4252-ADAD-BD94E664EDDA}">
      <dgm:prSet/>
      <dgm:spPr/>
      <dgm:t>
        <a:bodyPr/>
        <a:lstStyle/>
        <a:p>
          <a:endParaRPr lang="en-IN"/>
        </a:p>
      </dgm:t>
    </dgm:pt>
    <dgm:pt modelId="{6EDE6E00-3487-4503-96A1-10DDE1EF0234}" type="sibTrans" cxnId="{D6B5DC12-AEB4-4252-ADAD-BD94E664EDDA}">
      <dgm:prSet/>
      <dgm:spPr/>
      <dgm:t>
        <a:bodyPr/>
        <a:lstStyle/>
        <a:p>
          <a:endParaRPr lang="en-IN"/>
        </a:p>
      </dgm:t>
    </dgm:pt>
    <dgm:pt modelId="{822F7CF5-6F45-4456-BA48-4F4192BDEDD0}">
      <dgm:prSet phldrT="[Text]" custT="1"/>
      <dgm:spPr/>
      <dgm:t>
        <a:bodyPr/>
        <a:lstStyle/>
        <a:p>
          <a:endParaRPr lang="en-IN" sz="1600" dirty="0" smtClean="0"/>
        </a:p>
        <a:p>
          <a:r>
            <a:rPr lang="en-IN" sz="1600" dirty="0" smtClean="0"/>
            <a:t>Stage of procurement of food-grains; FCI</a:t>
          </a:r>
        </a:p>
        <a:p>
          <a:endParaRPr lang="en-IN" sz="1200" dirty="0"/>
        </a:p>
      </dgm:t>
    </dgm:pt>
    <dgm:pt modelId="{F4B4AC33-3F00-4B4B-B8FC-DB2927533AB1}" type="parTrans" cxnId="{65C0D849-76B3-421A-926F-2111E731F90E}">
      <dgm:prSet/>
      <dgm:spPr/>
      <dgm:t>
        <a:bodyPr/>
        <a:lstStyle/>
        <a:p>
          <a:endParaRPr lang="en-IN"/>
        </a:p>
      </dgm:t>
    </dgm:pt>
    <dgm:pt modelId="{5F569C5E-E18B-43B9-9745-A09A799D6B1E}" type="sibTrans" cxnId="{65C0D849-76B3-421A-926F-2111E731F90E}">
      <dgm:prSet/>
      <dgm:spPr/>
      <dgm:t>
        <a:bodyPr/>
        <a:lstStyle/>
        <a:p>
          <a:endParaRPr lang="en-IN"/>
        </a:p>
      </dgm:t>
    </dgm:pt>
    <dgm:pt modelId="{3CEAA595-990B-4021-A171-D72F8C50D0F2}" type="pres">
      <dgm:prSet presAssocID="{43B36CEF-D8D7-43FA-BB10-EB3626B9B20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IN"/>
        </a:p>
      </dgm:t>
    </dgm:pt>
    <dgm:pt modelId="{74BCFD75-DE27-4C4B-A0E6-A6C5310F132A}" type="pres">
      <dgm:prSet presAssocID="{829F338B-E407-4314-9C83-75A92875DCFF}" presName="hierRoot1" presStyleCnt="0"/>
      <dgm:spPr/>
    </dgm:pt>
    <dgm:pt modelId="{74256592-642E-46F3-B043-4869C5ECABDA}" type="pres">
      <dgm:prSet presAssocID="{829F338B-E407-4314-9C83-75A92875DCFF}" presName="composite" presStyleCnt="0"/>
      <dgm:spPr/>
    </dgm:pt>
    <dgm:pt modelId="{90BDCC58-C86A-42DC-BDEF-0A5CDB1298CE}" type="pres">
      <dgm:prSet presAssocID="{829F338B-E407-4314-9C83-75A92875DCFF}" presName="background" presStyleLbl="node0" presStyleIdx="0" presStyleCnt="1"/>
      <dgm:spPr/>
    </dgm:pt>
    <dgm:pt modelId="{17403A54-D723-4274-8C56-B24144CF7320}" type="pres">
      <dgm:prSet presAssocID="{829F338B-E407-4314-9C83-75A92875DCFF}" presName="text" presStyleLbl="fgAcc0" presStyleIdx="0" presStyleCnt="1" custScaleX="218625" custScaleY="133507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5858C3EF-B0F5-41EF-A18F-314817502250}" type="pres">
      <dgm:prSet presAssocID="{829F338B-E407-4314-9C83-75A92875DCFF}" presName="hierChild2" presStyleCnt="0"/>
      <dgm:spPr/>
    </dgm:pt>
    <dgm:pt modelId="{6182A166-41F2-4B26-8713-58779E5564E9}" type="pres">
      <dgm:prSet presAssocID="{ABC431E7-7F95-4D10-8485-E23AA504520B}" presName="Name10" presStyleLbl="parChTrans1D2" presStyleIdx="0" presStyleCnt="2"/>
      <dgm:spPr/>
      <dgm:t>
        <a:bodyPr/>
        <a:lstStyle/>
        <a:p>
          <a:endParaRPr lang="en-IN"/>
        </a:p>
      </dgm:t>
    </dgm:pt>
    <dgm:pt modelId="{067D87E6-864F-40AB-AE9B-5116ABEC8B13}" type="pres">
      <dgm:prSet presAssocID="{C392D5E6-E627-4B5E-9A4F-C528E6DE9C6F}" presName="hierRoot2" presStyleCnt="0"/>
      <dgm:spPr/>
    </dgm:pt>
    <dgm:pt modelId="{ADD1F2C0-644F-48A8-939C-504B6AB534AF}" type="pres">
      <dgm:prSet presAssocID="{C392D5E6-E627-4B5E-9A4F-C528E6DE9C6F}" presName="composite2" presStyleCnt="0"/>
      <dgm:spPr/>
    </dgm:pt>
    <dgm:pt modelId="{2398ECA8-D772-457D-8C68-B2AA34F10FE0}" type="pres">
      <dgm:prSet presAssocID="{C392D5E6-E627-4B5E-9A4F-C528E6DE9C6F}" presName="background2" presStyleLbl="node2" presStyleIdx="0" presStyleCnt="2"/>
      <dgm:spPr/>
    </dgm:pt>
    <dgm:pt modelId="{4AEC99EE-857F-47D3-AA34-65E3C885DB2F}" type="pres">
      <dgm:prSet presAssocID="{C392D5E6-E627-4B5E-9A4F-C528E6DE9C6F}" presName="text2" presStyleLbl="fgAcc2" presStyleIdx="0" presStyleCnt="2" custScaleX="161252" custScaleY="131586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441CC4EF-19A3-4D3F-8CFB-E55A99146174}" type="pres">
      <dgm:prSet presAssocID="{C392D5E6-E627-4B5E-9A4F-C528E6DE9C6F}" presName="hierChild3" presStyleCnt="0"/>
      <dgm:spPr/>
    </dgm:pt>
    <dgm:pt modelId="{D9138DFB-E3C8-4440-BD3E-A2010B51DE7E}" type="pres">
      <dgm:prSet presAssocID="{F4B4AC33-3F00-4B4B-B8FC-DB2927533AB1}" presName="Name10" presStyleLbl="parChTrans1D2" presStyleIdx="1" presStyleCnt="2"/>
      <dgm:spPr/>
      <dgm:t>
        <a:bodyPr/>
        <a:lstStyle/>
        <a:p>
          <a:endParaRPr lang="en-IN"/>
        </a:p>
      </dgm:t>
    </dgm:pt>
    <dgm:pt modelId="{E1A6090D-8FEA-4E44-8871-D720C64B10C3}" type="pres">
      <dgm:prSet presAssocID="{822F7CF5-6F45-4456-BA48-4F4192BDEDD0}" presName="hierRoot2" presStyleCnt="0"/>
      <dgm:spPr/>
    </dgm:pt>
    <dgm:pt modelId="{AD0A0920-0F96-463D-A141-CB0B4A07AA45}" type="pres">
      <dgm:prSet presAssocID="{822F7CF5-6F45-4456-BA48-4F4192BDEDD0}" presName="composite2" presStyleCnt="0"/>
      <dgm:spPr/>
    </dgm:pt>
    <dgm:pt modelId="{02701001-242D-4C4A-9A67-AF6001E33BA0}" type="pres">
      <dgm:prSet presAssocID="{822F7CF5-6F45-4456-BA48-4F4192BDEDD0}" presName="background2" presStyleLbl="node2" presStyleIdx="1" presStyleCnt="2"/>
      <dgm:spPr/>
    </dgm:pt>
    <dgm:pt modelId="{4368484B-A957-4D1C-970B-174D95803EB0}" type="pres">
      <dgm:prSet presAssocID="{822F7CF5-6F45-4456-BA48-4F4192BDEDD0}" presName="text2" presStyleLbl="fgAcc2" presStyleIdx="1" presStyleCnt="2" custScaleX="168646" custScaleY="132838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08116F2E-9377-4C43-A412-AA6CCD83CCFB}" type="pres">
      <dgm:prSet presAssocID="{822F7CF5-6F45-4456-BA48-4F4192BDEDD0}" presName="hierChild3" presStyleCnt="0"/>
      <dgm:spPr/>
    </dgm:pt>
  </dgm:ptLst>
  <dgm:cxnLst>
    <dgm:cxn modelId="{FDAD94FE-24D2-4193-A83B-28ABC0EC75DA}" type="presOf" srcId="{822F7CF5-6F45-4456-BA48-4F4192BDEDD0}" destId="{4368484B-A957-4D1C-970B-174D95803EB0}" srcOrd="0" destOrd="0" presId="urn:microsoft.com/office/officeart/2005/8/layout/hierarchy1"/>
    <dgm:cxn modelId="{5BCF4324-785F-463C-887B-4F61932C331A}" type="presOf" srcId="{ABC431E7-7F95-4D10-8485-E23AA504520B}" destId="{6182A166-41F2-4B26-8713-58779E5564E9}" srcOrd="0" destOrd="0" presId="urn:microsoft.com/office/officeart/2005/8/layout/hierarchy1"/>
    <dgm:cxn modelId="{D66A2FE5-9E86-4912-A3F2-79702E5BC583}" type="presOf" srcId="{829F338B-E407-4314-9C83-75A92875DCFF}" destId="{17403A54-D723-4274-8C56-B24144CF7320}" srcOrd="0" destOrd="0" presId="urn:microsoft.com/office/officeart/2005/8/layout/hierarchy1"/>
    <dgm:cxn modelId="{D6B5DC12-AEB4-4252-ADAD-BD94E664EDDA}" srcId="{829F338B-E407-4314-9C83-75A92875DCFF}" destId="{C392D5E6-E627-4B5E-9A4F-C528E6DE9C6F}" srcOrd="0" destOrd="0" parTransId="{ABC431E7-7F95-4D10-8485-E23AA504520B}" sibTransId="{6EDE6E00-3487-4503-96A1-10DDE1EF0234}"/>
    <dgm:cxn modelId="{91AAC89F-6CA8-4B9C-AC8C-68A924B435EE}" type="presOf" srcId="{F4B4AC33-3F00-4B4B-B8FC-DB2927533AB1}" destId="{D9138DFB-E3C8-4440-BD3E-A2010B51DE7E}" srcOrd="0" destOrd="0" presId="urn:microsoft.com/office/officeart/2005/8/layout/hierarchy1"/>
    <dgm:cxn modelId="{24858D0C-07BB-4DB9-869B-35B4C44807E4}" type="presOf" srcId="{43B36CEF-D8D7-43FA-BB10-EB3626B9B203}" destId="{3CEAA595-990B-4021-A171-D72F8C50D0F2}" srcOrd="0" destOrd="0" presId="urn:microsoft.com/office/officeart/2005/8/layout/hierarchy1"/>
    <dgm:cxn modelId="{65C0D849-76B3-421A-926F-2111E731F90E}" srcId="{829F338B-E407-4314-9C83-75A92875DCFF}" destId="{822F7CF5-6F45-4456-BA48-4F4192BDEDD0}" srcOrd="1" destOrd="0" parTransId="{F4B4AC33-3F00-4B4B-B8FC-DB2927533AB1}" sibTransId="{5F569C5E-E18B-43B9-9745-A09A799D6B1E}"/>
    <dgm:cxn modelId="{05E2961A-00A9-4616-B4F9-8D4F867C5BF9}" type="presOf" srcId="{C392D5E6-E627-4B5E-9A4F-C528E6DE9C6F}" destId="{4AEC99EE-857F-47D3-AA34-65E3C885DB2F}" srcOrd="0" destOrd="0" presId="urn:microsoft.com/office/officeart/2005/8/layout/hierarchy1"/>
    <dgm:cxn modelId="{36559429-6FE8-4F18-8722-75745BE94E09}" srcId="{43B36CEF-D8D7-43FA-BB10-EB3626B9B203}" destId="{829F338B-E407-4314-9C83-75A92875DCFF}" srcOrd="0" destOrd="0" parTransId="{A808A57A-7784-4B6A-B69C-0DE72597AEBE}" sibTransId="{AC487482-2F45-4AB6-B739-D4F36E6145CF}"/>
    <dgm:cxn modelId="{9CD9FA93-1C28-4E3F-BAF9-8C15ABE6D911}" type="presParOf" srcId="{3CEAA595-990B-4021-A171-D72F8C50D0F2}" destId="{74BCFD75-DE27-4C4B-A0E6-A6C5310F132A}" srcOrd="0" destOrd="0" presId="urn:microsoft.com/office/officeart/2005/8/layout/hierarchy1"/>
    <dgm:cxn modelId="{89B39B28-DE24-4729-9E61-A2F8A335E6D3}" type="presParOf" srcId="{74BCFD75-DE27-4C4B-A0E6-A6C5310F132A}" destId="{74256592-642E-46F3-B043-4869C5ECABDA}" srcOrd="0" destOrd="0" presId="urn:microsoft.com/office/officeart/2005/8/layout/hierarchy1"/>
    <dgm:cxn modelId="{CC689F75-51EC-4127-B95F-661EAF992B0A}" type="presParOf" srcId="{74256592-642E-46F3-B043-4869C5ECABDA}" destId="{90BDCC58-C86A-42DC-BDEF-0A5CDB1298CE}" srcOrd="0" destOrd="0" presId="urn:microsoft.com/office/officeart/2005/8/layout/hierarchy1"/>
    <dgm:cxn modelId="{625F2FE4-2D50-4151-A0C1-0FB831700F09}" type="presParOf" srcId="{74256592-642E-46F3-B043-4869C5ECABDA}" destId="{17403A54-D723-4274-8C56-B24144CF7320}" srcOrd="1" destOrd="0" presId="urn:microsoft.com/office/officeart/2005/8/layout/hierarchy1"/>
    <dgm:cxn modelId="{E4FE8115-3574-4629-B9AA-6772E7C2B7AD}" type="presParOf" srcId="{74BCFD75-DE27-4C4B-A0E6-A6C5310F132A}" destId="{5858C3EF-B0F5-41EF-A18F-314817502250}" srcOrd="1" destOrd="0" presId="urn:microsoft.com/office/officeart/2005/8/layout/hierarchy1"/>
    <dgm:cxn modelId="{A83F2875-DC8D-45D9-AF04-9A10CDBAF0F3}" type="presParOf" srcId="{5858C3EF-B0F5-41EF-A18F-314817502250}" destId="{6182A166-41F2-4B26-8713-58779E5564E9}" srcOrd="0" destOrd="0" presId="urn:microsoft.com/office/officeart/2005/8/layout/hierarchy1"/>
    <dgm:cxn modelId="{16E1DF2A-3C59-4BEB-AC59-0903D66BEA5B}" type="presParOf" srcId="{5858C3EF-B0F5-41EF-A18F-314817502250}" destId="{067D87E6-864F-40AB-AE9B-5116ABEC8B13}" srcOrd="1" destOrd="0" presId="urn:microsoft.com/office/officeart/2005/8/layout/hierarchy1"/>
    <dgm:cxn modelId="{ACE35BD2-ED66-40B3-91CE-00CED7458F9C}" type="presParOf" srcId="{067D87E6-864F-40AB-AE9B-5116ABEC8B13}" destId="{ADD1F2C0-644F-48A8-939C-504B6AB534AF}" srcOrd="0" destOrd="0" presId="urn:microsoft.com/office/officeart/2005/8/layout/hierarchy1"/>
    <dgm:cxn modelId="{21216406-D9A4-4570-B361-3DE70D6B66BC}" type="presParOf" srcId="{ADD1F2C0-644F-48A8-939C-504B6AB534AF}" destId="{2398ECA8-D772-457D-8C68-B2AA34F10FE0}" srcOrd="0" destOrd="0" presId="urn:microsoft.com/office/officeart/2005/8/layout/hierarchy1"/>
    <dgm:cxn modelId="{8A816965-F755-4C3F-8A58-3594A331DCD4}" type="presParOf" srcId="{ADD1F2C0-644F-48A8-939C-504B6AB534AF}" destId="{4AEC99EE-857F-47D3-AA34-65E3C885DB2F}" srcOrd="1" destOrd="0" presId="urn:microsoft.com/office/officeart/2005/8/layout/hierarchy1"/>
    <dgm:cxn modelId="{3E7E72E6-F1EE-4920-A561-F9425ED20E0F}" type="presParOf" srcId="{067D87E6-864F-40AB-AE9B-5116ABEC8B13}" destId="{441CC4EF-19A3-4D3F-8CFB-E55A99146174}" srcOrd="1" destOrd="0" presId="urn:microsoft.com/office/officeart/2005/8/layout/hierarchy1"/>
    <dgm:cxn modelId="{5FB5E72A-234B-4AC9-B5F1-CF377E507B35}" type="presParOf" srcId="{5858C3EF-B0F5-41EF-A18F-314817502250}" destId="{D9138DFB-E3C8-4440-BD3E-A2010B51DE7E}" srcOrd="2" destOrd="0" presId="urn:microsoft.com/office/officeart/2005/8/layout/hierarchy1"/>
    <dgm:cxn modelId="{09CB73B0-3EEC-4708-955F-558893132109}" type="presParOf" srcId="{5858C3EF-B0F5-41EF-A18F-314817502250}" destId="{E1A6090D-8FEA-4E44-8871-D720C64B10C3}" srcOrd="3" destOrd="0" presId="urn:microsoft.com/office/officeart/2005/8/layout/hierarchy1"/>
    <dgm:cxn modelId="{48D36279-DE0D-43EA-A9E4-2428F06A0114}" type="presParOf" srcId="{E1A6090D-8FEA-4E44-8871-D720C64B10C3}" destId="{AD0A0920-0F96-463D-A141-CB0B4A07AA45}" srcOrd="0" destOrd="0" presId="urn:microsoft.com/office/officeart/2005/8/layout/hierarchy1"/>
    <dgm:cxn modelId="{4E09C736-5C80-42FE-B228-2F008DEB8A35}" type="presParOf" srcId="{AD0A0920-0F96-463D-A141-CB0B4A07AA45}" destId="{02701001-242D-4C4A-9A67-AF6001E33BA0}" srcOrd="0" destOrd="0" presId="urn:microsoft.com/office/officeart/2005/8/layout/hierarchy1"/>
    <dgm:cxn modelId="{3A82AF71-5AC3-4015-8428-852E693A3B0E}" type="presParOf" srcId="{AD0A0920-0F96-463D-A141-CB0B4A07AA45}" destId="{4368484B-A957-4D1C-970B-174D95803EB0}" srcOrd="1" destOrd="0" presId="urn:microsoft.com/office/officeart/2005/8/layout/hierarchy1"/>
    <dgm:cxn modelId="{8C13AD0C-0C7D-4904-88EF-779FF185D1FF}" type="presParOf" srcId="{E1A6090D-8FEA-4E44-8871-D720C64B10C3}" destId="{08116F2E-9377-4C43-A412-AA6CCD83CCFB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3B36CEF-D8D7-43FA-BB10-EB3626B9B203}" type="doc">
      <dgm:prSet loTypeId="urn:microsoft.com/office/officeart/2005/8/layout/hierarchy1" loCatId="hierarchy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829F338B-E407-4314-9C83-75A92875DCFF}">
      <dgm:prSet phldrT="[Text]" custT="1"/>
      <dgm:spPr/>
      <dgm:t>
        <a:bodyPr/>
        <a:lstStyle/>
        <a:p>
          <a:endParaRPr lang="en-IN" sz="1600" dirty="0" smtClean="0"/>
        </a:p>
        <a:p>
          <a:r>
            <a:rPr lang="en-IN" sz="1600" dirty="0" smtClean="0"/>
            <a:t>Policy-based Competition Issues in Pharmaceutical Sector</a:t>
          </a:r>
        </a:p>
        <a:p>
          <a:endParaRPr lang="en-IN" sz="1200" dirty="0"/>
        </a:p>
      </dgm:t>
    </dgm:pt>
    <dgm:pt modelId="{A808A57A-7784-4B6A-B69C-0DE72597AEBE}" type="parTrans" cxnId="{36559429-6FE8-4F18-8722-75745BE94E09}">
      <dgm:prSet/>
      <dgm:spPr/>
      <dgm:t>
        <a:bodyPr/>
        <a:lstStyle/>
        <a:p>
          <a:endParaRPr lang="en-IN"/>
        </a:p>
      </dgm:t>
    </dgm:pt>
    <dgm:pt modelId="{AC487482-2F45-4AB6-B739-D4F36E6145CF}" type="sibTrans" cxnId="{36559429-6FE8-4F18-8722-75745BE94E09}">
      <dgm:prSet/>
      <dgm:spPr/>
      <dgm:t>
        <a:bodyPr/>
        <a:lstStyle/>
        <a:p>
          <a:endParaRPr lang="en-IN"/>
        </a:p>
      </dgm:t>
    </dgm:pt>
    <dgm:pt modelId="{C392D5E6-E627-4B5E-9A4F-C528E6DE9C6F}">
      <dgm:prSet phldrT="[Text]" custT="1"/>
      <dgm:spPr/>
      <dgm:t>
        <a:bodyPr/>
        <a:lstStyle/>
        <a:p>
          <a:endParaRPr lang="en-IN" sz="1600" dirty="0" smtClean="0"/>
        </a:p>
        <a:p>
          <a:r>
            <a:rPr lang="en-IN" sz="1600" dirty="0" smtClean="0"/>
            <a:t>Drug-Price Regulation</a:t>
          </a:r>
        </a:p>
        <a:p>
          <a:endParaRPr lang="en-IN" sz="1200" dirty="0"/>
        </a:p>
      </dgm:t>
    </dgm:pt>
    <dgm:pt modelId="{ABC431E7-7F95-4D10-8485-E23AA504520B}" type="parTrans" cxnId="{D6B5DC12-AEB4-4252-ADAD-BD94E664EDDA}">
      <dgm:prSet/>
      <dgm:spPr/>
      <dgm:t>
        <a:bodyPr/>
        <a:lstStyle/>
        <a:p>
          <a:endParaRPr lang="en-IN"/>
        </a:p>
      </dgm:t>
    </dgm:pt>
    <dgm:pt modelId="{6EDE6E00-3487-4503-96A1-10DDE1EF0234}" type="sibTrans" cxnId="{D6B5DC12-AEB4-4252-ADAD-BD94E664EDDA}">
      <dgm:prSet/>
      <dgm:spPr/>
      <dgm:t>
        <a:bodyPr/>
        <a:lstStyle/>
        <a:p>
          <a:endParaRPr lang="en-IN"/>
        </a:p>
      </dgm:t>
    </dgm:pt>
    <dgm:pt modelId="{822F7CF5-6F45-4456-BA48-4F4192BDEDD0}">
      <dgm:prSet phldrT="[Text]" custT="1"/>
      <dgm:spPr/>
      <dgm:t>
        <a:bodyPr/>
        <a:lstStyle/>
        <a:p>
          <a:endParaRPr lang="en-IN" sz="1600" dirty="0" smtClean="0"/>
        </a:p>
        <a:p>
          <a:r>
            <a:rPr lang="en-IN" sz="1600" dirty="0" smtClean="0"/>
            <a:t>Drug-Quality Standards</a:t>
          </a:r>
        </a:p>
        <a:p>
          <a:endParaRPr lang="en-IN" sz="1200" dirty="0"/>
        </a:p>
      </dgm:t>
    </dgm:pt>
    <dgm:pt modelId="{F4B4AC33-3F00-4B4B-B8FC-DB2927533AB1}" type="parTrans" cxnId="{65C0D849-76B3-421A-926F-2111E731F90E}">
      <dgm:prSet/>
      <dgm:spPr/>
      <dgm:t>
        <a:bodyPr/>
        <a:lstStyle/>
        <a:p>
          <a:endParaRPr lang="en-IN"/>
        </a:p>
      </dgm:t>
    </dgm:pt>
    <dgm:pt modelId="{5F569C5E-E18B-43B9-9745-A09A799D6B1E}" type="sibTrans" cxnId="{65C0D849-76B3-421A-926F-2111E731F90E}">
      <dgm:prSet/>
      <dgm:spPr/>
      <dgm:t>
        <a:bodyPr/>
        <a:lstStyle/>
        <a:p>
          <a:endParaRPr lang="en-IN"/>
        </a:p>
      </dgm:t>
    </dgm:pt>
    <dgm:pt modelId="{C95DD386-4298-45A7-9404-2BCA4F350FF7}">
      <dgm:prSet custT="1"/>
      <dgm:spPr/>
      <dgm:t>
        <a:bodyPr/>
        <a:lstStyle/>
        <a:p>
          <a:r>
            <a:rPr lang="en-US" sz="1600" dirty="0" smtClean="0"/>
            <a:t>Abuse of dominance by Patent Monopolies</a:t>
          </a:r>
          <a:endParaRPr lang="en-IN" sz="1600" dirty="0"/>
        </a:p>
      </dgm:t>
    </dgm:pt>
    <dgm:pt modelId="{F4DB386E-806D-45B0-A2C6-126B89706F77}" type="parTrans" cxnId="{B91AF040-84F9-498F-B82E-E2BA9B4A0905}">
      <dgm:prSet/>
      <dgm:spPr/>
      <dgm:t>
        <a:bodyPr/>
        <a:lstStyle/>
        <a:p>
          <a:endParaRPr lang="en-IN"/>
        </a:p>
      </dgm:t>
    </dgm:pt>
    <dgm:pt modelId="{244E57FF-1FAD-409D-96F1-DD97F9377BFA}" type="sibTrans" cxnId="{B91AF040-84F9-498F-B82E-E2BA9B4A0905}">
      <dgm:prSet/>
      <dgm:spPr/>
      <dgm:t>
        <a:bodyPr/>
        <a:lstStyle/>
        <a:p>
          <a:endParaRPr lang="en-IN"/>
        </a:p>
      </dgm:t>
    </dgm:pt>
    <dgm:pt modelId="{3CEAA595-990B-4021-A171-D72F8C50D0F2}" type="pres">
      <dgm:prSet presAssocID="{43B36CEF-D8D7-43FA-BB10-EB3626B9B20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IN"/>
        </a:p>
      </dgm:t>
    </dgm:pt>
    <dgm:pt modelId="{74BCFD75-DE27-4C4B-A0E6-A6C5310F132A}" type="pres">
      <dgm:prSet presAssocID="{829F338B-E407-4314-9C83-75A92875DCFF}" presName="hierRoot1" presStyleCnt="0"/>
      <dgm:spPr/>
    </dgm:pt>
    <dgm:pt modelId="{74256592-642E-46F3-B043-4869C5ECABDA}" type="pres">
      <dgm:prSet presAssocID="{829F338B-E407-4314-9C83-75A92875DCFF}" presName="composite" presStyleCnt="0"/>
      <dgm:spPr/>
    </dgm:pt>
    <dgm:pt modelId="{90BDCC58-C86A-42DC-BDEF-0A5CDB1298CE}" type="pres">
      <dgm:prSet presAssocID="{829F338B-E407-4314-9C83-75A92875DCFF}" presName="background" presStyleLbl="node0" presStyleIdx="0" presStyleCnt="1"/>
      <dgm:spPr/>
    </dgm:pt>
    <dgm:pt modelId="{17403A54-D723-4274-8C56-B24144CF7320}" type="pres">
      <dgm:prSet presAssocID="{829F338B-E407-4314-9C83-75A92875DCFF}" presName="text" presStyleLbl="fgAcc0" presStyleIdx="0" presStyleCnt="1" custScaleX="222888" custScaleY="133507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5858C3EF-B0F5-41EF-A18F-314817502250}" type="pres">
      <dgm:prSet presAssocID="{829F338B-E407-4314-9C83-75A92875DCFF}" presName="hierChild2" presStyleCnt="0"/>
      <dgm:spPr/>
    </dgm:pt>
    <dgm:pt modelId="{6182A166-41F2-4B26-8713-58779E5564E9}" type="pres">
      <dgm:prSet presAssocID="{ABC431E7-7F95-4D10-8485-E23AA504520B}" presName="Name10" presStyleLbl="parChTrans1D2" presStyleIdx="0" presStyleCnt="3"/>
      <dgm:spPr/>
      <dgm:t>
        <a:bodyPr/>
        <a:lstStyle/>
        <a:p>
          <a:endParaRPr lang="en-IN"/>
        </a:p>
      </dgm:t>
    </dgm:pt>
    <dgm:pt modelId="{067D87E6-864F-40AB-AE9B-5116ABEC8B13}" type="pres">
      <dgm:prSet presAssocID="{C392D5E6-E627-4B5E-9A4F-C528E6DE9C6F}" presName="hierRoot2" presStyleCnt="0"/>
      <dgm:spPr/>
    </dgm:pt>
    <dgm:pt modelId="{ADD1F2C0-644F-48A8-939C-504B6AB534AF}" type="pres">
      <dgm:prSet presAssocID="{C392D5E6-E627-4B5E-9A4F-C528E6DE9C6F}" presName="composite2" presStyleCnt="0"/>
      <dgm:spPr/>
    </dgm:pt>
    <dgm:pt modelId="{2398ECA8-D772-457D-8C68-B2AA34F10FE0}" type="pres">
      <dgm:prSet presAssocID="{C392D5E6-E627-4B5E-9A4F-C528E6DE9C6F}" presName="background2" presStyleLbl="node2" presStyleIdx="0" presStyleCnt="3"/>
      <dgm:spPr/>
    </dgm:pt>
    <dgm:pt modelId="{4AEC99EE-857F-47D3-AA34-65E3C885DB2F}" type="pres">
      <dgm:prSet presAssocID="{C392D5E6-E627-4B5E-9A4F-C528E6DE9C6F}" presName="text2" presStyleLbl="fgAcc2" presStyleIdx="0" presStyleCnt="3" custScaleX="109838" custScaleY="131586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441CC4EF-19A3-4D3F-8CFB-E55A99146174}" type="pres">
      <dgm:prSet presAssocID="{C392D5E6-E627-4B5E-9A4F-C528E6DE9C6F}" presName="hierChild3" presStyleCnt="0"/>
      <dgm:spPr/>
    </dgm:pt>
    <dgm:pt modelId="{D9138DFB-E3C8-4440-BD3E-A2010B51DE7E}" type="pres">
      <dgm:prSet presAssocID="{F4B4AC33-3F00-4B4B-B8FC-DB2927533AB1}" presName="Name10" presStyleLbl="parChTrans1D2" presStyleIdx="1" presStyleCnt="3"/>
      <dgm:spPr/>
      <dgm:t>
        <a:bodyPr/>
        <a:lstStyle/>
        <a:p>
          <a:endParaRPr lang="en-IN"/>
        </a:p>
      </dgm:t>
    </dgm:pt>
    <dgm:pt modelId="{E1A6090D-8FEA-4E44-8871-D720C64B10C3}" type="pres">
      <dgm:prSet presAssocID="{822F7CF5-6F45-4456-BA48-4F4192BDEDD0}" presName="hierRoot2" presStyleCnt="0"/>
      <dgm:spPr/>
    </dgm:pt>
    <dgm:pt modelId="{AD0A0920-0F96-463D-A141-CB0B4A07AA45}" type="pres">
      <dgm:prSet presAssocID="{822F7CF5-6F45-4456-BA48-4F4192BDEDD0}" presName="composite2" presStyleCnt="0"/>
      <dgm:spPr/>
    </dgm:pt>
    <dgm:pt modelId="{02701001-242D-4C4A-9A67-AF6001E33BA0}" type="pres">
      <dgm:prSet presAssocID="{822F7CF5-6F45-4456-BA48-4F4192BDEDD0}" presName="background2" presStyleLbl="node2" presStyleIdx="1" presStyleCnt="3"/>
      <dgm:spPr/>
    </dgm:pt>
    <dgm:pt modelId="{4368484B-A957-4D1C-970B-174D95803EB0}" type="pres">
      <dgm:prSet presAssocID="{822F7CF5-6F45-4456-BA48-4F4192BDEDD0}" presName="text2" presStyleLbl="fgAcc2" presStyleIdx="1" presStyleCnt="3" custScaleX="111960" custScaleY="132838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08116F2E-9377-4C43-A412-AA6CCD83CCFB}" type="pres">
      <dgm:prSet presAssocID="{822F7CF5-6F45-4456-BA48-4F4192BDEDD0}" presName="hierChild3" presStyleCnt="0"/>
      <dgm:spPr/>
    </dgm:pt>
    <dgm:pt modelId="{134D66DE-C7CE-42EC-9876-10A07E20F26B}" type="pres">
      <dgm:prSet presAssocID="{F4DB386E-806D-45B0-A2C6-126B89706F77}" presName="Name10" presStyleLbl="parChTrans1D2" presStyleIdx="2" presStyleCnt="3"/>
      <dgm:spPr/>
      <dgm:t>
        <a:bodyPr/>
        <a:lstStyle/>
        <a:p>
          <a:endParaRPr lang="en-IN"/>
        </a:p>
      </dgm:t>
    </dgm:pt>
    <dgm:pt modelId="{B1558F9F-C3F3-4CE5-A1FD-A86900E855D1}" type="pres">
      <dgm:prSet presAssocID="{C95DD386-4298-45A7-9404-2BCA4F350FF7}" presName="hierRoot2" presStyleCnt="0"/>
      <dgm:spPr/>
    </dgm:pt>
    <dgm:pt modelId="{C178C8DD-6A96-4B78-BFFF-E6888097D7BE}" type="pres">
      <dgm:prSet presAssocID="{C95DD386-4298-45A7-9404-2BCA4F350FF7}" presName="composite2" presStyleCnt="0"/>
      <dgm:spPr/>
    </dgm:pt>
    <dgm:pt modelId="{319D9B99-452C-48C4-9688-EB5DFBB470C5}" type="pres">
      <dgm:prSet presAssocID="{C95DD386-4298-45A7-9404-2BCA4F350FF7}" presName="background2" presStyleLbl="node2" presStyleIdx="2" presStyleCnt="3"/>
      <dgm:spPr/>
    </dgm:pt>
    <dgm:pt modelId="{3A3C2514-23E1-493A-B055-22F1B4B3B311}" type="pres">
      <dgm:prSet presAssocID="{C95DD386-4298-45A7-9404-2BCA4F350FF7}" presName="text2" presStyleLbl="fgAcc2" presStyleIdx="2" presStyleCnt="3" custScaleX="135405" custScaleY="132199" custLinFactNeighborX="-1437" custLinFactNeighborY="-1049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4B9BE07A-CBF5-46E7-A529-DA5EC81579D0}" type="pres">
      <dgm:prSet presAssocID="{C95DD386-4298-45A7-9404-2BCA4F350FF7}" presName="hierChild3" presStyleCnt="0"/>
      <dgm:spPr/>
    </dgm:pt>
  </dgm:ptLst>
  <dgm:cxnLst>
    <dgm:cxn modelId="{19B14236-1481-4339-ABE6-43826EA85062}" type="presOf" srcId="{ABC431E7-7F95-4D10-8485-E23AA504520B}" destId="{6182A166-41F2-4B26-8713-58779E5564E9}" srcOrd="0" destOrd="0" presId="urn:microsoft.com/office/officeart/2005/8/layout/hierarchy1"/>
    <dgm:cxn modelId="{231905E9-7606-4EB7-9136-B35DA65673E2}" type="presOf" srcId="{F4B4AC33-3F00-4B4B-B8FC-DB2927533AB1}" destId="{D9138DFB-E3C8-4440-BD3E-A2010B51DE7E}" srcOrd="0" destOrd="0" presId="urn:microsoft.com/office/officeart/2005/8/layout/hierarchy1"/>
    <dgm:cxn modelId="{4F3FC9E8-2D60-4BFD-895A-50498F90D4A0}" type="presOf" srcId="{822F7CF5-6F45-4456-BA48-4F4192BDEDD0}" destId="{4368484B-A957-4D1C-970B-174D95803EB0}" srcOrd="0" destOrd="0" presId="urn:microsoft.com/office/officeart/2005/8/layout/hierarchy1"/>
    <dgm:cxn modelId="{D6B5DC12-AEB4-4252-ADAD-BD94E664EDDA}" srcId="{829F338B-E407-4314-9C83-75A92875DCFF}" destId="{C392D5E6-E627-4B5E-9A4F-C528E6DE9C6F}" srcOrd="0" destOrd="0" parTransId="{ABC431E7-7F95-4D10-8485-E23AA504520B}" sibTransId="{6EDE6E00-3487-4503-96A1-10DDE1EF0234}"/>
    <dgm:cxn modelId="{B91AF040-84F9-498F-B82E-E2BA9B4A0905}" srcId="{829F338B-E407-4314-9C83-75A92875DCFF}" destId="{C95DD386-4298-45A7-9404-2BCA4F350FF7}" srcOrd="2" destOrd="0" parTransId="{F4DB386E-806D-45B0-A2C6-126B89706F77}" sibTransId="{244E57FF-1FAD-409D-96F1-DD97F9377BFA}"/>
    <dgm:cxn modelId="{58657DB3-EF2E-4EB3-8474-AE15798CB02E}" type="presOf" srcId="{829F338B-E407-4314-9C83-75A92875DCFF}" destId="{17403A54-D723-4274-8C56-B24144CF7320}" srcOrd="0" destOrd="0" presId="urn:microsoft.com/office/officeart/2005/8/layout/hierarchy1"/>
    <dgm:cxn modelId="{B215F42A-3D6C-415D-84A0-AFB5DECFD64B}" type="presOf" srcId="{C95DD386-4298-45A7-9404-2BCA4F350FF7}" destId="{3A3C2514-23E1-493A-B055-22F1B4B3B311}" srcOrd="0" destOrd="0" presId="urn:microsoft.com/office/officeart/2005/8/layout/hierarchy1"/>
    <dgm:cxn modelId="{314A92F0-5866-4132-B40B-2DB6525D9BB1}" type="presOf" srcId="{C392D5E6-E627-4B5E-9A4F-C528E6DE9C6F}" destId="{4AEC99EE-857F-47D3-AA34-65E3C885DB2F}" srcOrd="0" destOrd="0" presId="urn:microsoft.com/office/officeart/2005/8/layout/hierarchy1"/>
    <dgm:cxn modelId="{59479B24-5459-42EC-98B4-BBD88F21DDA6}" type="presOf" srcId="{43B36CEF-D8D7-43FA-BB10-EB3626B9B203}" destId="{3CEAA595-990B-4021-A171-D72F8C50D0F2}" srcOrd="0" destOrd="0" presId="urn:microsoft.com/office/officeart/2005/8/layout/hierarchy1"/>
    <dgm:cxn modelId="{65C0D849-76B3-421A-926F-2111E731F90E}" srcId="{829F338B-E407-4314-9C83-75A92875DCFF}" destId="{822F7CF5-6F45-4456-BA48-4F4192BDEDD0}" srcOrd="1" destOrd="0" parTransId="{F4B4AC33-3F00-4B4B-B8FC-DB2927533AB1}" sibTransId="{5F569C5E-E18B-43B9-9745-A09A799D6B1E}"/>
    <dgm:cxn modelId="{A9DE20B2-5DCD-46ED-B222-F9C37C92DF52}" type="presOf" srcId="{F4DB386E-806D-45B0-A2C6-126B89706F77}" destId="{134D66DE-C7CE-42EC-9876-10A07E20F26B}" srcOrd="0" destOrd="0" presId="urn:microsoft.com/office/officeart/2005/8/layout/hierarchy1"/>
    <dgm:cxn modelId="{36559429-6FE8-4F18-8722-75745BE94E09}" srcId="{43B36CEF-D8D7-43FA-BB10-EB3626B9B203}" destId="{829F338B-E407-4314-9C83-75A92875DCFF}" srcOrd="0" destOrd="0" parTransId="{A808A57A-7784-4B6A-B69C-0DE72597AEBE}" sibTransId="{AC487482-2F45-4AB6-B739-D4F36E6145CF}"/>
    <dgm:cxn modelId="{948E96F9-4D9E-46B3-8F85-29EDEF107F48}" type="presParOf" srcId="{3CEAA595-990B-4021-A171-D72F8C50D0F2}" destId="{74BCFD75-DE27-4C4B-A0E6-A6C5310F132A}" srcOrd="0" destOrd="0" presId="urn:microsoft.com/office/officeart/2005/8/layout/hierarchy1"/>
    <dgm:cxn modelId="{CA0D599D-5CD1-4F26-8AD3-F7A7349E3BFE}" type="presParOf" srcId="{74BCFD75-DE27-4C4B-A0E6-A6C5310F132A}" destId="{74256592-642E-46F3-B043-4869C5ECABDA}" srcOrd="0" destOrd="0" presId="urn:microsoft.com/office/officeart/2005/8/layout/hierarchy1"/>
    <dgm:cxn modelId="{6F911704-1337-41E9-881A-BA544D08897B}" type="presParOf" srcId="{74256592-642E-46F3-B043-4869C5ECABDA}" destId="{90BDCC58-C86A-42DC-BDEF-0A5CDB1298CE}" srcOrd="0" destOrd="0" presId="urn:microsoft.com/office/officeart/2005/8/layout/hierarchy1"/>
    <dgm:cxn modelId="{399EBBE7-C4A4-437D-8FD8-230142A7DEBE}" type="presParOf" srcId="{74256592-642E-46F3-B043-4869C5ECABDA}" destId="{17403A54-D723-4274-8C56-B24144CF7320}" srcOrd="1" destOrd="0" presId="urn:microsoft.com/office/officeart/2005/8/layout/hierarchy1"/>
    <dgm:cxn modelId="{0864AD5D-AFD4-4562-A834-7FDB1E49AB08}" type="presParOf" srcId="{74BCFD75-DE27-4C4B-A0E6-A6C5310F132A}" destId="{5858C3EF-B0F5-41EF-A18F-314817502250}" srcOrd="1" destOrd="0" presId="urn:microsoft.com/office/officeart/2005/8/layout/hierarchy1"/>
    <dgm:cxn modelId="{46F4DAD9-7863-4A00-9747-998364AFACDA}" type="presParOf" srcId="{5858C3EF-B0F5-41EF-A18F-314817502250}" destId="{6182A166-41F2-4B26-8713-58779E5564E9}" srcOrd="0" destOrd="0" presId="urn:microsoft.com/office/officeart/2005/8/layout/hierarchy1"/>
    <dgm:cxn modelId="{0666857D-5C75-4670-90D0-A8161F5640CC}" type="presParOf" srcId="{5858C3EF-B0F5-41EF-A18F-314817502250}" destId="{067D87E6-864F-40AB-AE9B-5116ABEC8B13}" srcOrd="1" destOrd="0" presId="urn:microsoft.com/office/officeart/2005/8/layout/hierarchy1"/>
    <dgm:cxn modelId="{80081438-3189-4332-A56B-7259A4E0AC21}" type="presParOf" srcId="{067D87E6-864F-40AB-AE9B-5116ABEC8B13}" destId="{ADD1F2C0-644F-48A8-939C-504B6AB534AF}" srcOrd="0" destOrd="0" presId="urn:microsoft.com/office/officeart/2005/8/layout/hierarchy1"/>
    <dgm:cxn modelId="{E54DDFA5-D7E5-4C57-B1B0-AD8E75251496}" type="presParOf" srcId="{ADD1F2C0-644F-48A8-939C-504B6AB534AF}" destId="{2398ECA8-D772-457D-8C68-B2AA34F10FE0}" srcOrd="0" destOrd="0" presId="urn:microsoft.com/office/officeart/2005/8/layout/hierarchy1"/>
    <dgm:cxn modelId="{B28FC294-24DE-4FC0-A1E2-28A04380F5AB}" type="presParOf" srcId="{ADD1F2C0-644F-48A8-939C-504B6AB534AF}" destId="{4AEC99EE-857F-47D3-AA34-65E3C885DB2F}" srcOrd="1" destOrd="0" presId="urn:microsoft.com/office/officeart/2005/8/layout/hierarchy1"/>
    <dgm:cxn modelId="{0CA1DB60-62CE-48E8-B201-E931BA4B4BBC}" type="presParOf" srcId="{067D87E6-864F-40AB-AE9B-5116ABEC8B13}" destId="{441CC4EF-19A3-4D3F-8CFB-E55A99146174}" srcOrd="1" destOrd="0" presId="urn:microsoft.com/office/officeart/2005/8/layout/hierarchy1"/>
    <dgm:cxn modelId="{E06C025D-57CA-44AC-A091-9EC46B54423E}" type="presParOf" srcId="{5858C3EF-B0F5-41EF-A18F-314817502250}" destId="{D9138DFB-E3C8-4440-BD3E-A2010B51DE7E}" srcOrd="2" destOrd="0" presId="urn:microsoft.com/office/officeart/2005/8/layout/hierarchy1"/>
    <dgm:cxn modelId="{5C3DD0FE-11EA-4A22-A7AF-7F1B6E71323F}" type="presParOf" srcId="{5858C3EF-B0F5-41EF-A18F-314817502250}" destId="{E1A6090D-8FEA-4E44-8871-D720C64B10C3}" srcOrd="3" destOrd="0" presId="urn:microsoft.com/office/officeart/2005/8/layout/hierarchy1"/>
    <dgm:cxn modelId="{7DDBB373-F2FB-4175-A506-40997EF6B546}" type="presParOf" srcId="{E1A6090D-8FEA-4E44-8871-D720C64B10C3}" destId="{AD0A0920-0F96-463D-A141-CB0B4A07AA45}" srcOrd="0" destOrd="0" presId="urn:microsoft.com/office/officeart/2005/8/layout/hierarchy1"/>
    <dgm:cxn modelId="{7E7839CB-1A44-4820-8ABC-D8E934AE9ECC}" type="presParOf" srcId="{AD0A0920-0F96-463D-A141-CB0B4A07AA45}" destId="{02701001-242D-4C4A-9A67-AF6001E33BA0}" srcOrd="0" destOrd="0" presId="urn:microsoft.com/office/officeart/2005/8/layout/hierarchy1"/>
    <dgm:cxn modelId="{4A22E652-4566-4EF6-8456-20802918636C}" type="presParOf" srcId="{AD0A0920-0F96-463D-A141-CB0B4A07AA45}" destId="{4368484B-A957-4D1C-970B-174D95803EB0}" srcOrd="1" destOrd="0" presId="urn:microsoft.com/office/officeart/2005/8/layout/hierarchy1"/>
    <dgm:cxn modelId="{9AB0855A-29F8-4AE9-B9F2-5495837F2597}" type="presParOf" srcId="{E1A6090D-8FEA-4E44-8871-D720C64B10C3}" destId="{08116F2E-9377-4C43-A412-AA6CCD83CCFB}" srcOrd="1" destOrd="0" presId="urn:microsoft.com/office/officeart/2005/8/layout/hierarchy1"/>
    <dgm:cxn modelId="{1261792C-2EB7-45CD-9BCC-F5336ED21DD7}" type="presParOf" srcId="{5858C3EF-B0F5-41EF-A18F-314817502250}" destId="{134D66DE-C7CE-42EC-9876-10A07E20F26B}" srcOrd="4" destOrd="0" presId="urn:microsoft.com/office/officeart/2005/8/layout/hierarchy1"/>
    <dgm:cxn modelId="{1AB3A748-5B7A-4EF2-84B5-F0E315E48FD5}" type="presParOf" srcId="{5858C3EF-B0F5-41EF-A18F-314817502250}" destId="{B1558F9F-C3F3-4CE5-A1FD-A86900E855D1}" srcOrd="5" destOrd="0" presId="urn:microsoft.com/office/officeart/2005/8/layout/hierarchy1"/>
    <dgm:cxn modelId="{C957C350-CC53-4778-AE0E-A4BA1260F590}" type="presParOf" srcId="{B1558F9F-C3F3-4CE5-A1FD-A86900E855D1}" destId="{C178C8DD-6A96-4B78-BFFF-E6888097D7BE}" srcOrd="0" destOrd="0" presId="urn:microsoft.com/office/officeart/2005/8/layout/hierarchy1"/>
    <dgm:cxn modelId="{CB663624-D492-405B-A210-4C0EEB5FD921}" type="presParOf" srcId="{C178C8DD-6A96-4B78-BFFF-E6888097D7BE}" destId="{319D9B99-452C-48C4-9688-EB5DFBB470C5}" srcOrd="0" destOrd="0" presId="urn:microsoft.com/office/officeart/2005/8/layout/hierarchy1"/>
    <dgm:cxn modelId="{EF82C2F5-779A-403C-BD2D-00D671ADF10E}" type="presParOf" srcId="{C178C8DD-6A96-4B78-BFFF-E6888097D7BE}" destId="{3A3C2514-23E1-493A-B055-22F1B4B3B311}" srcOrd="1" destOrd="0" presId="urn:microsoft.com/office/officeart/2005/8/layout/hierarchy1"/>
    <dgm:cxn modelId="{B05F0B08-3DAC-48C5-B5B5-320F66D3287F}" type="presParOf" srcId="{B1558F9F-C3F3-4CE5-A1FD-A86900E855D1}" destId="{4B9BE07A-CBF5-46E7-A529-DA5EC81579D0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10E947-6DA1-42C2-93AC-65B3C65DD1EA}">
      <dsp:nvSpPr>
        <dsp:cNvPr id="0" name=""/>
        <dsp:cNvSpPr/>
      </dsp:nvSpPr>
      <dsp:spPr>
        <a:xfrm rot="5400000">
          <a:off x="-126578" y="128188"/>
          <a:ext cx="843855" cy="59069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1700" kern="1200" dirty="0"/>
        </a:p>
      </dsp:txBody>
      <dsp:txXfrm rot="-5400000">
        <a:off x="1" y="296958"/>
        <a:ext cx="590698" cy="253157"/>
      </dsp:txXfrm>
    </dsp:sp>
    <dsp:sp modelId="{5103EC11-49A4-4F61-908B-1289833E66FC}">
      <dsp:nvSpPr>
        <dsp:cNvPr id="0" name=""/>
        <dsp:cNvSpPr/>
      </dsp:nvSpPr>
      <dsp:spPr>
        <a:xfrm rot="5400000">
          <a:off x="3907296" y="-3314987"/>
          <a:ext cx="548506" cy="718170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Competition &amp; its Legislation in India</a:t>
          </a:r>
          <a:endParaRPr lang="en-IN" sz="1600" kern="1200" dirty="0"/>
        </a:p>
      </dsp:txBody>
      <dsp:txXfrm rot="-5400000">
        <a:off x="590699" y="28386"/>
        <a:ext cx="7154925" cy="494954"/>
      </dsp:txXfrm>
    </dsp:sp>
    <dsp:sp modelId="{D83237E9-01BA-461F-8383-860BECB62696}">
      <dsp:nvSpPr>
        <dsp:cNvPr id="0" name=""/>
        <dsp:cNvSpPr/>
      </dsp:nvSpPr>
      <dsp:spPr>
        <a:xfrm rot="5400000">
          <a:off x="-126578" y="873173"/>
          <a:ext cx="843855" cy="59069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1700" kern="1200"/>
        </a:p>
      </dsp:txBody>
      <dsp:txXfrm rot="-5400000">
        <a:off x="1" y="1041943"/>
        <a:ext cx="590698" cy="253157"/>
      </dsp:txXfrm>
    </dsp:sp>
    <dsp:sp modelId="{68841ACA-409B-45B6-9940-C7DECEAA54F6}">
      <dsp:nvSpPr>
        <dsp:cNvPr id="0" name=""/>
        <dsp:cNvSpPr/>
      </dsp:nvSpPr>
      <dsp:spPr>
        <a:xfrm rot="5400000">
          <a:off x="3907296" y="-2570002"/>
          <a:ext cx="548506" cy="718170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Need for Competition</a:t>
          </a:r>
          <a:endParaRPr lang="en-IN" sz="1600" kern="1200" dirty="0"/>
        </a:p>
      </dsp:txBody>
      <dsp:txXfrm rot="-5400000">
        <a:off x="590699" y="773371"/>
        <a:ext cx="7154925" cy="494954"/>
      </dsp:txXfrm>
    </dsp:sp>
    <dsp:sp modelId="{9329CE74-226E-4715-8316-5ED91816E84D}">
      <dsp:nvSpPr>
        <dsp:cNvPr id="0" name=""/>
        <dsp:cNvSpPr/>
      </dsp:nvSpPr>
      <dsp:spPr>
        <a:xfrm rot="5400000">
          <a:off x="-126578" y="1618158"/>
          <a:ext cx="843855" cy="59069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1700" kern="1200"/>
        </a:p>
      </dsp:txBody>
      <dsp:txXfrm rot="-5400000">
        <a:off x="1" y="1786928"/>
        <a:ext cx="590698" cy="253157"/>
      </dsp:txXfrm>
    </dsp:sp>
    <dsp:sp modelId="{4EEE6BDD-A36A-4E37-A82E-928444A67C5B}">
      <dsp:nvSpPr>
        <dsp:cNvPr id="0" name=""/>
        <dsp:cNvSpPr/>
      </dsp:nvSpPr>
      <dsp:spPr>
        <a:xfrm rot="5400000">
          <a:off x="3907296" y="-1825017"/>
          <a:ext cx="548506" cy="718170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Competition Impact Assessment: Agriculture Product Marketing Sector</a:t>
          </a:r>
          <a:endParaRPr lang="en-IN" sz="1600" kern="1200" dirty="0"/>
        </a:p>
      </dsp:txBody>
      <dsp:txXfrm rot="-5400000">
        <a:off x="590699" y="1518356"/>
        <a:ext cx="7154925" cy="494954"/>
      </dsp:txXfrm>
    </dsp:sp>
    <dsp:sp modelId="{2523B9EF-8A2C-4413-B358-C5EF07F478D0}">
      <dsp:nvSpPr>
        <dsp:cNvPr id="0" name=""/>
        <dsp:cNvSpPr/>
      </dsp:nvSpPr>
      <dsp:spPr>
        <a:xfrm rot="5400000">
          <a:off x="-126578" y="2363143"/>
          <a:ext cx="843855" cy="59069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1700" kern="1200" dirty="0"/>
        </a:p>
      </dsp:txBody>
      <dsp:txXfrm rot="-5400000">
        <a:off x="1" y="2531913"/>
        <a:ext cx="590698" cy="253157"/>
      </dsp:txXfrm>
    </dsp:sp>
    <dsp:sp modelId="{FC735939-0CA3-48BA-84AA-8BAF84521D66}">
      <dsp:nvSpPr>
        <dsp:cNvPr id="0" name=""/>
        <dsp:cNvSpPr/>
      </dsp:nvSpPr>
      <dsp:spPr>
        <a:xfrm rot="5400000">
          <a:off x="3907296" y="-1080032"/>
          <a:ext cx="548506" cy="718170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Competition Impact Assessment: Pharmaceuticals Sector</a:t>
          </a:r>
          <a:endParaRPr lang="en-IN" sz="1600" kern="1200" dirty="0"/>
        </a:p>
      </dsp:txBody>
      <dsp:txXfrm rot="-5400000">
        <a:off x="590699" y="2263341"/>
        <a:ext cx="7154925" cy="494954"/>
      </dsp:txXfrm>
    </dsp:sp>
    <dsp:sp modelId="{D0FDF618-9762-43EF-8778-BD27ACB761E5}">
      <dsp:nvSpPr>
        <dsp:cNvPr id="0" name=""/>
        <dsp:cNvSpPr/>
      </dsp:nvSpPr>
      <dsp:spPr>
        <a:xfrm rot="5400000">
          <a:off x="-126578" y="3108127"/>
          <a:ext cx="843855" cy="59069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1700" kern="1200" dirty="0"/>
        </a:p>
      </dsp:txBody>
      <dsp:txXfrm rot="-5400000">
        <a:off x="1" y="3276897"/>
        <a:ext cx="590698" cy="253157"/>
      </dsp:txXfrm>
    </dsp:sp>
    <dsp:sp modelId="{1E6553DC-2670-4177-BE6A-C32744593B24}">
      <dsp:nvSpPr>
        <dsp:cNvPr id="0" name=""/>
        <dsp:cNvSpPr/>
      </dsp:nvSpPr>
      <dsp:spPr>
        <a:xfrm rot="5400000">
          <a:off x="3907296" y="-335048"/>
          <a:ext cx="548506" cy="718170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Agenda for Competition Reforms; Agriculture Product Marketing Sector</a:t>
          </a:r>
          <a:endParaRPr lang="en-IN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Agenda for Competition Reforms; Pharmaceuticals Sector</a:t>
          </a:r>
          <a:endParaRPr lang="en-IN" sz="1600" kern="1200" dirty="0"/>
        </a:p>
      </dsp:txBody>
      <dsp:txXfrm rot="-5400000">
        <a:off x="590699" y="3008325"/>
        <a:ext cx="7154925" cy="494954"/>
      </dsp:txXfrm>
    </dsp:sp>
    <dsp:sp modelId="{11D8A95F-A843-4FF4-B014-F9B31E2012DB}">
      <dsp:nvSpPr>
        <dsp:cNvPr id="0" name=""/>
        <dsp:cNvSpPr/>
      </dsp:nvSpPr>
      <dsp:spPr>
        <a:xfrm rot="5400000">
          <a:off x="-126578" y="3853112"/>
          <a:ext cx="843855" cy="59069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1700" kern="1200"/>
        </a:p>
      </dsp:txBody>
      <dsp:txXfrm rot="-5400000">
        <a:off x="1" y="4021882"/>
        <a:ext cx="590698" cy="253157"/>
      </dsp:txXfrm>
    </dsp:sp>
    <dsp:sp modelId="{409779EF-76E8-4934-93BC-D5ED2EFF54E9}">
      <dsp:nvSpPr>
        <dsp:cNvPr id="0" name=""/>
        <dsp:cNvSpPr/>
      </dsp:nvSpPr>
      <dsp:spPr>
        <a:xfrm rot="5400000">
          <a:off x="3907296" y="409936"/>
          <a:ext cx="548506" cy="718170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Concluding with the National Competition Policy</a:t>
          </a:r>
          <a:endParaRPr lang="en-IN" sz="1600" kern="1200" dirty="0"/>
        </a:p>
      </dsp:txBody>
      <dsp:txXfrm rot="-5400000">
        <a:off x="590699" y="3753309"/>
        <a:ext cx="7154925" cy="49495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20B7E6-307E-4CB6-8FCA-76DE93991940}">
      <dsp:nvSpPr>
        <dsp:cNvPr id="0" name=""/>
        <dsp:cNvSpPr/>
      </dsp:nvSpPr>
      <dsp:spPr>
        <a:xfrm>
          <a:off x="2" y="442116"/>
          <a:ext cx="1601390" cy="9608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MRTP Act (1969)</a:t>
          </a:r>
          <a:endParaRPr lang="en-IN" sz="1800" kern="1200" dirty="0"/>
        </a:p>
      </dsp:txBody>
      <dsp:txXfrm>
        <a:off x="28144" y="470258"/>
        <a:ext cx="1545106" cy="904550"/>
      </dsp:txXfrm>
    </dsp:sp>
    <dsp:sp modelId="{4150A7CD-D3DE-45E2-B60B-9427830D5A9B}">
      <dsp:nvSpPr>
        <dsp:cNvPr id="0" name=""/>
        <dsp:cNvSpPr/>
      </dsp:nvSpPr>
      <dsp:spPr>
        <a:xfrm rot="21583976">
          <a:off x="1741103" y="718887"/>
          <a:ext cx="296192" cy="3971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1400" kern="1200" dirty="0"/>
        </a:p>
      </dsp:txBody>
      <dsp:txXfrm>
        <a:off x="1741103" y="798523"/>
        <a:ext cx="207334" cy="238286"/>
      </dsp:txXfrm>
    </dsp:sp>
    <dsp:sp modelId="{C22BD5C3-D755-4836-9019-76C7CFFAEACD}">
      <dsp:nvSpPr>
        <dsp:cNvPr id="0" name=""/>
        <dsp:cNvSpPr/>
      </dsp:nvSpPr>
      <dsp:spPr>
        <a:xfrm>
          <a:off x="2160240" y="432047"/>
          <a:ext cx="1601390" cy="9608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Competition Act (2002)</a:t>
          </a:r>
          <a:endParaRPr lang="en-IN" sz="1800" kern="1200" dirty="0"/>
        </a:p>
      </dsp:txBody>
      <dsp:txXfrm>
        <a:off x="2188382" y="460189"/>
        <a:ext cx="1545106" cy="904550"/>
      </dsp:txXfrm>
    </dsp:sp>
    <dsp:sp modelId="{F7E16C4D-6CBC-4B2D-8F91-B17344C5403A}">
      <dsp:nvSpPr>
        <dsp:cNvPr id="0" name=""/>
        <dsp:cNvSpPr/>
      </dsp:nvSpPr>
      <dsp:spPr>
        <a:xfrm>
          <a:off x="3919345" y="713892"/>
          <a:ext cx="334354" cy="3971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1400" kern="1200" dirty="0"/>
        </a:p>
      </dsp:txBody>
      <dsp:txXfrm>
        <a:off x="3919345" y="793321"/>
        <a:ext cx="234048" cy="238286"/>
      </dsp:txXfrm>
    </dsp:sp>
    <dsp:sp modelId="{33C0108E-A3A6-411E-B96E-C05EFF2590E6}">
      <dsp:nvSpPr>
        <dsp:cNvPr id="0" name=""/>
        <dsp:cNvSpPr/>
      </dsp:nvSpPr>
      <dsp:spPr>
        <a:xfrm>
          <a:off x="4392489" y="432047"/>
          <a:ext cx="1601390" cy="9608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(Draft) National Competition Policy (2011)</a:t>
          </a:r>
          <a:endParaRPr lang="en-IN" sz="1800" kern="1200" dirty="0"/>
        </a:p>
      </dsp:txBody>
      <dsp:txXfrm>
        <a:off x="4420631" y="460189"/>
        <a:ext cx="1545106" cy="90455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E9A70D-13B9-4522-95BB-F699A0B44B81}">
      <dsp:nvSpPr>
        <dsp:cNvPr id="0" name=""/>
        <dsp:cNvSpPr/>
      </dsp:nvSpPr>
      <dsp:spPr>
        <a:xfrm rot="10800000">
          <a:off x="0" y="0"/>
          <a:ext cx="7772399" cy="1150640"/>
        </a:xfrm>
        <a:prstGeom prst="trapezoid">
          <a:avLst>
            <a:gd name="adj" fmla="val 85000"/>
          </a:avLst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0" kern="1200" dirty="0" smtClean="0"/>
            <a:t>Promoting &amp; Protecting Consumer Welfare</a:t>
          </a:r>
          <a:endParaRPr lang="en-IN" sz="2400" b="0" kern="1200" dirty="0"/>
        </a:p>
      </dsp:txBody>
      <dsp:txXfrm rot="-10800000">
        <a:off x="1360170" y="0"/>
        <a:ext cx="5052060" cy="1150640"/>
      </dsp:txXfrm>
    </dsp:sp>
    <dsp:sp modelId="{E98C7643-6D7D-40D5-B544-80CF92081AFD}">
      <dsp:nvSpPr>
        <dsp:cNvPr id="0" name=""/>
        <dsp:cNvSpPr/>
      </dsp:nvSpPr>
      <dsp:spPr>
        <a:xfrm rot="10800000">
          <a:off x="978044" y="1150640"/>
          <a:ext cx="5816310" cy="1345064"/>
        </a:xfrm>
        <a:prstGeom prst="trapezoid">
          <a:avLst>
            <a:gd name="adj" fmla="val 85000"/>
          </a:avLst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Promoting/ Checking level-playing field for producers/firms, development of markets, enhancing competitiveness, etc.</a:t>
          </a:r>
          <a:endParaRPr lang="en-IN" sz="2400" kern="1200" dirty="0"/>
        </a:p>
      </dsp:txBody>
      <dsp:txXfrm rot="-10800000">
        <a:off x="1995899" y="1150640"/>
        <a:ext cx="3780601" cy="1345064"/>
      </dsp:txXfrm>
    </dsp:sp>
    <dsp:sp modelId="{68BEB6CC-31F8-4711-94A2-4DDE5CAB4979}">
      <dsp:nvSpPr>
        <dsp:cNvPr id="0" name=""/>
        <dsp:cNvSpPr/>
      </dsp:nvSpPr>
      <dsp:spPr>
        <a:xfrm rot="10800000">
          <a:off x="2121349" y="2495705"/>
          <a:ext cx="3529700" cy="2076294"/>
        </a:xfrm>
        <a:prstGeom prst="trapezoid">
          <a:avLst>
            <a:gd name="adj" fmla="val 85000"/>
          </a:avLst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Curbing market &amp; welfare distortions from Govt. Policies &amp; practices</a:t>
          </a:r>
          <a:endParaRPr lang="en-IN" sz="2400" kern="1200" dirty="0"/>
        </a:p>
      </dsp:txBody>
      <dsp:txXfrm rot="-10800000">
        <a:off x="2121349" y="2495705"/>
        <a:ext cx="3529700" cy="207629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138DFB-E3C8-4440-BD3E-A2010B51DE7E}">
      <dsp:nvSpPr>
        <dsp:cNvPr id="0" name=""/>
        <dsp:cNvSpPr/>
      </dsp:nvSpPr>
      <dsp:spPr>
        <a:xfrm>
          <a:off x="2986310" y="942298"/>
          <a:ext cx="1018654" cy="3229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0076"/>
              </a:lnTo>
              <a:lnTo>
                <a:pt x="1018654" y="220076"/>
              </a:lnTo>
              <a:lnTo>
                <a:pt x="1018654" y="32294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2A166-41F2-4B26-8713-58779E5564E9}">
      <dsp:nvSpPr>
        <dsp:cNvPr id="0" name=""/>
        <dsp:cNvSpPr/>
      </dsp:nvSpPr>
      <dsp:spPr>
        <a:xfrm>
          <a:off x="1926604" y="942298"/>
          <a:ext cx="1059706" cy="322943"/>
        </a:xfrm>
        <a:custGeom>
          <a:avLst/>
          <a:gdLst/>
          <a:ahLst/>
          <a:cxnLst/>
          <a:rect l="0" t="0" r="0" b="0"/>
          <a:pathLst>
            <a:path>
              <a:moveTo>
                <a:pt x="1059706" y="0"/>
              </a:moveTo>
              <a:lnTo>
                <a:pt x="1059706" y="220076"/>
              </a:lnTo>
              <a:lnTo>
                <a:pt x="0" y="220076"/>
              </a:lnTo>
              <a:lnTo>
                <a:pt x="0" y="32294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BDCC58-C86A-42DC-BDEF-0A5CDB1298CE}">
      <dsp:nvSpPr>
        <dsp:cNvPr id="0" name=""/>
        <dsp:cNvSpPr/>
      </dsp:nvSpPr>
      <dsp:spPr>
        <a:xfrm>
          <a:off x="1772497" y="929"/>
          <a:ext cx="2427626" cy="941368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22000"/>
                <a:satMod val="160000"/>
              </a:schemeClr>
              <a:schemeClr val="accent1">
                <a:hueOff val="0"/>
                <a:satOff val="0"/>
                <a:lumOff val="0"/>
                <a:alphaOff val="0"/>
                <a:shade val="45000"/>
                <a:satMod val="100000"/>
              </a:schemeClr>
            </a:duotone>
          </a:blip>
          <a:tile tx="0" ty="0" sx="65000" sy="65000" flip="none" algn="ctr"/>
        </a:blipFill>
        <a:ln>
          <a:noFill/>
        </a:ln>
        <a:effectLst>
          <a:outerShdw blurRad="50800" dist="50800" dir="5400000" algn="t" rotWithShape="0">
            <a:srgbClr val="000000">
              <a:alpha val="60000"/>
            </a:srgbClr>
          </a:outerShdw>
        </a:effectLst>
        <a:scene3d>
          <a:camera prst="isometricBottomUp" fov="0">
            <a:rot lat="0" lon="0" rev="0"/>
          </a:camera>
          <a:lightRig rig="soft" dir="b">
            <a:rot lat="0" lon="0" rev="9000000"/>
          </a:lightRig>
        </a:scene3d>
        <a:sp3d contourW="35000" prstMaterial="matte">
          <a:bevelT w="45000" h="38100" prst="convex"/>
          <a:contourClr>
            <a:schemeClr val="accent1">
              <a:hueOff val="0"/>
              <a:satOff val="0"/>
              <a:lumOff val="0"/>
              <a:alphaOff val="0"/>
              <a:tint val="10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17403A54-D723-4274-8C56-B24144CF7320}">
      <dsp:nvSpPr>
        <dsp:cNvPr id="0" name=""/>
        <dsp:cNvSpPr/>
      </dsp:nvSpPr>
      <dsp:spPr>
        <a:xfrm>
          <a:off x="1895875" y="118138"/>
          <a:ext cx="2427626" cy="9413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1600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600" kern="1200" dirty="0" smtClean="0"/>
            <a:t>Policy-based Competition Issues in Agricultural Markets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1200" kern="1200" dirty="0"/>
        </a:p>
      </dsp:txBody>
      <dsp:txXfrm>
        <a:off x="1923447" y="145710"/>
        <a:ext cx="2372482" cy="886224"/>
      </dsp:txXfrm>
    </dsp:sp>
    <dsp:sp modelId="{2398ECA8-D772-457D-8C68-B2AA34F10FE0}">
      <dsp:nvSpPr>
        <dsp:cNvPr id="0" name=""/>
        <dsp:cNvSpPr/>
      </dsp:nvSpPr>
      <dsp:spPr>
        <a:xfrm>
          <a:off x="1031327" y="1265241"/>
          <a:ext cx="1790552" cy="927823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22000"/>
                <a:satMod val="160000"/>
              </a:schemeClr>
              <a:schemeClr val="accent1">
                <a:hueOff val="0"/>
                <a:satOff val="0"/>
                <a:lumOff val="0"/>
                <a:alphaOff val="0"/>
                <a:shade val="45000"/>
                <a:satMod val="100000"/>
              </a:schemeClr>
            </a:duotone>
          </a:blip>
          <a:tile tx="0" ty="0" sx="65000" sy="65000" flip="none" algn="ctr"/>
        </a:blipFill>
        <a:ln>
          <a:noFill/>
        </a:ln>
        <a:effectLst>
          <a:outerShdw blurRad="50800" dist="50800" dir="5400000" algn="t" rotWithShape="0">
            <a:srgbClr val="000000">
              <a:alpha val="60000"/>
            </a:srgbClr>
          </a:outerShdw>
        </a:effectLst>
        <a:scene3d>
          <a:camera prst="isometricBottomUp" fov="0">
            <a:rot lat="0" lon="0" rev="0"/>
          </a:camera>
          <a:lightRig rig="soft" dir="b">
            <a:rot lat="0" lon="0" rev="9000000"/>
          </a:lightRig>
        </a:scene3d>
        <a:sp3d contourW="35000" prstMaterial="matte">
          <a:bevelT w="45000" h="38100" prst="convex"/>
          <a:contourClr>
            <a:schemeClr val="accent1">
              <a:hueOff val="0"/>
              <a:satOff val="0"/>
              <a:lumOff val="0"/>
              <a:alphaOff val="0"/>
              <a:tint val="10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4AEC99EE-857F-47D3-AA34-65E3C885DB2F}">
      <dsp:nvSpPr>
        <dsp:cNvPr id="0" name=""/>
        <dsp:cNvSpPr/>
      </dsp:nvSpPr>
      <dsp:spPr>
        <a:xfrm>
          <a:off x="1154706" y="1382451"/>
          <a:ext cx="1790552" cy="9278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1600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600" kern="1200" dirty="0" smtClean="0"/>
            <a:t>Stage of sale and purchase; governed by APMC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1200" kern="1200" dirty="0"/>
        </a:p>
      </dsp:txBody>
      <dsp:txXfrm>
        <a:off x="1181881" y="1409626"/>
        <a:ext cx="1736202" cy="873473"/>
      </dsp:txXfrm>
    </dsp:sp>
    <dsp:sp modelId="{02701001-242D-4C4A-9A67-AF6001E33BA0}">
      <dsp:nvSpPr>
        <dsp:cNvPr id="0" name=""/>
        <dsp:cNvSpPr/>
      </dsp:nvSpPr>
      <dsp:spPr>
        <a:xfrm>
          <a:off x="3068637" y="1265241"/>
          <a:ext cx="1872656" cy="936651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22000"/>
                <a:satMod val="160000"/>
              </a:schemeClr>
              <a:schemeClr val="accent1">
                <a:hueOff val="0"/>
                <a:satOff val="0"/>
                <a:lumOff val="0"/>
                <a:alphaOff val="0"/>
                <a:shade val="45000"/>
                <a:satMod val="100000"/>
              </a:schemeClr>
            </a:duotone>
          </a:blip>
          <a:tile tx="0" ty="0" sx="65000" sy="65000" flip="none" algn="ctr"/>
        </a:blipFill>
        <a:ln>
          <a:noFill/>
        </a:ln>
        <a:effectLst>
          <a:outerShdw blurRad="50800" dist="50800" dir="5400000" algn="t" rotWithShape="0">
            <a:srgbClr val="000000">
              <a:alpha val="60000"/>
            </a:srgbClr>
          </a:outerShdw>
        </a:effectLst>
        <a:scene3d>
          <a:camera prst="isometricBottomUp" fov="0">
            <a:rot lat="0" lon="0" rev="0"/>
          </a:camera>
          <a:lightRig rig="soft" dir="b">
            <a:rot lat="0" lon="0" rev="9000000"/>
          </a:lightRig>
        </a:scene3d>
        <a:sp3d contourW="35000" prstMaterial="matte">
          <a:bevelT w="45000" h="38100" prst="convex"/>
          <a:contourClr>
            <a:schemeClr val="accent1">
              <a:hueOff val="0"/>
              <a:satOff val="0"/>
              <a:lumOff val="0"/>
              <a:alphaOff val="0"/>
              <a:tint val="10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4368484B-A957-4D1C-970B-174D95803EB0}">
      <dsp:nvSpPr>
        <dsp:cNvPr id="0" name=""/>
        <dsp:cNvSpPr/>
      </dsp:nvSpPr>
      <dsp:spPr>
        <a:xfrm>
          <a:off x="3192016" y="1382451"/>
          <a:ext cx="1872656" cy="9366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1600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600" kern="1200" dirty="0" smtClean="0"/>
            <a:t>Stage of procurement of food-grains; FCI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1200" kern="1200" dirty="0"/>
        </a:p>
      </dsp:txBody>
      <dsp:txXfrm>
        <a:off x="3219450" y="1409885"/>
        <a:ext cx="1817788" cy="88178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D5B7AA-96A5-4224-B537-2246DADF579D}" type="datetimeFigureOut">
              <a:rPr lang="en-IN" smtClean="0"/>
              <a:t>26-03-2013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D876D7-E3B6-43B6-B9ED-24396985974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387779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2EEAAD-DAEA-4ED7-9D92-598F0A814E43}" type="datetimeFigureOut">
              <a:rPr lang="en-IN" smtClean="0"/>
              <a:t>26-03-2013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88B8EA-38BE-4337-866A-21D3CA6E681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82693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88B8EA-38BE-4337-866A-21D3CA6E6815}" type="slidenum">
              <a:rPr lang="en-IN" smtClean="0"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955054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 smtClean="0"/>
              <a:t>Several sectoral policies have distorted competition in this sector</a:t>
            </a:r>
            <a:endParaRPr lang="en-IN" sz="1400" dirty="0" smtClean="0">
              <a:solidFill>
                <a:srgbClr val="FF0000"/>
              </a:solidFill>
            </a:endParaRP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88B8EA-38BE-4337-866A-21D3CA6E6815}" type="slidenum">
              <a:rPr lang="en-IN" smtClean="0"/>
              <a:t>10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824004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u="sng" dirty="0" smtClean="0"/>
              <a:t>Schedule M on </a:t>
            </a:r>
            <a:r>
              <a:rPr lang="en-IN" sz="1100" i="1" u="sng" dirty="0" smtClean="0"/>
              <a:t>Legislation ensuring</a:t>
            </a:r>
            <a:r>
              <a:rPr lang="en-IN" sz="1100" u="sng" dirty="0" smtClean="0"/>
              <a:t> </a:t>
            </a:r>
            <a:r>
              <a:rPr lang="en-IN" sz="1100" i="1" u="sng" dirty="0" smtClean="0"/>
              <a:t>Good Manufacturing</a:t>
            </a:r>
            <a:r>
              <a:rPr lang="en-IN" sz="1100" u="sng" dirty="0" smtClean="0"/>
              <a:t> </a:t>
            </a:r>
            <a:r>
              <a:rPr lang="en-IN" sz="1100" i="1" u="sng" dirty="0" smtClean="0"/>
              <a:t>Practices</a:t>
            </a:r>
            <a:r>
              <a:rPr lang="en-US" sz="1100" dirty="0" smtClean="0"/>
              <a:t>: 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IN" sz="11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it gives an advantage to some suppliers over other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IN" sz="11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GMP/setting</a:t>
            </a:r>
            <a:r>
              <a:rPr lang="en-IN" sz="110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drug-quality standards </a:t>
            </a:r>
            <a:r>
              <a:rPr lang="en-IN" sz="1100" b="1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is good </a:t>
            </a:r>
            <a:r>
              <a:rPr lang="en-IN" sz="110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but given its stringent standards only high-ended pharma giants can comply, while a significant percentage of SME’s supplying drugs to the poor in the rural areas cannot.</a:t>
            </a:r>
            <a:endParaRPr lang="en-IN" sz="11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100" dirty="0" smtClean="0"/>
          </a:p>
          <a:p>
            <a:r>
              <a:rPr lang="en-IN" sz="11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Section 17B(b) 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IN" sz="11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Definition of spurious/counterfeit is ambiguous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IN" sz="11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Particularly, it is competition distorting in the sense that it </a:t>
            </a:r>
            <a:r>
              <a:rPr lang="en-IN" sz="11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significantly raises cost of entry or exit by a supplier</a:t>
            </a:r>
            <a:r>
              <a:rPr lang="en-IN" sz="11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r>
              <a:rPr lang="en-IN" sz="11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N" sz="11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term spurious drugs has been defined loosely so as to also include legitimate generics within its ambit.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IN" sz="1100" i="1" dirty="0" smtClean="0"/>
              <a:t>limits the choice and information available to consumers</a:t>
            </a:r>
            <a:r>
              <a:rPr lang="en-IN" sz="1100" dirty="0" smtClean="0"/>
              <a:t> by changing such important information needed by buyers to shop effectively</a:t>
            </a:r>
            <a:endParaRPr lang="en-IN" sz="11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1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88B8EA-38BE-4337-866A-21D3CA6E6815}" type="slidenum">
              <a:rPr lang="en-IN" smtClean="0"/>
              <a:t>11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265036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Section 3(d) </a:t>
            </a:r>
            <a:endParaRPr lang="en-US" sz="1600" u="non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IN" sz="16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If this act is</a:t>
            </a:r>
            <a:r>
              <a:rPr lang="en-IN" sz="16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N" sz="16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vigorously applied, these</a:t>
            </a:r>
            <a:r>
              <a:rPr lang="en-IN" sz="16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N" sz="16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provisions have the</a:t>
            </a:r>
            <a:r>
              <a:rPr lang="en-IN" sz="16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N" sz="16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potential to make a</a:t>
            </a:r>
            <a:r>
              <a:rPr lang="en-IN" sz="16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N" sz="16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substantial portion of </a:t>
            </a:r>
            <a:r>
              <a:rPr lang="en-IN" sz="16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”</a:t>
            </a:r>
            <a:r>
              <a:rPr lang="en-IN" sz="16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new’’ drugs open to</a:t>
            </a:r>
            <a:r>
              <a:rPr lang="en-IN" sz="16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N" sz="16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generic competition by</a:t>
            </a:r>
            <a:r>
              <a:rPr lang="en-IN" sz="16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N" sz="16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removing patent</a:t>
            </a:r>
            <a:r>
              <a:rPr lang="en-IN" sz="16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N" sz="16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barriers.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IN" sz="16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IN" sz="16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N" sz="1600" u="sng" dirty="0" smtClean="0"/>
              <a:t>Section 84, Compulsory Licensing</a:t>
            </a:r>
            <a:r>
              <a:rPr lang="en-IN" sz="1600" dirty="0" smtClean="0"/>
              <a:t>-</a:t>
            </a:r>
            <a:r>
              <a:rPr lang="en-IN" sz="1600" baseline="0" dirty="0" smtClean="0"/>
              <a:t>  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IN" sz="1600" baseline="0" dirty="0" smtClean="0"/>
              <a:t>After the expiration of three years from the date of the grant of a patent, t</a:t>
            </a:r>
            <a:r>
              <a:rPr lang="en-IN" sz="16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his section talks of application/ request to the Controller for grant of compulsory licence on patent at the reasonable requirements of the public.</a:t>
            </a:r>
          </a:p>
          <a:p>
            <a:r>
              <a:rPr lang="en-IN" sz="16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If this provision is not used or administered effectively </a:t>
            </a:r>
            <a:r>
              <a:rPr lang="en-IN" sz="16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then it would not only provide </a:t>
            </a:r>
            <a:r>
              <a:rPr lang="en-IN" sz="16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exclusive rights to some suppliers</a:t>
            </a:r>
            <a:r>
              <a:rPr lang="en-IN" sz="16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it would </a:t>
            </a:r>
            <a:r>
              <a:rPr lang="en-IN" sz="16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limit the ability of generic suppliers to compete</a:t>
            </a:r>
            <a:r>
              <a:rPr lang="en-IN" sz="16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</a:t>
            </a:r>
          </a:p>
          <a:p>
            <a:r>
              <a:rPr lang="en-IN" sz="1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88B8EA-38BE-4337-866A-21D3CA6E6815}" type="slidenum">
              <a:rPr lang="en-IN" smtClean="0"/>
              <a:t>12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098650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N" b="1" dirty="0" smtClean="0"/>
              <a:t>On the demand side</a:t>
            </a:r>
            <a:r>
              <a:rPr lang="en-IN" dirty="0" smtClean="0"/>
              <a:t>, the model Agricultural Produce marketing Committee Act is likely to provide a framework,</a:t>
            </a:r>
            <a:r>
              <a:rPr lang="en-IN" baseline="0" dirty="0" smtClean="0"/>
              <a:t> </a:t>
            </a:r>
            <a:r>
              <a:rPr lang="en-IN" dirty="0" smtClean="0"/>
              <a:t>which will abolish the „mandi‟ tax and permit the framers to sell their produce outside the „mandi‟ so that the</a:t>
            </a:r>
            <a:r>
              <a:rPr lang="en-IN" baseline="0" dirty="0" smtClean="0"/>
              <a:t> </a:t>
            </a:r>
            <a:r>
              <a:rPr lang="en-IN" dirty="0" smtClean="0"/>
              <a:t>farmers will get a legitimate free movement of agricultural produce between the States. This is expected to help the</a:t>
            </a:r>
            <a:r>
              <a:rPr lang="en-IN" baseline="0" dirty="0" smtClean="0"/>
              <a:t> </a:t>
            </a:r>
            <a:r>
              <a:rPr lang="en-IN" dirty="0" smtClean="0"/>
              <a:t>agriculture sector to grow faster and also augment rural income and employment.</a:t>
            </a:r>
          </a:p>
          <a:p>
            <a:endParaRPr lang="en-US" dirty="0" smtClean="0"/>
          </a:p>
          <a:p>
            <a:r>
              <a:rPr lang="en-IN" b="1" dirty="0" smtClean="0"/>
              <a:t>On the supply side</a:t>
            </a:r>
            <a:r>
              <a:rPr lang="en-IN" dirty="0" smtClean="0"/>
              <a:t>, competition in supply of inputs such as seeds, fertilizers, pesticides and credit may be</a:t>
            </a:r>
            <a:r>
              <a:rPr lang="en-IN" baseline="0" dirty="0" smtClean="0"/>
              <a:t> </a:t>
            </a:r>
            <a:r>
              <a:rPr lang="en-IN" dirty="0" smtClean="0"/>
              <a:t>augmented which will facilitate timely, effective and adequate supply if agricultural inputs in the country and will</a:t>
            </a:r>
          </a:p>
          <a:p>
            <a:r>
              <a:rPr lang="en-IN" dirty="0" smtClean="0"/>
              <a:t>lead to grater efficiency through more realistic pricing, conservation of inputs use and more rational crop selection.</a:t>
            </a:r>
          </a:p>
          <a:p>
            <a:endParaRPr lang="en-US" dirty="0" smtClean="0"/>
          </a:p>
          <a:p>
            <a:r>
              <a:rPr lang="en-US" b="1" dirty="0" smtClean="0"/>
              <a:t>ECA</a:t>
            </a:r>
            <a:r>
              <a:rPr lang="en-US" baseline="0" dirty="0" smtClean="0"/>
              <a:t> – </a:t>
            </a:r>
            <a:r>
              <a:rPr lang="en-IN" baseline="0" dirty="0" smtClean="0"/>
              <a:t>In order to increase the participation of the private sector in agricultural marketing, amendment should made in ECA. </a:t>
            </a:r>
            <a:r>
              <a:rPr lang="en-US" baseline="0" dirty="0" smtClean="0"/>
              <a:t>Urgent need to</a:t>
            </a:r>
            <a:r>
              <a:rPr lang="en-IN" baseline="0" dirty="0" smtClean="0"/>
              <a:t> remove the requirement of licensing of dealers.</a:t>
            </a:r>
          </a:p>
          <a:p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FCI assets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more than that is required for maintenance of minimum buffer stock, should be privatized. Public Private Partnership should be encouraged for construction of modern procurement, transport, storage and logistics.</a:t>
            </a:r>
            <a:endParaRPr lang="en-IN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IN" dirty="0" smtClean="0"/>
              <a:t>Removal of restrictions on supply of credit to agriculture, trade and storage are necessary. This</a:t>
            </a:r>
            <a:r>
              <a:rPr lang="en-IN" baseline="0" dirty="0" smtClean="0"/>
              <a:t> </a:t>
            </a:r>
            <a:r>
              <a:rPr lang="en-IN" dirty="0" smtClean="0"/>
              <a:t>may pave way for improving the efficiency of its operations and bring significant benefits to</a:t>
            </a:r>
            <a:r>
              <a:rPr lang="en-IN" baseline="0" dirty="0" smtClean="0"/>
              <a:t> </a:t>
            </a:r>
            <a:r>
              <a:rPr lang="en-IN" dirty="0" smtClean="0"/>
              <a:t>consumers and producers and improve food security.</a:t>
            </a: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88B8EA-38BE-4337-866A-21D3CA6E6815}" type="slidenum">
              <a:rPr lang="en-IN" smtClean="0"/>
              <a:t>13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61688591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Font typeface="+mj-lt"/>
              <a:buAutoNum type="arabicPeriod"/>
            </a:pPr>
            <a:r>
              <a:rPr lang="en-I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Government support to boost SMEs, through modernisation and up-gradation schemes, ease in loan approvals etc., is therefore needed. There is need to simplify the procedures for providing financial support to the SMEs. With </a:t>
            </a:r>
            <a:r>
              <a:rPr lang="en-IN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enhanced technical up-gradation and financial capacity</a:t>
            </a:r>
            <a:r>
              <a:rPr lang="en-I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the SMEs will be able to </a:t>
            </a:r>
            <a:r>
              <a:rPr lang="en-IN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lower these market barriers and gain easy entry</a:t>
            </a:r>
            <a:r>
              <a:rPr lang="en-I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pPr marL="0" indent="0">
              <a:buFont typeface="+mj-lt"/>
              <a:buNone/>
            </a:pPr>
            <a:endParaRPr lang="en-IN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I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  Assisting SMEs in overcoming entry barriers posed by GMP compliance</a:t>
            </a:r>
            <a:r>
              <a:rPr lang="en-IN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requirements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I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</a:t>
            </a:r>
            <a:r>
              <a:rPr lang="en-IN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definition of spurious drugs </a:t>
            </a:r>
            <a:r>
              <a:rPr lang="en-I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needs to be revisited and clarified that spurious relates to substandard drugs that pertains to safety and efficacy consideration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I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serious problem faced by small companies is the inability to produce high</a:t>
            </a:r>
            <a:r>
              <a:rPr lang="en-IN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collaterals for such loan approvals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I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If generic name similar to original name consumers may be confused to think it is fake version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IN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I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</a:t>
            </a:r>
            <a:r>
              <a:rPr lang="en-IN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Sensitize Patent Office and DIPP on the anticompetitive effects of granting questionable patents where the government could play a role.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IN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indent="0">
              <a:buFont typeface="+mj-lt"/>
              <a:buNone/>
            </a:pPr>
            <a:r>
              <a:rPr lang="en-I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4.</a:t>
            </a:r>
            <a:r>
              <a:rPr lang="en-IN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</a:t>
            </a:r>
            <a:r>
              <a:rPr lang="en-I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Given the potential benefits of availability, accessibility and affordability of medicines to be realised from the provision of </a:t>
            </a:r>
            <a:r>
              <a:rPr lang="en-IN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compulsory licences</a:t>
            </a:r>
            <a:r>
              <a:rPr lang="en-I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critical attention has to be paid in ensuring that</a:t>
            </a:r>
            <a:r>
              <a:rPr lang="en-IN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I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public health objectives are served. 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88B8EA-38BE-4337-866A-21D3CA6E6815}" type="slidenum">
              <a:rPr lang="en-IN" smtClean="0"/>
              <a:t>14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8427850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competition law prohibits and penalizes anti-competitive practices by enterprises functioning in the market i.e. addresses market failures.</a:t>
            </a: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88B8EA-38BE-4337-866A-21D3CA6E6815}" type="slidenum">
              <a:rPr lang="en-IN" smtClean="0"/>
              <a:t>15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943608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88B8EA-38BE-4337-866A-21D3CA6E6815}" type="slidenum">
              <a:rPr lang="en-IN" smtClean="0"/>
              <a:t>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980696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/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88B8EA-38BE-4337-866A-21D3CA6E6815}" type="slidenum">
              <a:rPr lang="en-IN" smtClean="0"/>
              <a:t>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545748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/>
            <a:r>
              <a:rPr lang="en-US" sz="1400" b="1" dirty="0" smtClean="0">
                <a:latin typeface="+mn-lt"/>
              </a:rPr>
              <a:t>A pro-active competition legislation:</a:t>
            </a:r>
            <a:r>
              <a:rPr lang="en-US" sz="1400" dirty="0" smtClean="0">
                <a:latin typeface="+mn-lt"/>
              </a:rPr>
              <a:t> That can curb market distortions </a:t>
            </a:r>
            <a:r>
              <a:rPr lang="en-US" sz="1400" i="1" dirty="0" smtClean="0">
                <a:latin typeface="+mn-lt"/>
              </a:rPr>
              <a:t>emanating from policies and practices of government </a:t>
            </a:r>
            <a:r>
              <a:rPr lang="en-US" sz="1400" dirty="0" smtClean="0">
                <a:latin typeface="+mn-lt"/>
              </a:rPr>
              <a:t>(central as well as states)</a:t>
            </a:r>
          </a:p>
          <a:p>
            <a:pPr lvl="2" eaLnBrk="1" hangingPunct="1"/>
            <a:r>
              <a:rPr lang="en-US" sz="1400" dirty="0" smtClean="0">
                <a:latin typeface="+mn-lt"/>
              </a:rPr>
              <a:t>Examples: government procurement policy and rules, anti-dumping measures, reverse tariff escalation, public sector policy, SSI reservation policy, state excise policy</a:t>
            </a:r>
          </a:p>
          <a:p>
            <a:pPr lvl="1" eaLnBrk="1" hangingPunct="1"/>
            <a:r>
              <a:rPr lang="en-US" sz="1400" dirty="0" smtClean="0">
                <a:latin typeface="+mn-lt"/>
              </a:rPr>
              <a:t>Cannot facilitate </a:t>
            </a:r>
            <a:r>
              <a:rPr lang="en-US" sz="1400" i="1" dirty="0" smtClean="0">
                <a:latin typeface="+mn-lt"/>
              </a:rPr>
              <a:t>ex-ante</a:t>
            </a:r>
            <a:r>
              <a:rPr lang="en-US" sz="1400" dirty="0" smtClean="0">
                <a:latin typeface="+mn-lt"/>
              </a:rPr>
              <a:t> assessment of government policies to check market-distortionary elements</a:t>
            </a:r>
          </a:p>
          <a:p>
            <a:endParaRPr lang="en-US" sz="1400" dirty="0" smtClean="0">
              <a:latin typeface="+mn-lt"/>
            </a:endParaRPr>
          </a:p>
          <a:p>
            <a:r>
              <a:rPr lang="en-US" sz="1400" dirty="0" smtClean="0">
                <a:latin typeface="+mn-lt"/>
              </a:rPr>
              <a:t>Note: All of the above cannot be facilitated by a competition law</a:t>
            </a:r>
            <a:endParaRPr lang="en-IN" sz="1400" dirty="0" smtClean="0">
              <a:latin typeface="+mn-lt"/>
            </a:endParaRP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88B8EA-38BE-4337-866A-21D3CA6E6815}" type="slidenum">
              <a:rPr lang="en-IN" smtClean="0"/>
              <a:t>4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500162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i="0" dirty="0" smtClean="0">
                <a:solidFill>
                  <a:schemeClr val="accent2">
                    <a:lumMod val="75000"/>
                  </a:schemeClr>
                </a:solidFill>
              </a:rPr>
              <a:t>Competition</a:t>
            </a:r>
            <a:r>
              <a:rPr lang="en-US" sz="1400" i="0" baseline="0" dirty="0" smtClean="0">
                <a:solidFill>
                  <a:schemeClr val="accent2">
                    <a:lumMod val="75000"/>
                  </a:schemeClr>
                </a:solidFill>
              </a:rPr>
              <a:t> in an economy flows like an eco-system, it has to originate at the policy and governance level, flow through the markets to ultimately reach the consumer. The focus of this paper is at the origin of this eco-system, that is, competition distortions in sectors that emanate from the policies of the government.</a:t>
            </a:r>
            <a:endParaRPr lang="en-IN" sz="1400" i="0" dirty="0" smtClean="0"/>
          </a:p>
          <a:p>
            <a:endParaRPr lang="en-US" sz="1400" dirty="0" smtClean="0"/>
          </a:p>
          <a:p>
            <a:r>
              <a:rPr lang="en-US" sz="1400" b="1" i="1" u="sng" dirty="0" smtClean="0"/>
              <a:t>Comment</a:t>
            </a:r>
            <a:r>
              <a:rPr lang="en-US" sz="1400" dirty="0" smtClean="0"/>
              <a:t> – One example of how a competition distortion in a govt.</a:t>
            </a:r>
            <a:r>
              <a:rPr lang="en-US" sz="1400" baseline="0" dirty="0" smtClean="0"/>
              <a:t> policy/legislation has a possibility of affecting consumers</a:t>
            </a:r>
            <a:endParaRPr lang="en-IN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88B8EA-38BE-4337-866A-21D3CA6E6815}" type="slidenum">
              <a:rPr lang="en-IN" smtClean="0"/>
              <a:t>5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826118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400" dirty="0" smtClean="0"/>
              <a:t>The idea</a:t>
            </a:r>
            <a:r>
              <a:rPr lang="en-US" sz="1400" baseline="0" dirty="0" smtClean="0"/>
              <a:t> is to link competition distortions &amp; impediments emanating from govt. policies to producer-welfare impediments that further translate to consumer-welfare impediments.</a:t>
            </a:r>
            <a:endParaRPr lang="en-IN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88B8EA-38BE-4337-866A-21D3CA6E6815}" type="slidenum">
              <a:rPr lang="en-IN" smtClean="0"/>
              <a:t>6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57269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b="0" dirty="0" smtClean="0"/>
              <a:t>Agricultural markets in India </a:t>
            </a:r>
            <a:r>
              <a:rPr lang="en-IN" sz="1400" dirty="0" smtClean="0"/>
              <a:t>are governed by </a:t>
            </a:r>
            <a:r>
              <a:rPr lang="en-GB" sz="1400" dirty="0" smtClean="0"/>
              <a:t>establishing regulated markets and passing of various acts governing movement, storage, processing, sale or purchase of farm produce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40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N" sz="1400" b="1" u="sng" dirty="0" smtClean="0"/>
              <a:t>Competition issues in agricultural markets in India at two</a:t>
            </a:r>
            <a:r>
              <a:rPr lang="en-IN" sz="1400" b="1" u="sng" baseline="0" dirty="0" smtClean="0"/>
              <a:t> </a:t>
            </a:r>
            <a:r>
              <a:rPr lang="en-IN" sz="1400" b="1" u="sng" dirty="0" smtClean="0"/>
              <a:t>levels</a:t>
            </a:r>
            <a:r>
              <a:rPr lang="en-IN" sz="1400" dirty="0" smtClean="0"/>
              <a:t>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N" sz="1400" dirty="0" smtClean="0"/>
              <a:t> (i) at the stage of sale and purchase of agricultural produce (broadly called as</a:t>
            </a:r>
            <a:r>
              <a:rPr lang="en-IN" sz="1400" baseline="0" dirty="0" smtClean="0"/>
              <a:t> </a:t>
            </a:r>
            <a:r>
              <a:rPr lang="en-IN" sz="1400" dirty="0" smtClean="0"/>
              <a:t>“agricultural marketing”), which is governed by the </a:t>
            </a:r>
            <a:r>
              <a:rPr lang="en-IN" sz="1400" u="sng" dirty="0" smtClean="0"/>
              <a:t>state level</a:t>
            </a:r>
            <a:r>
              <a:rPr lang="en-IN" sz="1400" dirty="0" smtClean="0"/>
              <a:t> APMCs ; and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N" sz="1400" dirty="0" smtClean="0"/>
              <a:t> (ii) at the</a:t>
            </a:r>
            <a:r>
              <a:rPr lang="en-IN" sz="1400" baseline="0" dirty="0" smtClean="0"/>
              <a:t> </a:t>
            </a:r>
            <a:r>
              <a:rPr lang="en-IN" sz="1400" dirty="0" smtClean="0"/>
              <a:t>stage of procurement of food-grains by the FCI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IN" sz="140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IN" dirty="0" smtClean="0"/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88B8EA-38BE-4337-866A-21D3CA6E6815}" type="slidenum">
              <a:rPr lang="en-IN" smtClean="0"/>
              <a:t>7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410881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N" sz="1100" dirty="0" smtClean="0"/>
              <a:t>The Market Committees created under APMC Acts have become monopoly institutions to provide trading ground to sellers and buyers inhibiting other institutions/organizations/private sector company to enter into establishing and developing physical markets based on the requirements of buyers/sellers and the facilities needed for efficient management and competitive price formulation in markets. Consequently, evolving a real free market system has remained a distant dream for the country agrarian economy.</a:t>
            </a:r>
          </a:p>
          <a:p>
            <a:endParaRPr lang="en-US" sz="1100" dirty="0" smtClean="0"/>
          </a:p>
          <a:p>
            <a:r>
              <a:rPr lang="en-IN" sz="1100" b="1" dirty="0" smtClean="0"/>
              <a:t>Anti-Competitive Practices of APMCs</a:t>
            </a:r>
          </a:p>
          <a:p>
            <a:endParaRPr lang="en-IN" sz="1100" dirty="0" smtClean="0"/>
          </a:p>
          <a:p>
            <a:pPr marL="228600" indent="-228600">
              <a:buFont typeface="+mj-lt"/>
              <a:buAutoNum type="arabicPeriod"/>
            </a:pPr>
            <a:r>
              <a:rPr lang="en-IN" sz="1100" dirty="0" smtClean="0"/>
              <a:t>Vested with the power to regulate both the </a:t>
            </a:r>
            <a:r>
              <a:rPr lang="en-IN" sz="1100" i="1" dirty="0" smtClean="0"/>
              <a:t>creation of markets </a:t>
            </a:r>
            <a:r>
              <a:rPr lang="en-IN" sz="1100" dirty="0" smtClean="0"/>
              <a:t>as well as the</a:t>
            </a:r>
            <a:r>
              <a:rPr lang="en-IN" sz="1100" baseline="0" dirty="0" smtClean="0"/>
              <a:t> </a:t>
            </a:r>
            <a:r>
              <a:rPr lang="en-IN" sz="1100" dirty="0" smtClean="0"/>
              <a:t>entities that can </a:t>
            </a:r>
            <a:r>
              <a:rPr lang="en-IN" sz="1100" i="1" dirty="0" smtClean="0"/>
              <a:t>participate ( as the licensor/regulator of the participants) in such markets </a:t>
            </a:r>
            <a:r>
              <a:rPr lang="en-IN" sz="1100" dirty="0" smtClean="0"/>
              <a:t>for agricultural produce.</a:t>
            </a:r>
            <a:r>
              <a:rPr lang="en-IN" sz="1100" baseline="0" dirty="0" smtClean="0"/>
              <a:t> </a:t>
            </a:r>
            <a:r>
              <a:rPr lang="en-IN" sz="1100" dirty="0" smtClean="0"/>
              <a:t>APMCs have therefore become bottlenecks as they regulate </a:t>
            </a:r>
            <a:r>
              <a:rPr lang="en-IN" sz="1100" i="1" dirty="0" smtClean="0"/>
              <a:t>who</a:t>
            </a:r>
            <a:r>
              <a:rPr lang="en-IN" sz="1100" dirty="0" smtClean="0"/>
              <a:t> the</a:t>
            </a:r>
            <a:r>
              <a:rPr lang="en-IN" sz="1100" baseline="0" dirty="0" smtClean="0"/>
              <a:t> </a:t>
            </a:r>
            <a:r>
              <a:rPr lang="en-IN" sz="1100" dirty="0" smtClean="0"/>
              <a:t>farmer can sell to and </a:t>
            </a:r>
            <a:r>
              <a:rPr lang="en-IN" sz="1100" i="1" dirty="0" smtClean="0"/>
              <a:t>who</a:t>
            </a:r>
            <a:r>
              <a:rPr lang="en-IN" sz="1100" dirty="0" smtClean="0"/>
              <a:t> can participate in the market and even </a:t>
            </a:r>
            <a:r>
              <a:rPr lang="en-IN" sz="1100" i="1" dirty="0" smtClean="0"/>
              <a:t>where</a:t>
            </a:r>
            <a:r>
              <a:rPr lang="en-IN" sz="1100" dirty="0" smtClean="0"/>
              <a:t> markets can be</a:t>
            </a:r>
            <a:r>
              <a:rPr lang="en-IN" sz="1100" baseline="0" dirty="0" smtClean="0"/>
              <a:t> </a:t>
            </a:r>
            <a:r>
              <a:rPr lang="en-IN" sz="1100" dirty="0" smtClean="0"/>
              <a:t>established.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100" dirty="0" smtClean="0"/>
              <a:t>By</a:t>
            </a:r>
            <a:r>
              <a:rPr lang="en-US" sz="1100" baseline="0" dirty="0" smtClean="0"/>
              <a:t> making it necessary to only sell produce to (APMC regulated) commission agent and broker, and limiting the investment in development of infrastructure for transport of agriculture produce, APMC’s have </a:t>
            </a:r>
            <a:r>
              <a:rPr lang="en-IN" sz="1100" baseline="0" dirty="0" smtClean="0"/>
              <a:t>closed any venues for the farmer to other means (directly to markets or retailers) of selling his/her produce. etc. The presence of middlemen is essentially supported by the lack of marketing facilities and supporting infrastructure that prevent the farmer from accessing viable purchasers.</a:t>
            </a:r>
          </a:p>
          <a:p>
            <a:pPr marL="228600" indent="-228600">
              <a:buFont typeface="+mj-lt"/>
              <a:buAutoNum type="arabicPeriod"/>
            </a:pPr>
            <a:r>
              <a:rPr lang="en-IN" sz="1100" baseline="0" dirty="0" smtClean="0"/>
              <a:t>APMCs do not issue new licenses to private players easily and thereby prevent competition to existing licensees. There is no clarity as to how APMC issues the licenses.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88B8EA-38BE-4337-866A-21D3CA6E6815}" type="slidenum">
              <a:rPr lang="en-IN" smtClean="0"/>
              <a:t>8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614932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88B8EA-38BE-4337-866A-21D3CA6E6815}" type="slidenum">
              <a:rPr lang="en-IN" smtClean="0"/>
              <a:t>9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332990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CA70D-28E9-4A55-8433-0EB72511882D}" type="datetime1">
              <a:rPr lang="en-IN" smtClean="0"/>
              <a:t>26-03-2013</a:t>
            </a:fld>
            <a:endParaRPr lang="en-IN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E5FF801E-EB5D-43DF-AF64-8DF36B285BEE}" type="slidenum">
              <a:rPr lang="en-IN" smtClean="0"/>
              <a:t>‹#›</a:t>
            </a:fld>
            <a:endParaRPr lang="en-IN" dirty="0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35807-E021-4381-8E30-65F6CB172C6B}" type="datetime1">
              <a:rPr lang="en-IN" smtClean="0"/>
              <a:t>26-03-2013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F801E-EB5D-43DF-AF64-8DF36B285BEE}" type="slidenum">
              <a:rPr lang="en-IN" smtClean="0"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5BD08-AC6F-4F3E-B20E-4290CF7E5809}" type="datetime1">
              <a:rPr lang="en-IN" smtClean="0"/>
              <a:t>26-03-2013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F801E-EB5D-43DF-AF64-8DF36B285BEE}" type="slidenum">
              <a:rPr lang="en-IN" smtClean="0"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AF86F-1F5C-4935-89A3-EE36C551D3C4}" type="datetime1">
              <a:rPr lang="en-IN" smtClean="0"/>
              <a:t>26-03-2013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F801E-EB5D-43DF-AF64-8DF36B285BEE}" type="slidenum">
              <a:rPr lang="en-IN" smtClean="0"/>
              <a:t>‹#›</a:t>
            </a:fld>
            <a:endParaRPr lang="en-IN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95E79-7DF8-4554-826D-410CC2C3AEAE}" type="datetime1">
              <a:rPr lang="en-IN" smtClean="0"/>
              <a:t>26-03-2013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IN" dirty="0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5FF801E-EB5D-43DF-AF64-8DF36B285BEE}" type="slidenum">
              <a:rPr lang="en-IN" smtClean="0"/>
              <a:t>‹#›</a:t>
            </a:fld>
            <a:endParaRPr lang="en-IN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D7A17-3227-43BE-9BAD-A437F0AF6E5C}" type="datetime1">
              <a:rPr lang="en-IN" smtClean="0"/>
              <a:t>26-03-2013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F801E-EB5D-43DF-AF64-8DF36B285BEE}" type="slidenum">
              <a:rPr lang="en-IN" smtClean="0"/>
              <a:t>‹#›</a:t>
            </a:fld>
            <a:endParaRPr lang="en-IN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AEEC7-5938-4901-A3CE-8548470301BC}" type="datetime1">
              <a:rPr lang="en-IN" smtClean="0"/>
              <a:t>26-03-2013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F801E-EB5D-43DF-AF64-8DF36B285BEE}" type="slidenum">
              <a:rPr lang="en-IN" smtClean="0"/>
              <a:t>‹#›</a:t>
            </a:fld>
            <a:endParaRPr lang="en-IN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7213B-D82A-4A72-A1E3-713584402F1F}" type="datetime1">
              <a:rPr lang="en-IN" smtClean="0"/>
              <a:t>26-03-2013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F801E-EB5D-43DF-AF64-8DF36B285BEE}" type="slidenum">
              <a:rPr lang="en-IN" smtClean="0"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376E5-9DEA-4D4A-B674-662760E4B9F1}" type="datetime1">
              <a:rPr lang="en-IN" smtClean="0"/>
              <a:t>26-03-2013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F801E-EB5D-43DF-AF64-8DF36B285BEE}" type="slidenum">
              <a:rPr lang="en-IN" smtClean="0"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CCED2-4C63-4E38-8C5D-D41F945A4DE9}" type="datetime1">
              <a:rPr lang="en-IN" smtClean="0"/>
              <a:t>26-03-2013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F801E-EB5D-43DF-AF64-8DF36B285BEE}" type="slidenum">
              <a:rPr lang="en-IN" smtClean="0"/>
              <a:t>‹#›</a:t>
            </a:fld>
            <a:endParaRPr lang="en-IN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81CF9-A191-4E3B-98A8-370B4BFDC5DD}" type="datetime1">
              <a:rPr lang="en-IN" smtClean="0"/>
              <a:t>26-03-2013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5FF801E-EB5D-43DF-AF64-8DF36B285BEE}" type="slidenum">
              <a:rPr lang="en-IN" smtClean="0"/>
              <a:t>‹#›</a:t>
            </a:fld>
            <a:endParaRPr lang="en-IN" dirty="0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8095E51-CC32-435B-98FC-474C871AA8A6}" type="datetime1">
              <a:rPr lang="en-IN" smtClean="0"/>
              <a:t>26-03-2013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E5FF801E-EB5D-43DF-AF64-8DF36B285BEE}" type="slidenum">
              <a:rPr lang="en-IN" smtClean="0"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4293096"/>
            <a:ext cx="6400800" cy="1752600"/>
          </a:xfrm>
        </p:spPr>
        <p:txBody>
          <a:bodyPr/>
          <a:lstStyle/>
          <a:p>
            <a:r>
              <a:rPr lang="en-IN" cap="all" dirty="0"/>
              <a:t>CUTS International</a:t>
            </a:r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196752"/>
            <a:ext cx="8229600" cy="2088232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en-IN" b="1" dirty="0"/>
              <a:t>Assessing Policy based Competition Impediments in Pharmaceutical and Agriculture Product Marketing Sector in India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F801E-EB5D-43DF-AF64-8DF36B285BEE}" type="slidenum">
              <a:rPr lang="en-IN" smtClean="0"/>
              <a:t>1</a:t>
            </a:fld>
            <a:endParaRPr lang="en-IN" dirty="0"/>
          </a:p>
        </p:txBody>
      </p:sp>
      <p:sp>
        <p:nvSpPr>
          <p:cNvPr id="5" name="TextBox 4"/>
          <p:cNvSpPr txBox="1"/>
          <p:nvPr/>
        </p:nvSpPr>
        <p:spPr>
          <a:xfrm>
            <a:off x="1043608" y="3573016"/>
            <a:ext cx="72728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800" b="1" dirty="0" smtClean="0"/>
              <a:t>Swati  </a:t>
            </a:r>
            <a:r>
              <a:rPr lang="en-IN" sz="2800" b="1" dirty="0" err="1" smtClean="0"/>
              <a:t>Thapar</a:t>
            </a:r>
            <a:r>
              <a:rPr lang="en-IN" sz="2800" b="1" dirty="0" smtClean="0"/>
              <a:t>, Research Associate</a:t>
            </a:r>
            <a:endParaRPr lang="en-IN" sz="2800" b="1" dirty="0"/>
          </a:p>
        </p:txBody>
      </p:sp>
    </p:spTree>
    <p:extLst>
      <p:ext uri="{BB962C8B-B14F-4D97-AF65-F5344CB8AC3E}">
        <p14:creationId xmlns:p14="http://schemas.microsoft.com/office/powerpoint/2010/main" val="3022655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Overview: </a:t>
            </a:r>
            <a:r>
              <a:rPr lang="en-US" dirty="0" smtClean="0"/>
              <a:t>Pharmaceuticals Sector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/>
              <a:t>65% of the population </a:t>
            </a:r>
            <a:r>
              <a:rPr lang="en-GB" dirty="0" smtClean="0"/>
              <a:t>lacks </a:t>
            </a:r>
            <a:r>
              <a:rPr lang="en-GB" dirty="0"/>
              <a:t>regular access to essential medicines in </a:t>
            </a:r>
            <a:r>
              <a:rPr lang="en-GB" dirty="0" smtClean="0"/>
              <a:t>India</a:t>
            </a:r>
          </a:p>
          <a:p>
            <a:r>
              <a:rPr lang="en-GB" dirty="0" smtClean="0"/>
              <a:t>Ambiguity in legislations, </a:t>
            </a:r>
            <a:r>
              <a:rPr lang="en-GB" dirty="0"/>
              <a:t>abuse of dominance by patented pharmaceutical giants </a:t>
            </a:r>
            <a:r>
              <a:rPr lang="en-GB" dirty="0" smtClean="0"/>
              <a:t>distort </a:t>
            </a:r>
            <a:r>
              <a:rPr lang="en-GB" dirty="0"/>
              <a:t>competition </a:t>
            </a:r>
            <a:endParaRPr lang="en-IN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IN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179469320"/>
              </p:ext>
            </p:extLst>
          </p:nvPr>
        </p:nvGraphicFramePr>
        <p:xfrm>
          <a:off x="1403648" y="3501008"/>
          <a:ext cx="6096000" cy="23200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F801E-EB5D-43DF-AF64-8DF36B285BEE}" type="slidenum">
              <a:rPr lang="en-IN" smtClean="0"/>
              <a:t>10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807812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Competition Impact Assessment – Pharmaceuticals Sector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IN" b="1" u="sng" dirty="0"/>
              <a:t>Drugs and Cosmetics Act, 1940 </a:t>
            </a:r>
            <a:r>
              <a:rPr lang="en-IN" dirty="0"/>
              <a:t>(amended as on 1995</a:t>
            </a:r>
            <a:r>
              <a:rPr lang="en-IN" dirty="0" smtClean="0"/>
              <a:t>)</a:t>
            </a:r>
          </a:p>
          <a:p>
            <a:pPr>
              <a:buFont typeface="Wingdings" pitchFamily="2" charset="2"/>
              <a:buChar char="ü"/>
            </a:pPr>
            <a:r>
              <a:rPr lang="en-US" dirty="0"/>
              <a:t> </a:t>
            </a:r>
            <a:r>
              <a:rPr lang="en-IN" dirty="0" smtClean="0"/>
              <a:t>Schedule M ensuring</a:t>
            </a:r>
            <a:r>
              <a:rPr lang="en-IN" dirty="0"/>
              <a:t> </a:t>
            </a:r>
            <a:r>
              <a:rPr lang="en-IN" dirty="0" smtClean="0"/>
              <a:t>Good Manufacturing</a:t>
            </a:r>
            <a:r>
              <a:rPr lang="en-IN" dirty="0"/>
              <a:t> </a:t>
            </a:r>
            <a:r>
              <a:rPr lang="en-IN" dirty="0" smtClean="0"/>
              <a:t>Practices (GMP)</a:t>
            </a:r>
          </a:p>
          <a:p>
            <a:pPr marL="0" indent="0">
              <a:buNone/>
            </a:pPr>
            <a:r>
              <a:rPr lang="en-IN" dirty="0" smtClean="0"/>
              <a:t>WHO norms for product quality</a:t>
            </a:r>
          </a:p>
          <a:p>
            <a:pPr marL="0" indent="0">
              <a:buNone/>
            </a:pPr>
            <a:r>
              <a:rPr lang="en-IN" dirty="0" smtClean="0"/>
              <a:t>Blanket provision setting high-standards</a:t>
            </a:r>
          </a:p>
          <a:p>
            <a:pPr marL="0" indent="0">
              <a:buNone/>
            </a:pPr>
            <a:r>
              <a:rPr lang="en-IN" dirty="0" smtClean="0"/>
              <a:t>SME’s can’t comply</a:t>
            </a:r>
          </a:p>
          <a:p>
            <a:pPr>
              <a:buFont typeface="Wingdings" pitchFamily="2" charset="2"/>
              <a:buChar char="ü"/>
            </a:pPr>
            <a:r>
              <a:rPr lang="en-IN" dirty="0" smtClean="0"/>
              <a:t>Definition </a:t>
            </a:r>
            <a:r>
              <a:rPr lang="en-IN" dirty="0"/>
              <a:t>for the term spurious </a:t>
            </a:r>
            <a:r>
              <a:rPr lang="en-IN" dirty="0" smtClean="0"/>
              <a:t>drugs under </a:t>
            </a:r>
            <a:r>
              <a:rPr lang="en-IN" dirty="0"/>
              <a:t>Section 17B(b</a:t>
            </a:r>
            <a:r>
              <a:rPr lang="en-IN" dirty="0" smtClean="0"/>
              <a:t>)</a:t>
            </a:r>
          </a:p>
          <a:p>
            <a:pPr marL="0" indent="0">
              <a:buNone/>
            </a:pPr>
            <a:r>
              <a:rPr lang="en-IN" dirty="0" smtClean="0"/>
              <a:t>Loose definition</a:t>
            </a:r>
          </a:p>
          <a:p>
            <a:pPr marL="0" indent="0">
              <a:buNone/>
            </a:pPr>
            <a:r>
              <a:rPr lang="en-IN" dirty="0" smtClean="0"/>
              <a:t>Includes legitimate generics</a:t>
            </a:r>
            <a:endParaRPr lang="en-IN" dirty="0"/>
          </a:p>
          <a:p>
            <a:pPr marL="0" indent="0">
              <a:buNone/>
            </a:pPr>
            <a:r>
              <a:rPr lang="en-IN" dirty="0" smtClean="0"/>
              <a:t>Limits free operation in market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Impact on Competition - </a:t>
            </a:r>
            <a:r>
              <a:rPr lang="en-IN" dirty="0"/>
              <a:t> </a:t>
            </a:r>
            <a:endParaRPr lang="en-IN" dirty="0" smtClean="0"/>
          </a:p>
          <a:p>
            <a:pPr marL="514350" indent="-514350">
              <a:buFont typeface="+mj-lt"/>
              <a:buAutoNum type="arabicPeriod"/>
            </a:pPr>
            <a:r>
              <a:rPr lang="en-IN" i="1" dirty="0" smtClean="0"/>
              <a:t>limits </a:t>
            </a:r>
            <a:r>
              <a:rPr lang="en-IN" i="1" dirty="0"/>
              <a:t>the ability of suppliers to compete &amp; significantly raises cost of entry or </a:t>
            </a:r>
            <a:r>
              <a:rPr lang="en-IN" i="1" dirty="0" smtClean="0"/>
              <a:t>exit by a supplier</a:t>
            </a:r>
          </a:p>
          <a:p>
            <a:pPr marL="514350" indent="-514350">
              <a:buFont typeface="+mj-lt"/>
              <a:buAutoNum type="arabicPeriod"/>
            </a:pPr>
            <a:r>
              <a:rPr lang="en-IN" i="1" dirty="0"/>
              <a:t>limits the choice and information available to consumers</a:t>
            </a:r>
            <a:endParaRPr lang="en-IN" dirty="0"/>
          </a:p>
          <a:p>
            <a:pPr marL="514350" indent="-514350">
              <a:buFont typeface="+mj-lt"/>
              <a:buAutoNum type="arabicPeriod"/>
            </a:pPr>
            <a:endParaRPr lang="en-IN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F801E-EB5D-43DF-AF64-8DF36B285BEE}" type="slidenum">
              <a:rPr lang="en-IN" smtClean="0"/>
              <a:t>11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98249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Competition Impact Assessment – Pharmaceuticals Sector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en-IN" b="1" u="sng" dirty="0"/>
              <a:t>Indian Patent Act, 1970 </a:t>
            </a:r>
            <a:r>
              <a:rPr lang="en-IN" dirty="0"/>
              <a:t>(amended as on 2005)</a:t>
            </a:r>
          </a:p>
          <a:p>
            <a:pPr>
              <a:buFont typeface="Wingdings" pitchFamily="2" charset="2"/>
              <a:buChar char="ü"/>
            </a:pPr>
            <a:r>
              <a:rPr lang="en-IN" dirty="0"/>
              <a:t>Section 3 (d), ‘What are not Inventions’, Non-Patentable </a:t>
            </a:r>
            <a:r>
              <a:rPr lang="en-IN" dirty="0" smtClean="0"/>
              <a:t>Inventions</a:t>
            </a:r>
          </a:p>
          <a:p>
            <a:pPr marL="0" indent="0">
              <a:buNone/>
            </a:pPr>
            <a:r>
              <a:rPr lang="en-IN" dirty="0" smtClean="0"/>
              <a:t>provides safeguard </a:t>
            </a:r>
            <a:r>
              <a:rPr lang="en-IN" dirty="0"/>
              <a:t>to ever greening of patents</a:t>
            </a:r>
            <a:endParaRPr lang="en-IN" dirty="0" smtClean="0"/>
          </a:p>
          <a:p>
            <a:pPr marL="0" indent="0">
              <a:buNone/>
            </a:pPr>
            <a:r>
              <a:rPr lang="en-IN" dirty="0" smtClean="0"/>
              <a:t>efforts by big pharmaceutical companies </a:t>
            </a:r>
            <a:r>
              <a:rPr lang="en-IN" dirty="0"/>
              <a:t>to </a:t>
            </a:r>
            <a:r>
              <a:rPr lang="en-IN" dirty="0" smtClean="0"/>
              <a:t>delay generic </a:t>
            </a:r>
            <a:r>
              <a:rPr lang="en-IN" dirty="0"/>
              <a:t>entry into </a:t>
            </a:r>
            <a:r>
              <a:rPr lang="en-IN" dirty="0" smtClean="0"/>
              <a:t>the market &amp; prolong monopoly status</a:t>
            </a:r>
            <a:endParaRPr lang="en-IN" dirty="0"/>
          </a:p>
          <a:p>
            <a:pPr>
              <a:buFont typeface="Wingdings" pitchFamily="2" charset="2"/>
              <a:buChar char="ü"/>
            </a:pPr>
            <a:r>
              <a:rPr lang="en-IN" dirty="0"/>
              <a:t>Section 84, Compulsory </a:t>
            </a:r>
            <a:r>
              <a:rPr lang="en-IN" dirty="0" smtClean="0"/>
              <a:t>Licensing</a:t>
            </a:r>
          </a:p>
          <a:p>
            <a:pPr marL="0" indent="0">
              <a:buNone/>
            </a:pPr>
            <a:r>
              <a:rPr lang="en-IN" dirty="0" smtClean="0"/>
              <a:t>Gives </a:t>
            </a:r>
            <a:r>
              <a:rPr lang="en-IN" dirty="0"/>
              <a:t>consumers</a:t>
            </a:r>
            <a:r>
              <a:rPr lang="en-IN" dirty="0" smtClean="0"/>
              <a:t> no </a:t>
            </a:r>
            <a:r>
              <a:rPr lang="en-IN" dirty="0"/>
              <a:t>option</a:t>
            </a:r>
            <a:r>
              <a:rPr lang="en-IN" i="1" dirty="0"/>
              <a:t> </a:t>
            </a:r>
            <a:r>
              <a:rPr lang="en-IN" dirty="0"/>
              <a:t>but to purchase the high</a:t>
            </a:r>
            <a:r>
              <a:rPr lang="en-IN" i="1" dirty="0"/>
              <a:t> </a:t>
            </a:r>
            <a:r>
              <a:rPr lang="en-IN" dirty="0"/>
              <a:t>priced patented drugs</a:t>
            </a:r>
          </a:p>
          <a:p>
            <a:pPr>
              <a:buFont typeface="Wingdings" pitchFamily="2" charset="2"/>
              <a:buChar char="q"/>
            </a:pPr>
            <a:r>
              <a:rPr lang="en-US" dirty="0"/>
              <a:t>Impact on Competition-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IN" i="1" dirty="0" smtClean="0"/>
              <a:t>limits </a:t>
            </a:r>
            <a:r>
              <a:rPr lang="en-IN" i="1" dirty="0"/>
              <a:t>the ability of some types of suppliers to provide a good or </a:t>
            </a:r>
            <a:r>
              <a:rPr lang="en-IN" i="1" dirty="0" smtClean="0"/>
              <a:t>service</a:t>
            </a:r>
          </a:p>
          <a:p>
            <a:pPr marL="514350" indent="-514350">
              <a:buFont typeface="+mj-lt"/>
              <a:buAutoNum type="arabicPeriod"/>
            </a:pPr>
            <a:r>
              <a:rPr lang="en-IN" i="1" dirty="0" smtClean="0"/>
              <a:t>Grants exclusive rights to some suppliers</a:t>
            </a:r>
          </a:p>
          <a:p>
            <a:pPr marL="514350" indent="-514350">
              <a:buFont typeface="+mj-lt"/>
              <a:buAutoNum type="arabicPeriod"/>
            </a:pPr>
            <a:r>
              <a:rPr lang="en-IN" i="1" dirty="0" smtClean="0"/>
              <a:t>Limits choice available to consumers</a:t>
            </a:r>
            <a:endParaRPr lang="en-IN" dirty="0"/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F801E-EB5D-43DF-AF64-8DF36B285BEE}" type="slidenum">
              <a:rPr lang="en-IN" smtClean="0"/>
              <a:t>12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8359989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r>
              <a:rPr lang="en-IN" dirty="0"/>
              <a:t/>
            </a:r>
            <a:br>
              <a:rPr lang="en-IN" dirty="0"/>
            </a:br>
            <a:r>
              <a:rPr lang="en-US" dirty="0"/>
              <a:t>Agenda for Competition Reforms; Agriculture Product Marketing Sector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Immediate need to review APMA, its implementation &amp; practices of APMCs.</a:t>
            </a:r>
          </a:p>
          <a:p>
            <a:r>
              <a:rPr lang="en-US" dirty="0" smtClean="0"/>
              <a:t>Introduce competition: </a:t>
            </a:r>
            <a:r>
              <a:rPr lang="en-IN" dirty="0" smtClean="0"/>
              <a:t>demand </a:t>
            </a:r>
            <a:r>
              <a:rPr lang="en-IN" dirty="0"/>
              <a:t>side </a:t>
            </a:r>
            <a:r>
              <a:rPr lang="en-IN" dirty="0" smtClean="0"/>
              <a:t>&amp; </a:t>
            </a:r>
            <a:r>
              <a:rPr lang="en-IN" dirty="0"/>
              <a:t>supply </a:t>
            </a:r>
            <a:r>
              <a:rPr lang="en-IN" dirty="0" smtClean="0"/>
              <a:t>side in the agriculture sector</a:t>
            </a:r>
          </a:p>
          <a:p>
            <a:r>
              <a:rPr lang="en-US" dirty="0" smtClean="0"/>
              <a:t>Assessment </a:t>
            </a:r>
            <a:r>
              <a:rPr lang="en-US" dirty="0"/>
              <a:t>of </a:t>
            </a:r>
            <a:r>
              <a:rPr lang="en-US" dirty="0" smtClean="0"/>
              <a:t>powers &amp; </a:t>
            </a:r>
            <a:r>
              <a:rPr lang="en-US" dirty="0"/>
              <a:t>nature of </a:t>
            </a:r>
            <a:r>
              <a:rPr lang="en-US" dirty="0" smtClean="0"/>
              <a:t>FCI operations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IN" dirty="0"/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F801E-EB5D-43DF-AF64-8DF36B285BEE}" type="slidenum">
              <a:rPr lang="en-IN" smtClean="0"/>
              <a:t>13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384586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Agenda for Competition </a:t>
            </a:r>
            <a:r>
              <a:rPr lang="en-US" dirty="0" smtClean="0"/>
              <a:t>Reforms; Pharmaceuticals Sector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IN" dirty="0"/>
              <a:t>Government support to boost </a:t>
            </a:r>
            <a:r>
              <a:rPr lang="en-IN" dirty="0" smtClean="0"/>
              <a:t>SMEs: financial &amp; technical support</a:t>
            </a:r>
          </a:p>
          <a:p>
            <a:r>
              <a:rPr lang="en-IN" dirty="0" smtClean="0"/>
              <a:t>Definition </a:t>
            </a:r>
            <a:r>
              <a:rPr lang="en-IN" dirty="0"/>
              <a:t>of spurious drugs needs to be revisited and </a:t>
            </a:r>
            <a:r>
              <a:rPr lang="en-IN" dirty="0" smtClean="0"/>
              <a:t>clarified</a:t>
            </a:r>
          </a:p>
          <a:p>
            <a:r>
              <a:rPr lang="en-IN" dirty="0" smtClean="0"/>
              <a:t>Sensitize Patent Office &amp; DIPP </a:t>
            </a:r>
          </a:p>
          <a:p>
            <a:r>
              <a:rPr lang="en-IN" dirty="0" smtClean="0"/>
              <a:t>Compulsory licences: Effective administration to promote generic competition and serve public health objectives</a:t>
            </a: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F801E-EB5D-43DF-AF64-8DF36B285BEE}" type="slidenum">
              <a:rPr lang="en-IN" smtClean="0"/>
              <a:t>14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096822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Concluding with the (Draft) NCP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/>
              <a:t>Competition Policy is a broader term which includes all government policies and laws whereas competition law is a specific statute with a predefined mandate to adjudicate on violation(s) of the </a:t>
            </a:r>
            <a:r>
              <a:rPr lang="en-IN" dirty="0" smtClean="0"/>
              <a:t>law</a:t>
            </a:r>
          </a:p>
          <a:p>
            <a:r>
              <a:rPr lang="en-IN" dirty="0" smtClean="0"/>
              <a:t>is </a:t>
            </a:r>
            <a:r>
              <a:rPr lang="en-IN" dirty="0"/>
              <a:t>a proactive and positive effort to build a competition culture in an </a:t>
            </a:r>
            <a:r>
              <a:rPr lang="en-IN" dirty="0" smtClean="0"/>
              <a:t>economy</a:t>
            </a:r>
          </a:p>
          <a:p>
            <a:r>
              <a:rPr lang="en-US" dirty="0" smtClean="0"/>
              <a:t>Infusing NCP principles in </a:t>
            </a:r>
            <a:r>
              <a:rPr lang="en-GB" dirty="0" smtClean="0"/>
              <a:t>legislations provide a consistent approach to dismantle barriers to competition, </a:t>
            </a:r>
            <a:r>
              <a:rPr lang="en-IN" dirty="0"/>
              <a:t>optimal allocation of resources and granting economic agents </a:t>
            </a:r>
            <a:r>
              <a:rPr lang="en-IN" dirty="0" smtClean="0"/>
              <a:t>appropriate, incentives </a:t>
            </a:r>
            <a:r>
              <a:rPr lang="en-IN" dirty="0"/>
              <a:t>to pursue productive efficiency, quality and innovation.</a:t>
            </a: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F801E-EB5D-43DF-AF64-8DF36B285BEE}" type="slidenum">
              <a:rPr lang="en-IN" smtClean="0"/>
              <a:t>15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025721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Outline of the Presentation</a:t>
            </a:r>
            <a:endParaRPr lang="en-IN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91099141"/>
              </p:ext>
            </p:extLst>
          </p:nvPr>
        </p:nvGraphicFramePr>
        <p:xfrm>
          <a:off x="914400" y="1447800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F801E-EB5D-43DF-AF64-8DF36B285BEE}" type="slidenum">
              <a:rPr lang="en-IN" smtClean="0"/>
              <a:t>2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407427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Competition &amp; its Legislation in India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IN" sz="2400" dirty="0"/>
              <a:t>A situation in a market place in which firms/entities or sellers independently strive for the patronage of buyers in order to achieve a particular business objective, such as profits, sales, market share, etc. </a:t>
            </a:r>
            <a:endParaRPr lang="en" sz="2400" dirty="0"/>
          </a:p>
          <a:p>
            <a:r>
              <a:rPr lang="en-US" sz="2400" dirty="0" smtClean="0"/>
              <a:t>Competition &amp; its legislation in India has been reactive so far:</a:t>
            </a:r>
            <a:endParaRPr lang="en-IN" sz="2400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046531313"/>
              </p:ext>
            </p:extLst>
          </p:nvPr>
        </p:nvGraphicFramePr>
        <p:xfrm>
          <a:off x="1187624" y="354069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67544" y="5157192"/>
            <a:ext cx="79208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Given the market oriented economic planning, a pro-active competition legislation is needed for the country</a:t>
            </a:r>
            <a:endParaRPr lang="en-IN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F801E-EB5D-43DF-AF64-8DF36B285BEE}" type="slidenum">
              <a:rPr lang="en-IN" smtClean="0"/>
              <a:t>3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590550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National Competition Policy</a:t>
            </a:r>
            <a:endParaRPr lang="en-IN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540923"/>
            <a:ext cx="6048672" cy="45365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F801E-EB5D-43DF-AF64-8DF36B285BEE}" type="slidenum">
              <a:rPr lang="en-IN" smtClean="0"/>
              <a:t>4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780482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Need for Competition</a:t>
            </a:r>
            <a:endParaRPr lang="en-IN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374801536"/>
              </p:ext>
            </p:extLst>
          </p:nvPr>
        </p:nvGraphicFramePr>
        <p:xfrm>
          <a:off x="914400" y="1447800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F801E-EB5D-43DF-AF64-8DF36B285BEE}" type="slidenum">
              <a:rPr lang="en-IN" smtClean="0"/>
              <a:t>5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204681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Aim of the Paper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This </a:t>
            </a:r>
            <a:r>
              <a:rPr lang="en-GB" dirty="0"/>
              <a:t>paper </a:t>
            </a:r>
            <a:r>
              <a:rPr lang="en-IN" dirty="0" smtClean="0"/>
              <a:t>assesses </a:t>
            </a:r>
            <a:r>
              <a:rPr lang="en-IN" dirty="0"/>
              <a:t>competition distortions existing in </a:t>
            </a:r>
            <a:r>
              <a:rPr lang="en-IN" dirty="0" smtClean="0"/>
              <a:t>Agriculture Product </a:t>
            </a:r>
            <a:r>
              <a:rPr lang="en-IN" dirty="0"/>
              <a:t>Marketing and Pharmaceutical sector in </a:t>
            </a:r>
            <a:r>
              <a:rPr lang="en-IN" dirty="0" smtClean="0"/>
              <a:t>India, </a:t>
            </a:r>
            <a:r>
              <a:rPr lang="en-IN" dirty="0"/>
              <a:t>as a result of government policies, rules and regulations governing the sector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F801E-EB5D-43DF-AF64-8DF36B285BEE}" type="slidenum">
              <a:rPr lang="en-IN" smtClean="0"/>
              <a:t>6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551392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Overview: </a:t>
            </a:r>
            <a:r>
              <a:rPr lang="en-US" dirty="0"/>
              <a:t>Agriculture Product Marketing Sector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Provisions </a:t>
            </a:r>
            <a:r>
              <a:rPr lang="en-GB" dirty="0"/>
              <a:t>under various laws </a:t>
            </a:r>
            <a:r>
              <a:rPr lang="en-GB" dirty="0" smtClean="0"/>
              <a:t>affect </a:t>
            </a:r>
            <a:r>
              <a:rPr lang="en-GB" dirty="0"/>
              <a:t>limit, restrict or distort the elements of </a:t>
            </a:r>
            <a:r>
              <a:rPr lang="en-GB" dirty="0" smtClean="0"/>
              <a:t>competition</a:t>
            </a:r>
          </a:p>
          <a:p>
            <a:r>
              <a:rPr lang="en-GB" dirty="0" smtClean="0"/>
              <a:t>Affects </a:t>
            </a:r>
            <a:r>
              <a:rPr lang="en-GB" dirty="0"/>
              <a:t>the livelihood of </a:t>
            </a:r>
            <a:r>
              <a:rPr lang="en-IN" dirty="0"/>
              <a:t>majority of the population that it </a:t>
            </a:r>
            <a:r>
              <a:rPr lang="en-GB" dirty="0" smtClean="0"/>
              <a:t>supports</a:t>
            </a:r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IN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784666450"/>
              </p:ext>
            </p:extLst>
          </p:nvPr>
        </p:nvGraphicFramePr>
        <p:xfrm>
          <a:off x="1524000" y="3140968"/>
          <a:ext cx="6096000" cy="23200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F801E-EB5D-43DF-AF64-8DF36B285BEE}" type="slidenum">
              <a:rPr lang="en-IN" smtClean="0"/>
              <a:t>7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556623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dirty="0"/>
              <a:t/>
            </a:r>
            <a:br>
              <a:rPr lang="en-GB" dirty="0"/>
            </a:br>
            <a:r>
              <a:rPr lang="en-GB" dirty="0"/>
              <a:t>Competition </a:t>
            </a:r>
            <a:r>
              <a:rPr lang="en-GB" dirty="0" smtClean="0"/>
              <a:t>Impediments</a:t>
            </a:r>
            <a:r>
              <a:rPr lang="en-GB" dirty="0"/>
              <a:t>: Agricultural Produce Marketing 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IN" dirty="0" smtClean="0"/>
              <a:t>APMCs vested </a:t>
            </a:r>
            <a:r>
              <a:rPr lang="en-IN" dirty="0"/>
              <a:t>with wide powers </a:t>
            </a:r>
            <a:r>
              <a:rPr lang="en-IN" dirty="0" smtClean="0"/>
              <a:t>to </a:t>
            </a:r>
            <a:r>
              <a:rPr lang="en-IN" dirty="0"/>
              <a:t>regulate the sale, storage </a:t>
            </a:r>
            <a:r>
              <a:rPr lang="en-IN" dirty="0" smtClean="0"/>
              <a:t>&amp; marketing </a:t>
            </a:r>
            <a:r>
              <a:rPr lang="en-IN" dirty="0"/>
              <a:t>of agricultural produce within the state</a:t>
            </a:r>
          </a:p>
          <a:p>
            <a:pPr algn="just"/>
            <a:r>
              <a:rPr lang="en-IN" dirty="0"/>
              <a:t>Distort market </a:t>
            </a:r>
            <a:r>
              <a:rPr lang="en-IN" dirty="0" smtClean="0"/>
              <a:t>by </a:t>
            </a:r>
            <a:r>
              <a:rPr lang="en-IN" dirty="0"/>
              <a:t>preventing direct access of framers </a:t>
            </a:r>
            <a:r>
              <a:rPr lang="en-IN" dirty="0" smtClean="0"/>
              <a:t>to retailers </a:t>
            </a:r>
            <a:r>
              <a:rPr lang="en-IN" dirty="0"/>
              <a:t>and to </a:t>
            </a:r>
            <a:r>
              <a:rPr lang="en-IN" dirty="0" smtClean="0"/>
              <a:t>end-consumers</a:t>
            </a:r>
          </a:p>
          <a:p>
            <a:pPr algn="just"/>
            <a:r>
              <a:rPr lang="en-IN" dirty="0" smtClean="0"/>
              <a:t>Lack </a:t>
            </a:r>
            <a:r>
              <a:rPr lang="en-IN" dirty="0"/>
              <a:t>of transparency in price </a:t>
            </a:r>
            <a:r>
              <a:rPr lang="en-IN" dirty="0" smtClean="0"/>
              <a:t>discovery of agricultural produce</a:t>
            </a:r>
            <a:endParaRPr lang="en-IN" dirty="0"/>
          </a:p>
          <a:p>
            <a:pPr algn="just"/>
            <a:endParaRPr lang="en-IN" dirty="0" smtClean="0"/>
          </a:p>
          <a:p>
            <a:pPr algn="just"/>
            <a:endParaRPr lang="en-IN" dirty="0"/>
          </a:p>
          <a:p>
            <a:pPr algn="just"/>
            <a:endParaRPr lang="en-IN" dirty="0"/>
          </a:p>
          <a:p>
            <a:endParaRPr lang="en-IN" dirty="0"/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F801E-EB5D-43DF-AF64-8DF36B285BEE}" type="slidenum">
              <a:rPr lang="en-IN" smtClean="0"/>
              <a:t>8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149021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Competition Impact Assessment – Agriculture Product Marketing Sector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u="sng" dirty="0" smtClean="0"/>
              <a:t>The Essential Commodities Act (ECA), 1995 </a:t>
            </a:r>
            <a:r>
              <a:rPr lang="en-US" b="1" dirty="0" smtClean="0"/>
              <a:t>(Amend –) </a:t>
            </a:r>
            <a:r>
              <a:rPr lang="en-US" dirty="0" smtClean="0"/>
              <a:t>– </a:t>
            </a:r>
            <a:r>
              <a:rPr lang="en-IN" dirty="0" smtClean="0"/>
              <a:t>Since the provisions in the act </a:t>
            </a:r>
            <a:r>
              <a:rPr lang="en-IN" dirty="0"/>
              <a:t>authorise the government to grant a license, permit or authorisation process as a requirement of </a:t>
            </a:r>
            <a:r>
              <a:rPr lang="en-IN" dirty="0" smtClean="0"/>
              <a:t>operation, it creates </a:t>
            </a:r>
            <a:r>
              <a:rPr lang="en-IN" dirty="0"/>
              <a:t>natural barriers affecting prospective entrants or significantly raise costs of entry or exit by a </a:t>
            </a:r>
            <a:r>
              <a:rPr lang="en-IN" dirty="0" smtClean="0"/>
              <a:t>supplier. ECA thus </a:t>
            </a:r>
            <a:r>
              <a:rPr lang="en-IN" i="1" dirty="0" smtClean="0"/>
              <a:t>limits </a:t>
            </a:r>
            <a:r>
              <a:rPr lang="en-IN" i="1" dirty="0"/>
              <a:t>the number of </a:t>
            </a:r>
            <a:r>
              <a:rPr lang="en-IN" i="1" dirty="0" smtClean="0"/>
              <a:t>suppliers.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IN" b="1" u="sng" dirty="0"/>
              <a:t>The Food Corporations </a:t>
            </a:r>
            <a:r>
              <a:rPr lang="en-IN" b="1" u="sng" dirty="0" smtClean="0"/>
              <a:t>Act (FCA), 1964 </a:t>
            </a:r>
            <a:r>
              <a:rPr lang="en-IN" b="1" dirty="0" smtClean="0"/>
              <a:t>(Amend - </a:t>
            </a:r>
            <a:r>
              <a:rPr lang="en-US" b="1" dirty="0"/>
              <a:t>August, 2001</a:t>
            </a:r>
            <a:r>
              <a:rPr lang="en-IN" b="1" dirty="0" smtClean="0"/>
              <a:t>) </a:t>
            </a:r>
            <a:r>
              <a:rPr lang="en-IN" dirty="0" smtClean="0"/>
              <a:t>– This act, </a:t>
            </a:r>
            <a:r>
              <a:rPr lang="en-IN" dirty="0"/>
              <a:t>by making a single entity, </a:t>
            </a:r>
            <a:r>
              <a:rPr lang="en-IN" dirty="0" smtClean="0"/>
              <a:t>the Food Corporation of India (FCI), </a:t>
            </a:r>
            <a:r>
              <a:rPr lang="en-IN" dirty="0"/>
              <a:t>responsible for all the range of activities across the food </a:t>
            </a:r>
            <a:r>
              <a:rPr lang="en-IN" dirty="0" smtClean="0"/>
              <a:t>sector, grants </a:t>
            </a:r>
            <a:r>
              <a:rPr lang="en-IN" dirty="0"/>
              <a:t>exclusive rights for a supplier to provide goods or </a:t>
            </a:r>
            <a:r>
              <a:rPr lang="en-IN" dirty="0" smtClean="0"/>
              <a:t>services. There </a:t>
            </a:r>
            <a:r>
              <a:rPr lang="en-IN" dirty="0"/>
              <a:t>is a possibility of abuse of power by the FCI which then, might </a:t>
            </a:r>
            <a:r>
              <a:rPr lang="en-IN" i="1" dirty="0"/>
              <a:t>limit the number or range of suppliers</a:t>
            </a:r>
            <a:r>
              <a:rPr lang="en-IN" dirty="0"/>
              <a:t> (farmers) to supply food grain/stuffs and hence also, </a:t>
            </a:r>
            <a:r>
              <a:rPr lang="en-IN" i="1" dirty="0"/>
              <a:t>limits the choices/quality available to customers</a:t>
            </a:r>
            <a:r>
              <a:rPr lang="en-IN" dirty="0"/>
              <a:t>.</a:t>
            </a: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F801E-EB5D-43DF-AF64-8DF36B285BEE}" type="slidenum">
              <a:rPr lang="en-IN" smtClean="0"/>
              <a:t>9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820588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1801</TotalTime>
  <Words>2107</Words>
  <Application>Microsoft Office PowerPoint</Application>
  <PresentationFormat>On-screen Show (4:3)</PresentationFormat>
  <Paragraphs>182</Paragraphs>
  <Slides>15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Equity</vt:lpstr>
      <vt:lpstr>Assessing Policy based Competition Impediments in Pharmaceutical and Agriculture Product Marketing Sector in India</vt:lpstr>
      <vt:lpstr>Outline of the Presentation</vt:lpstr>
      <vt:lpstr>Competition &amp; its Legislation in India</vt:lpstr>
      <vt:lpstr>National Competition Policy</vt:lpstr>
      <vt:lpstr>Need for Competition</vt:lpstr>
      <vt:lpstr>Aim of the Paper</vt:lpstr>
      <vt:lpstr>Overview: Agriculture Product Marketing Sector</vt:lpstr>
      <vt:lpstr> Competition Impediments: Agricultural Produce Marketing Act</vt:lpstr>
      <vt:lpstr>Competition Impact Assessment – Agriculture Product Marketing Sector</vt:lpstr>
      <vt:lpstr>Overview: Pharmaceuticals Sector</vt:lpstr>
      <vt:lpstr>Competition Impact Assessment – Pharmaceuticals Sector</vt:lpstr>
      <vt:lpstr>Competition Impact Assessment – Pharmaceuticals Sector</vt:lpstr>
      <vt:lpstr> Agenda for Competition Reforms; Agriculture Product Marketing Sector</vt:lpstr>
      <vt:lpstr>Agenda for Competition Reforms; Pharmaceuticals Sector </vt:lpstr>
      <vt:lpstr> Concluding with the (Draft) NCP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Assessing Policy based Competition Impediments in Pharmaceutical and Agriculture Product Marketing Sector in India</dc:title>
  <dc:creator>USER-07</dc:creator>
  <cp:lastModifiedBy>USER-14</cp:lastModifiedBy>
  <cp:revision>88</cp:revision>
  <cp:lastPrinted>2013-03-19T11:42:29Z</cp:lastPrinted>
  <dcterms:created xsi:type="dcterms:W3CDTF">2013-03-12T04:48:45Z</dcterms:created>
  <dcterms:modified xsi:type="dcterms:W3CDTF">2013-03-26T04:02:19Z</dcterms:modified>
</cp:coreProperties>
</file>