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63" r:id="rId2"/>
    <p:sldId id="269" r:id="rId3"/>
    <p:sldId id="264" r:id="rId4"/>
    <p:sldId id="265" r:id="rId5"/>
    <p:sldId id="266" r:id="rId6"/>
    <p:sldId id="256" r:id="rId7"/>
    <p:sldId id="257" r:id="rId8"/>
    <p:sldId id="258" r:id="rId9"/>
    <p:sldId id="259" r:id="rId10"/>
    <p:sldId id="261" r:id="rId11"/>
    <p:sldId id="267" r:id="rId12"/>
    <p:sldId id="268" r:id="rId13"/>
    <p:sldId id="260" r:id="rId14"/>
    <p:sldId id="262" r:id="rId1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50" autoAdjust="0"/>
    <p:restoredTop sz="94660"/>
  </p:normalViewPr>
  <p:slideViewPr>
    <p:cSldViewPr>
      <p:cViewPr varScale="1">
        <p:scale>
          <a:sx n="87" d="100"/>
          <a:sy n="87" d="100"/>
        </p:scale>
        <p:origin x="144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F260-79D6-4721-A805-3E063E41F159}" type="datetimeFigureOut">
              <a:rPr lang="en-IN" smtClean="0"/>
              <a:t>09-12-2015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07D6-D0CF-44D0-A507-4046287B26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0392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F260-79D6-4721-A805-3E063E41F159}" type="datetimeFigureOut">
              <a:rPr lang="en-IN" smtClean="0"/>
              <a:t>09-12-2015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07D6-D0CF-44D0-A507-4046287B26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1402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F260-79D6-4721-A805-3E063E41F159}" type="datetimeFigureOut">
              <a:rPr lang="en-IN" smtClean="0"/>
              <a:t>09-12-2015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07D6-D0CF-44D0-A507-4046287B26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3249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F260-79D6-4721-A805-3E063E41F159}" type="datetimeFigureOut">
              <a:rPr lang="en-IN" smtClean="0"/>
              <a:t>09-12-2015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07D6-D0CF-44D0-A507-4046287B265E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6014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F260-79D6-4721-A805-3E063E41F159}" type="datetimeFigureOut">
              <a:rPr lang="en-IN" smtClean="0"/>
              <a:t>09-12-2015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07D6-D0CF-44D0-A507-4046287B26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8175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F260-79D6-4721-A805-3E063E41F159}" type="datetimeFigureOut">
              <a:rPr lang="en-IN" smtClean="0"/>
              <a:t>09-12-2015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07D6-D0CF-44D0-A507-4046287B26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12163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F260-79D6-4721-A805-3E063E41F159}" type="datetimeFigureOut">
              <a:rPr lang="en-IN" smtClean="0"/>
              <a:t>09-12-2015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07D6-D0CF-44D0-A507-4046287B26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1195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F260-79D6-4721-A805-3E063E41F159}" type="datetimeFigureOut">
              <a:rPr lang="en-IN" smtClean="0"/>
              <a:t>09-12-2015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07D6-D0CF-44D0-A507-4046287B26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30045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F260-79D6-4721-A805-3E063E41F159}" type="datetimeFigureOut">
              <a:rPr lang="en-IN" smtClean="0"/>
              <a:t>09-12-2015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07D6-D0CF-44D0-A507-4046287B26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7430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F260-79D6-4721-A805-3E063E41F159}" type="datetimeFigureOut">
              <a:rPr lang="en-IN" smtClean="0"/>
              <a:t>09-12-2015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07D6-D0CF-44D0-A507-4046287B26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41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F260-79D6-4721-A805-3E063E41F159}" type="datetimeFigureOut">
              <a:rPr lang="en-IN" smtClean="0"/>
              <a:t>09-12-2015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07D6-D0CF-44D0-A507-4046287B26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0297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F260-79D6-4721-A805-3E063E41F159}" type="datetimeFigureOut">
              <a:rPr lang="en-IN" smtClean="0"/>
              <a:t>09-12-2015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07D6-D0CF-44D0-A507-4046287B26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466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F260-79D6-4721-A805-3E063E41F159}" type="datetimeFigureOut">
              <a:rPr lang="en-IN" smtClean="0"/>
              <a:t>09-12-2015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07D6-D0CF-44D0-A507-4046287B26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6599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F260-79D6-4721-A805-3E063E41F159}" type="datetimeFigureOut">
              <a:rPr lang="en-IN" smtClean="0"/>
              <a:t>09-12-2015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07D6-D0CF-44D0-A507-4046287B26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3410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F260-79D6-4721-A805-3E063E41F159}" type="datetimeFigureOut">
              <a:rPr lang="en-IN" smtClean="0"/>
              <a:t>09-12-2015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07D6-D0CF-44D0-A507-4046287B26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138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F260-79D6-4721-A805-3E063E41F159}" type="datetimeFigureOut">
              <a:rPr lang="en-IN" smtClean="0"/>
              <a:t>09-12-2015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07D6-D0CF-44D0-A507-4046287B26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9205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F260-79D6-4721-A805-3E063E41F159}" type="datetimeFigureOut">
              <a:rPr lang="en-IN" smtClean="0"/>
              <a:t>09-12-2015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07D6-D0CF-44D0-A507-4046287B26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232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DF260-79D6-4721-A805-3E063E41F159}" type="datetimeFigureOut">
              <a:rPr lang="en-IN" smtClean="0"/>
              <a:t>09-12-2015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007D6-D0CF-44D0-A507-4046287B26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36706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</p:spPr>
        <p:txBody>
          <a:bodyPr>
            <a:normAutofit/>
          </a:bodyPr>
          <a:lstStyle/>
          <a:p>
            <a:r>
              <a:rPr lang="en-I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BRIEF ACCOUNT OF CREW PROJECT ACHIEVEMENTS</a:t>
            </a:r>
            <a:endParaRPr lang="en-I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85184"/>
            <a:ext cx="8229600" cy="10409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Neha Tomar &amp; Shreya Kaushik, CUTS International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21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Autofit/>
          </a:bodyPr>
          <a:lstStyle/>
          <a:p>
            <a:r>
              <a:rPr lang="en-I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Achievements</a:t>
            </a:r>
            <a:endParaRPr lang="en-IN" sz="3600" b="1" i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>
            <a:normAutofit/>
          </a:bodyPr>
          <a:lstStyle/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Zambia</a:t>
            </a:r>
          </a:p>
          <a:p>
            <a:pPr marL="0" indent="0">
              <a:buNone/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Standards for bus seats</a:t>
            </a:r>
          </a:p>
          <a:p>
            <a:pPr>
              <a:buFont typeface="Times New Roman" panose="02020603050405020304" pitchFamily="18" charset="0"/>
              <a:buChar char="‾"/>
            </a:pPr>
            <a:r>
              <a:rPr lang="en-I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Committee on Bus Standards established</a:t>
            </a:r>
          </a:p>
          <a:p>
            <a:pPr>
              <a:buFont typeface="Times New Roman" panose="02020603050405020304" pitchFamily="18" charset="0"/>
              <a:buChar char="‾"/>
            </a:pPr>
            <a:r>
              <a:rPr lang="en-I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Standards being drafted</a:t>
            </a:r>
          </a:p>
          <a:p>
            <a:pPr marL="0" indent="0">
              <a:buNone/>
            </a:pPr>
            <a:endParaRPr lang="en-IN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Guidelines for pro-competitive procurement</a:t>
            </a:r>
          </a:p>
          <a:p>
            <a:pPr>
              <a:buFont typeface="Times New Roman" panose="02020603050405020304" pitchFamily="18" charset="0"/>
              <a:buChar char="‾"/>
            </a:pPr>
            <a:r>
              <a:rPr lang="en-IN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CCPC investigating the alleged cases of collusive tendering </a:t>
            </a:r>
          </a:p>
          <a:p>
            <a:pPr>
              <a:buFont typeface="Times New Roman" panose="02020603050405020304" pitchFamily="18" charset="0"/>
              <a:buChar char="‾"/>
            </a:pPr>
            <a:r>
              <a:rPr lang="en-IN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Initial interaction with ZPPA indicated political-economy factors</a:t>
            </a:r>
          </a:p>
          <a:p>
            <a:pPr>
              <a:buFont typeface="Times New Roman" panose="02020603050405020304" pitchFamily="18" charset="0"/>
              <a:buChar char="‾"/>
            </a:pPr>
            <a:r>
              <a:rPr lang="en-IN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MCTI has prompted CUTS to partner with CCPC and develop ‘institutional guidelines for pro-competitive procurement’</a:t>
            </a:r>
          </a:p>
          <a:p>
            <a:pPr marL="0" indent="0">
              <a:buNone/>
            </a:pPr>
            <a:endParaRPr lang="en-IN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48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Achievements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PHILIPPINES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adjustment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package for domestic farmers (post 2017)</a:t>
            </a:r>
          </a:p>
          <a:p>
            <a:pPr marL="514350" indent="-514350">
              <a:buFont typeface="+mj-lt"/>
              <a:buAutoNum type="arabicParenR"/>
            </a:pPr>
            <a:endParaRPr lang="en-I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of ‘Action Agenda’ for bus transport sector by the CREW team and the Office for Competition (in consonance with relevant stakeholders)</a:t>
            </a:r>
          </a:p>
          <a:p>
            <a:pPr marL="514350" indent="-514350">
              <a:buFont typeface="+mj-lt"/>
              <a:buAutoNum type="arabicParenR"/>
            </a:pPr>
            <a:endParaRPr lang="en-I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of an expert group, Competition and Regulatory Reform Expert Group (CRREG) as suggested under CREW, by the Office for Competition for transport, telecom and energy sectors</a:t>
            </a:r>
          </a:p>
          <a:p>
            <a:pPr>
              <a:buFontTx/>
              <a:buChar char="-"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015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Achievements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India</a:t>
            </a:r>
          </a:p>
          <a:p>
            <a:pPr marL="0" indent="0">
              <a:buNone/>
            </a:pP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Field study (pilot) on the impact of liberalisation of wheat and paddy markets on farmers of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Muzaffarpur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Bihar</a:t>
            </a:r>
          </a:p>
          <a:p>
            <a:pPr marL="514350" indent="-514350">
              <a:buFont typeface="+mj-lt"/>
              <a:buAutoNum type="arabicParenR"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Madhya Pradesh Department of Transport recognised the need for further strengthening the Madhya Pradesh Inter-city Transport Authority (suggestion under CREW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14350" indent="-514350">
              <a:buFont typeface="+mj-lt"/>
              <a:buAutoNum type="arabicParenR"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Gujarat Department of Transport has accepted the need to review the 1994 Gazette Order (providing monopoly to the GSRTC for interstate stage carriage)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98464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Autofit/>
          </a:bodyPr>
          <a:lstStyle/>
          <a:p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Achievements </a:t>
            </a:r>
            <a:r>
              <a:rPr lang="en-IN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contd</a:t>
            </a:r>
            <a:r>
              <a:rPr lang="en-IN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…)</a:t>
            </a:r>
            <a:endParaRPr lang="en-IN" sz="20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46" t="9237" r="33995" b="5363"/>
          <a:stretch/>
        </p:blipFill>
        <p:spPr bwMode="auto">
          <a:xfrm>
            <a:off x="1331640" y="936998"/>
            <a:ext cx="6456649" cy="5912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273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Autofit/>
          </a:bodyPr>
          <a:lstStyle/>
          <a:p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Lessons</a:t>
            </a:r>
            <a:endParaRPr lang="en-IN" sz="2000" i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>
            <a:normAutofit fontScale="85000" lnSpcReduction="10000"/>
          </a:bodyPr>
          <a:lstStyle/>
          <a:p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Political Economy Considerations - Understand ‘winners’ and ‘losers’ of status quo</a:t>
            </a:r>
          </a:p>
          <a:p>
            <a:pPr marL="0" indent="0">
              <a:buNone/>
            </a:pP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Identifying ‘quick wins’</a:t>
            </a:r>
          </a:p>
          <a:p>
            <a:pPr marL="0" indent="0">
              <a:buNone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Sustaining the momentum of the work</a:t>
            </a:r>
          </a:p>
          <a:p>
            <a:pPr>
              <a:buFont typeface="Times New Roman" panose="02020603050405020304" pitchFamily="18" charset="0"/>
              <a:buChar char="‾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Identifying and developing champions (OFC, Philippines; </a:t>
            </a:r>
            <a:r>
              <a:rPr lang="en-I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Ghana)</a:t>
            </a:r>
          </a:p>
          <a:p>
            <a:pPr>
              <a:buFont typeface="Times New Roman" panose="02020603050405020304" pitchFamily="18" charset="0"/>
              <a:buChar char="‾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Providing additional assistance (ZABS, Ghana)</a:t>
            </a:r>
          </a:p>
          <a:p>
            <a:pPr marL="0" indent="0">
              <a:buNone/>
            </a:pP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Managing expectations</a:t>
            </a:r>
          </a:p>
        </p:txBody>
      </p:sp>
    </p:spTree>
    <p:extLst>
      <p:ext uri="{BB962C8B-B14F-4D97-AF65-F5344CB8AC3E}">
        <p14:creationId xmlns:p14="http://schemas.microsoft.com/office/powerpoint/2010/main" val="25797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 Common Findings (Staple Food Sector)</a:t>
            </a:r>
          </a:p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 Common Findings (Bus Transport)</a:t>
            </a:r>
          </a:p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Achievement</a:t>
            </a:r>
          </a:p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Lessons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97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en-I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 COMMON </a:t>
            </a:r>
            <a:r>
              <a:rPr lang="en-I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FINDINGS </a:t>
            </a:r>
            <a:br>
              <a:rPr lang="en-I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(Staple Food)</a:t>
            </a:r>
            <a:endParaRPr lang="en-I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85000" lnSpcReduction="20000"/>
          </a:bodyPr>
          <a:lstStyle/>
          <a:p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INPUTS MARKET</a:t>
            </a:r>
          </a:p>
          <a:p>
            <a:pPr marL="0" indent="0">
              <a:buNone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all four countries inputs market (seeds and fertilizers) was liberalised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(1980s-90s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IN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Objective: To enhance private participation</a:t>
            </a:r>
          </a:p>
          <a:p>
            <a:pPr marL="0" indent="0">
              <a:buNone/>
            </a:pPr>
            <a:endParaRPr lang="en-IN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Ghana: Abolished </a:t>
            </a:r>
            <a:r>
              <a:rPr lang="en-I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govt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monopoly on fertilizer importation &amp; closed </a:t>
            </a:r>
            <a:r>
              <a:rPr lang="en-I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govt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owned seed company</a:t>
            </a:r>
          </a:p>
          <a:p>
            <a:pPr marL="0" indent="0">
              <a:buNone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India: Liberalised the import/export regime and IPR protection</a:t>
            </a:r>
          </a:p>
          <a:p>
            <a:pPr marL="0" indent="0">
              <a:buNone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Zambia: Abolishment of </a:t>
            </a:r>
            <a:r>
              <a:rPr lang="en-I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govt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monopoly in importation of fertilizers</a:t>
            </a:r>
          </a:p>
          <a:p>
            <a:pPr marL="0" indent="0">
              <a:buNone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Philippines: Permits required for importation of fertilizers were eliminated</a:t>
            </a:r>
            <a:endParaRPr lang="en-I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Impact: Access and quality</a:t>
            </a:r>
            <a:endParaRPr lang="en-IN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3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COMMON FINDINGS </a:t>
            </a:r>
            <a:b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(Staple Food)</a:t>
            </a:r>
            <a:endParaRPr lang="en-I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85000" lnSpcReduction="20000"/>
          </a:bodyPr>
          <a:lstStyle/>
          <a:p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SUBSIDIES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four countries provide subsidies on seeds/ fertilizers</a:t>
            </a:r>
          </a:p>
          <a:p>
            <a:pPr marL="0" indent="0">
              <a:buNone/>
            </a:pPr>
            <a:r>
              <a:rPr lang="en-IN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  <a:r>
              <a:rPr lang="en-I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To ensure access to seeds/ fertilizers</a:t>
            </a:r>
          </a:p>
          <a:p>
            <a:pPr marL="0" indent="0">
              <a:buNone/>
            </a:pPr>
            <a:endParaRPr lang="en-I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Ghana: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ertilizer subsidies removed in 1990s, reintroduced in 2007</a:t>
            </a:r>
          </a:p>
          <a:p>
            <a:pPr>
              <a:buFontTx/>
              <a:buChar char="-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India: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rovision for subsidised seeds and fertilizers</a:t>
            </a:r>
            <a:endParaRPr lang="en-I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Philippines: Provided subsidies on fertiliser and seeds till 2010</a:t>
            </a:r>
          </a:p>
          <a:p>
            <a:pPr>
              <a:buFontTx/>
              <a:buChar char="-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Zambia: Through Farmer Input Subsidies Programme provide subsidies</a:t>
            </a:r>
          </a:p>
          <a:p>
            <a:pPr marL="0" indent="0">
              <a:buNone/>
            </a:pPr>
            <a:endParaRPr lang="en-I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Impact: Fiscal burden on the </a:t>
            </a:r>
            <a:r>
              <a:rPr lang="en-IN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govt</a:t>
            </a:r>
            <a:r>
              <a:rPr lang="en-I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competition distortionary, does not necessarily reach small farmers 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3425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COMMON FINDINGS </a:t>
            </a:r>
            <a:b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(Staple Food)</a:t>
            </a:r>
            <a:endParaRPr lang="en-I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 PROCUREMENT </a:t>
            </a: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INSTITUTIONS &amp; BASE PRICE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Objective: to reach out to the farmers and procure at </a:t>
            </a:r>
            <a:r>
              <a:rPr lang="en-IN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govt</a:t>
            </a:r>
            <a:r>
              <a:rPr lang="en-I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base </a:t>
            </a:r>
            <a:r>
              <a:rPr lang="en-IN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</a:p>
          <a:p>
            <a:pPr marL="0" indent="0">
              <a:buNone/>
            </a:pPr>
            <a:endParaRPr lang="en-IN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Ghana: National Food &amp; Buffer Stock Company</a:t>
            </a:r>
          </a:p>
          <a:p>
            <a:pPr>
              <a:buFontTx/>
              <a:buChar char="-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India: Food Corporation of India &amp; Primary Agriculture Credit Societies in Bihar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Philippines: National Food Authority</a:t>
            </a:r>
          </a:p>
          <a:p>
            <a:pPr>
              <a:buFontTx/>
              <a:buChar char="-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Zambia: Food Reserve Agency</a:t>
            </a:r>
          </a:p>
          <a:p>
            <a:pPr>
              <a:buFontTx/>
              <a:buChar char="-"/>
            </a:pPr>
            <a:endParaRPr lang="en-I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Impact</a:t>
            </a:r>
            <a:r>
              <a:rPr lang="en-I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have stabilised prices, fiscal burden, poor execution (delayed payments</a:t>
            </a:r>
            <a:r>
              <a:rPr lang="en-IN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I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conditional to market share</a:t>
            </a:r>
          </a:p>
          <a:p>
            <a:pPr>
              <a:buFontTx/>
              <a:buChar char="-"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7892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772816"/>
            <a:ext cx="8208912" cy="4680520"/>
          </a:xfrm>
        </p:spPr>
        <p:txBody>
          <a:bodyPr>
            <a:normAutofit lnSpcReduction="10000"/>
          </a:bodyPr>
          <a:lstStyle/>
          <a:p>
            <a:r>
              <a:rPr lang="en-IN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countries shared the same, and sometime conflicting, economic and public-policy goals of achieving efficient, cost-effective and inexpensive, fast, frequent, easily accessible and safe transportation services</a:t>
            </a:r>
          </a:p>
          <a:p>
            <a:pPr algn="l"/>
            <a:endParaRPr lang="en-IN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Liberalisation Policies: All project countries, except India, have policies to facilitate private participation (both intercity and </a:t>
            </a:r>
            <a:r>
              <a:rPr lang="en-IN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intracity</a:t>
            </a:r>
            <a:r>
              <a:rPr lang="en-IN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l"/>
            <a:endParaRPr lang="en-IN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l">
              <a:buFont typeface="Times New Roman" panose="02020603050405020304" pitchFamily="18" charset="0"/>
              <a:buChar char="‾"/>
            </a:pPr>
            <a:r>
              <a:rPr lang="en-IN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Zambia: Import tariffs were removed (1990s)</a:t>
            </a:r>
          </a:p>
          <a:p>
            <a:pPr marL="800100" lvl="1" indent="-342900" algn="l">
              <a:buFont typeface="Times New Roman" panose="02020603050405020304" pitchFamily="18" charset="0"/>
              <a:buChar char="‾"/>
            </a:pPr>
            <a:r>
              <a:rPr lang="en-IN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Philippines: Govt. exited the market, only private operators are present (1990s)</a:t>
            </a:r>
          </a:p>
          <a:p>
            <a:pPr marL="800100" lvl="1" indent="-342900" algn="l">
              <a:buFont typeface="Times New Roman" panose="02020603050405020304" pitchFamily="18" charset="0"/>
              <a:buChar char="‾"/>
            </a:pPr>
            <a:r>
              <a:rPr lang="en-IN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Ghana: Market opened to private operators (1990s). Introduction of MMT did not lead to any entry barriers</a:t>
            </a:r>
          </a:p>
          <a:p>
            <a:pPr marL="800100" lvl="1" indent="-342900" algn="l">
              <a:buFont typeface="Times New Roman" panose="02020603050405020304" pitchFamily="18" charset="0"/>
              <a:buChar char="‾"/>
            </a:pPr>
            <a:r>
              <a:rPr lang="en-IN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India: Madhya Pradesh, PSU monopoly abolished with full private sector participation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IN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l">
              <a:buFont typeface="Times New Roman" panose="02020603050405020304" pitchFamily="18" charset="0"/>
              <a:buChar char="‾"/>
            </a:pPr>
            <a:endParaRPr lang="en-IN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88640"/>
            <a:ext cx="822960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COMMON FINDINGS </a:t>
            </a:r>
            <a:b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(Bus Transport)</a:t>
            </a:r>
            <a:endParaRPr lang="en-IN" sz="3600" b="1" dirty="0"/>
          </a:p>
        </p:txBody>
      </p:sp>
    </p:spTree>
    <p:extLst>
      <p:ext uri="{BB962C8B-B14F-4D97-AF65-F5344CB8AC3E}">
        <p14:creationId xmlns:p14="http://schemas.microsoft.com/office/powerpoint/2010/main" val="84337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Autofit/>
          </a:bodyPr>
          <a:lstStyle/>
          <a:p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COMMON FINDINGS </a:t>
            </a:r>
            <a:b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(Bus Transport)</a:t>
            </a:r>
            <a:endParaRPr lang="en-IN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/>
          </a:bodyPr>
          <a:lstStyle/>
          <a:p>
            <a:r>
              <a:rPr lang="en-IN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Fare Setting Process: Lack scientific basis and is many times not transparent</a:t>
            </a: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>
              <a:buFont typeface="Times New Roman" panose="02020603050405020304" pitchFamily="18" charset="0"/>
              <a:buChar char="‾"/>
            </a:pPr>
            <a:r>
              <a:rPr lang="en-IN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Ghana: Fares regulated by Road Transport Board based on negotiations with Unions. Operators find it difficult to recover cost and hence charge their own fares.</a:t>
            </a:r>
          </a:p>
          <a:p>
            <a:pPr marL="685800" lvl="1">
              <a:buFont typeface="Times New Roman" panose="02020603050405020304" pitchFamily="18" charset="0"/>
              <a:buChar char="‾"/>
            </a:pPr>
            <a:r>
              <a:rPr lang="en-I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Zambia: Very high fares. Regulated by Road Transport and Safety Authority. Consultative process but influence of large operators</a:t>
            </a:r>
          </a:p>
          <a:p>
            <a:pPr marL="685800" lvl="1">
              <a:buFont typeface="Times New Roman" panose="02020603050405020304" pitchFamily="18" charset="0"/>
              <a:buChar char="‾"/>
            </a:pPr>
            <a:r>
              <a:rPr lang="en-IN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Philippines: High competition yet the fares are very high. </a:t>
            </a: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IN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evised by the Land Transport Franchise Regulatory Board through a process of public hearing after a petition for fare revision is submitted by the franchise. Being revised by LTFRB</a:t>
            </a:r>
          </a:p>
          <a:p>
            <a:pPr marL="685800" lvl="1">
              <a:buFont typeface="Times New Roman" panose="02020603050405020304" pitchFamily="18" charset="0"/>
              <a:buChar char="‾"/>
            </a:pPr>
            <a:r>
              <a:rPr lang="en-I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India: Highly regulated by the Department of Transport. Does not account the cost of operation of the operators effectively. No participation of the operators. </a:t>
            </a:r>
            <a:r>
              <a:rPr lang="en-IN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783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Autofit/>
          </a:bodyPr>
          <a:lstStyle/>
          <a:p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COMMON FINDINGS </a:t>
            </a:r>
            <a:b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(Bus Transport)</a:t>
            </a:r>
            <a:endParaRPr lang="en-IN" sz="3600" b="1" i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Regulatory Issues: Lack of planning and monitoring </a:t>
            </a: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>
              <a:buFont typeface="Times New Roman" panose="02020603050405020304" pitchFamily="18" charset="0"/>
              <a:buChar char="‾"/>
            </a:pPr>
            <a:r>
              <a:rPr lang="en-IN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Ghana &amp; Zambia: Permits are not tied to the routes </a:t>
            </a:r>
            <a:r>
              <a:rPr lang="en-I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leading to ‘cherry picking’ of the routes. Govt. bodies have not been able regulate the permits and licences</a:t>
            </a:r>
            <a:endParaRPr lang="en-IN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>
              <a:buFont typeface="Times New Roman" panose="02020603050405020304" pitchFamily="18" charset="0"/>
              <a:buChar char="‾"/>
            </a:pPr>
            <a:r>
              <a:rPr lang="en-I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Philippines: Policies to regulate traffic have not worked. Illegal sub-letting of franchises has led to the increase in the number of buses </a:t>
            </a:r>
          </a:p>
          <a:p>
            <a:pPr marL="685800" lvl="1">
              <a:buFont typeface="Times New Roman" panose="02020603050405020304" pitchFamily="18" charset="0"/>
              <a:buChar char="‾"/>
            </a:pPr>
            <a:r>
              <a:rPr lang="en-I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India: Most of the Indian states restrict private participation in the sector leading to high revenue deficit of the transport PSUs. </a:t>
            </a:r>
            <a:r>
              <a:rPr lang="en-IN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Pvt.</a:t>
            </a:r>
            <a:r>
              <a:rPr lang="en-I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Operators are running clandestine operations as the PSUs cannot fill the demand gap. </a:t>
            </a:r>
          </a:p>
          <a:p>
            <a:pPr marL="0" indent="0">
              <a:buNone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IN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 for a  monitoring authority to regulate the sector and promote PPP</a:t>
            </a:r>
            <a:r>
              <a:rPr lang="en-IN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2283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Autofit/>
          </a:bodyPr>
          <a:lstStyle/>
          <a:p>
            <a:r>
              <a:rPr lang="e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Achievements</a:t>
            </a:r>
            <a:endParaRPr lang="en-IN" sz="2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>
            <a:normAutofit fontScale="85000" lnSpcReduction="20000"/>
          </a:bodyPr>
          <a:lstStyle/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Ghana</a:t>
            </a:r>
          </a:p>
          <a:p>
            <a:pPr marL="0" indent="0">
              <a:buNone/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 Queens – Additional research for understanding informal maize procurement practices in Ghana</a:t>
            </a:r>
          </a:p>
          <a:p>
            <a:pPr>
              <a:buFont typeface="Times New Roman" panose="02020603050405020304" pitchFamily="18" charset="0"/>
              <a:buChar char="‾"/>
            </a:pPr>
            <a:r>
              <a:rPr lang="en-I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Platform to discuss their market concerns which wasn’t available to them effectively</a:t>
            </a:r>
          </a:p>
          <a:p>
            <a:pPr>
              <a:buFont typeface="Times New Roman" panose="02020603050405020304" pitchFamily="18" charset="0"/>
              <a:buChar char="‾"/>
            </a:pPr>
            <a:r>
              <a:rPr lang="en-IN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MoFA</a:t>
            </a:r>
            <a:r>
              <a:rPr lang="en-I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has taken notice</a:t>
            </a:r>
          </a:p>
          <a:p>
            <a:pPr marL="0" indent="0">
              <a:buNone/>
            </a:pPr>
            <a:endParaRPr lang="en-IN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Expert group on Transport</a:t>
            </a:r>
          </a:p>
          <a:p>
            <a:pPr>
              <a:buFont typeface="Times New Roman" panose="02020603050405020304" pitchFamily="18" charset="0"/>
              <a:buChar char="‾"/>
            </a:pPr>
            <a:r>
              <a:rPr lang="en-IN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</a:t>
            </a:r>
            <a:r>
              <a:rPr lang="en-IN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has a dormant group which doesn’t include stakeholders like consumer groups</a:t>
            </a:r>
          </a:p>
          <a:p>
            <a:pPr>
              <a:buFont typeface="Times New Roman" panose="02020603050405020304" pitchFamily="18" charset="0"/>
              <a:buChar char="‾"/>
            </a:pPr>
            <a:r>
              <a:rPr lang="en-IN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</a:t>
            </a:r>
            <a:r>
              <a:rPr lang="en-IN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wants to partner with CUTS in reviving this group, focussed on discussions for establishing and operationalising RTA</a:t>
            </a:r>
          </a:p>
          <a:p>
            <a:pPr>
              <a:buFont typeface="Times New Roman" panose="02020603050405020304" pitchFamily="18" charset="0"/>
              <a:buChar char="‾"/>
            </a:pPr>
            <a:r>
              <a:rPr lang="en-IN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Capacity building in an interim to RTA</a:t>
            </a:r>
          </a:p>
          <a:p>
            <a:pPr marL="0" indent="0">
              <a:buNone/>
            </a:pPr>
            <a:endParaRPr lang="en-IN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arenR" startAt="3"/>
            </a:pPr>
            <a:r>
              <a:rPr lang="en-IN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supporting the findings</a:t>
            </a:r>
          </a:p>
        </p:txBody>
      </p:sp>
    </p:spTree>
    <p:extLst>
      <p:ext uri="{BB962C8B-B14F-4D97-AF65-F5344CB8AC3E}">
        <p14:creationId xmlns:p14="http://schemas.microsoft.com/office/powerpoint/2010/main" val="374738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365</TotalTime>
  <Words>963</Words>
  <Application>Microsoft Office PowerPoint</Application>
  <PresentationFormat>On-screen Show (4:3)</PresentationFormat>
  <Paragraphs>117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Bookman Old Style</vt:lpstr>
      <vt:lpstr>Rockwell</vt:lpstr>
      <vt:lpstr>Times New Roman</vt:lpstr>
      <vt:lpstr>Damask</vt:lpstr>
      <vt:lpstr>BRIEF ACCOUNT OF CREW PROJECT ACHIEVEMENTS</vt:lpstr>
      <vt:lpstr>outline</vt:lpstr>
      <vt:lpstr>KEY COMMON FINDINGS  (Staple Food)</vt:lpstr>
      <vt:lpstr>KEY COMMON FINDINGS  (Staple Food)</vt:lpstr>
      <vt:lpstr>KEY COMMON FINDINGS  (Staple Food)</vt:lpstr>
      <vt:lpstr>PowerPoint Presentation</vt:lpstr>
      <vt:lpstr>KEY COMMON FINDINGS  (Bus Transport)</vt:lpstr>
      <vt:lpstr>KEY COMMON FINDINGS  (Bus Transport)</vt:lpstr>
      <vt:lpstr>Project Achievements</vt:lpstr>
      <vt:lpstr>Project Achievements</vt:lpstr>
      <vt:lpstr>Project Achievements</vt:lpstr>
      <vt:lpstr>Project Achievements</vt:lpstr>
      <vt:lpstr>Project Achievements (contd…)</vt:lpstr>
      <vt:lpstr>Project Lessons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Shreya Kaushik</dc:creator>
  <cp:lastModifiedBy>Neha Tomar</cp:lastModifiedBy>
  <cp:revision>34</cp:revision>
  <dcterms:created xsi:type="dcterms:W3CDTF">2015-12-08T10:47:54Z</dcterms:created>
  <dcterms:modified xsi:type="dcterms:W3CDTF">2015-12-09T10:50:07Z</dcterms:modified>
</cp:coreProperties>
</file>