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0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ADF83-0E8C-4F14-9C67-BFEA79E9EA4C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600A7-A413-4F46-89DC-4EDA2EAED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4F4A4-B578-4C75-AD1A-F0461E573254}" type="slidenum">
              <a:rPr lang="en-I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ksharma@kkslawffices.com" TargetMode="External"/><Relationship Id="rId2" Type="http://schemas.openxmlformats.org/officeDocument/2006/relationships/hyperlink" Target="mailto:globalhq@kkslawoffice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</a:t>
            </a:r>
            <a:r>
              <a:rPr lang="en-US" sz="3100" dirty="0" smtClean="0"/>
              <a:t>KK Sharma -Chairman ,KK Sharma Law Offices          		   - ex DG, CCI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30.10.2014</a:t>
            </a:r>
            <a:br>
              <a:rPr lang="en-US" sz="3600" dirty="0" smtClean="0"/>
            </a:br>
            <a:r>
              <a:rPr lang="en-US" sz="3600" dirty="0" smtClean="0"/>
              <a:t>WS for PS Representatives              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Yangon, Myanmar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077200" cy="149961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Benefits of Competition Policy and Law for Businesses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KK Sharma Law Offic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581400"/>
            <a:ext cx="1905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 eaLnBrk="1" hangingPunct="1"/>
            <a:r>
              <a:rPr lang="en-AU" dirty="0" smtClean="0"/>
              <a:t>                Way forward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7200" y="1444625"/>
            <a:ext cx="4040188" cy="3941763"/>
          </a:xfrm>
        </p:spPr>
        <p:txBody>
          <a:bodyPr>
            <a:normAutofit fontScale="92500" lnSpcReduction="10000"/>
          </a:bodyPr>
          <a:lstStyle/>
          <a:p>
            <a:pPr defTabSz="912813" eaLnBrk="1" hangingPunct="1">
              <a:buFont typeface="Arial" pitchFamily="34" charset="0"/>
              <a:buChar char="•"/>
            </a:pPr>
            <a:r>
              <a:rPr lang="en-AU" smtClean="0"/>
              <a:t>Competition essentially drives productivity</a:t>
            </a:r>
          </a:p>
          <a:p>
            <a:pPr defTabSz="912813" eaLnBrk="1" hangingPunct="1">
              <a:buFont typeface="Wingdings 3" pitchFamily="18" charset="2"/>
              <a:buNone/>
            </a:pPr>
            <a:endParaRPr lang="en-AU" smtClean="0"/>
          </a:p>
          <a:p>
            <a:pPr defTabSz="912813" eaLnBrk="1" hangingPunct="1">
              <a:buFont typeface="Arial" pitchFamily="34" charset="0"/>
              <a:buChar char="•"/>
            </a:pPr>
            <a:r>
              <a:rPr lang="en-AU" smtClean="0"/>
              <a:t>Competition best way simultaneously to drive growth and reduce income inequality</a:t>
            </a:r>
          </a:p>
          <a:p>
            <a:pPr defTabSz="912813" eaLnBrk="1" hangingPunct="1"/>
            <a:endParaRPr lang="en-AU" smtClean="0"/>
          </a:p>
        </p:txBody>
      </p:sp>
      <p:sp>
        <p:nvSpPr>
          <p:cNvPr id="13316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645025" y="1444625"/>
            <a:ext cx="4041775" cy="3941763"/>
          </a:xfrm>
        </p:spPr>
        <p:txBody>
          <a:bodyPr>
            <a:normAutofit lnSpcReduction="10000"/>
          </a:bodyPr>
          <a:lstStyle/>
          <a:p>
            <a:pPr defTabSz="912813" eaLnBrk="1" hangingPunct="1">
              <a:buFont typeface="Arial" pitchFamily="34" charset="0"/>
              <a:buChar char="•"/>
            </a:pPr>
            <a:r>
              <a:rPr lang="en-AU" smtClean="0"/>
              <a:t>Productivity drives national differences in GDP per capita</a:t>
            </a:r>
          </a:p>
          <a:p>
            <a:pPr defTabSz="912813" eaLnBrk="1" hangingPunct="1">
              <a:buFont typeface="Arial" pitchFamily="34" charset="0"/>
              <a:buChar char="•"/>
            </a:pPr>
            <a:endParaRPr lang="en-AU" smtClean="0"/>
          </a:p>
          <a:p>
            <a:pPr defTabSz="912813" eaLnBrk="1" hangingPunct="1">
              <a:buFont typeface="Arial" pitchFamily="34" charset="0"/>
              <a:buChar char="•"/>
            </a:pPr>
            <a:r>
              <a:rPr lang="en-AU" smtClean="0"/>
              <a:t>Especially when pro competition reform reduces entrenched market power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140200" y="1628775"/>
            <a:ext cx="576263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3" name="Right Arrow 12"/>
          <p:cNvSpPr/>
          <p:nvPr/>
        </p:nvSpPr>
        <p:spPr>
          <a:xfrm>
            <a:off x="4140200" y="3141663"/>
            <a:ext cx="576263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0713" indent="-514350" defTabSz="912813" eaLnBrk="1" hangingPunct="1">
              <a:buFont typeface="Lucida Sans Unicode" pitchFamily="34" charset="0"/>
              <a:buAutoNum type="arabicPeriod"/>
            </a:pPr>
            <a:r>
              <a:rPr lang="en-AU" sz="4000" smtClean="0"/>
              <a:t>Extend competition to all sectors</a:t>
            </a:r>
          </a:p>
          <a:p>
            <a:pPr marL="620713" indent="-514350" defTabSz="912813" eaLnBrk="1" hangingPunct="1">
              <a:buFont typeface="Lucida Sans Unicode" pitchFamily="34" charset="0"/>
              <a:buAutoNum type="arabicPeriod"/>
            </a:pPr>
            <a:r>
              <a:rPr lang="en-AU" sz="4000" smtClean="0"/>
              <a:t>Strengthen and widen the reach of competition regulation</a:t>
            </a:r>
          </a:p>
          <a:p>
            <a:pPr marL="620713" indent="-514350" defTabSz="912813" eaLnBrk="1" hangingPunct="1">
              <a:buFont typeface="Lucida Sans Unicode" pitchFamily="34" charset="0"/>
              <a:buAutoNum type="arabicPeriod"/>
            </a:pPr>
            <a:endParaRPr lang="en-AU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800" dirty="0" smtClean="0"/>
              <a:t>      Two pronged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00113" y="404813"/>
          <a:ext cx="7560840" cy="558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96510">
                <a:tc gridSpan="2">
                  <a:txBody>
                    <a:bodyPr/>
                    <a:lstStyle/>
                    <a:p>
                      <a:r>
                        <a:rPr lang="en-AU" sz="3200" dirty="0" smtClean="0"/>
                        <a:t>Ten lessons- Myanmar can learn</a:t>
                      </a:r>
                      <a:endParaRPr lang="en-A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14064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1.Prepare the ground well before proceeding with reform</a:t>
                      </a:r>
                      <a:endParaRPr lang="en-AU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Provide generous financial assistance and/or incentives</a:t>
                      </a:r>
                      <a:endParaRPr lang="en-AU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920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Pursue reform on a board front</a:t>
                      </a:r>
                      <a:endParaRPr lang="en-AU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Get industry structures right</a:t>
                      </a:r>
                      <a:endParaRPr lang="en-AU" sz="2000" u="none" dirty="0"/>
                    </a:p>
                  </a:txBody>
                  <a:tcPr/>
                </a:tc>
              </a:tr>
              <a:tr h="114064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Formulate a well structured agenda that is not cluttered</a:t>
                      </a:r>
                      <a:endParaRPr lang="en-AU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Avoid  seeking “national champions”</a:t>
                      </a:r>
                      <a:endParaRPr lang="en-AU" sz="2000" u="none" dirty="0"/>
                    </a:p>
                  </a:txBody>
                  <a:tcPr/>
                </a:tc>
              </a:tr>
              <a:tr h="140136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Bring high level political drive and constant attention</a:t>
                      </a:r>
                      <a:endParaRPr lang="en-AU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Privatise for competition and efficiency, not for maximum sale proceeds</a:t>
                      </a:r>
                      <a:endParaRPr lang="en-AU" sz="2000" u="none" dirty="0"/>
                    </a:p>
                  </a:txBody>
                  <a:tcPr/>
                </a:tc>
              </a:tr>
              <a:tr h="619208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Set a considered, not a frenetic pace</a:t>
                      </a:r>
                      <a:endParaRPr lang="en-AU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r>
                        <a:rPr kumimoji="0" lang="en-AU" sz="20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Remember that d</a:t>
                      </a:r>
                      <a:r>
                        <a:rPr kumimoji="0" lang="en-AU" sz="20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eregulation does not mean no regulation</a:t>
                      </a:r>
                      <a:endParaRPr lang="en-AU" sz="2000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smtClean="0"/>
          </a:p>
          <a:p>
            <a:endParaRPr lang="en-IN" smtClean="0"/>
          </a:p>
          <a:p>
            <a:endParaRPr lang="en-IN" smtClean="0"/>
          </a:p>
          <a:p>
            <a:endParaRPr lang="en-IN" smtClean="0"/>
          </a:p>
          <a:p>
            <a:pPr algn="ctr">
              <a:buFont typeface="Wingdings 2" pitchFamily="18" charset="2"/>
              <a:buNone/>
            </a:pPr>
            <a:r>
              <a:rPr lang="en-IN" smtClean="0"/>
              <a:t>KK SHARMA LAW OFFICES, NEW DELHI</a:t>
            </a:r>
          </a:p>
          <a:p>
            <a:pPr algn="ctr">
              <a:buFont typeface="Wingdings 2" pitchFamily="18" charset="2"/>
              <a:buNone/>
            </a:pPr>
            <a:r>
              <a:rPr lang="en-IN" sz="2000" smtClean="0"/>
              <a:t>CONTACT</a:t>
            </a:r>
          </a:p>
          <a:p>
            <a:pPr algn="ctr">
              <a:buFont typeface="Wingdings 2" pitchFamily="18" charset="2"/>
              <a:buNone/>
            </a:pPr>
            <a:r>
              <a:rPr lang="en-IN" sz="2000" smtClean="0"/>
              <a:t>+91-11-26491137</a:t>
            </a:r>
          </a:p>
          <a:p>
            <a:pPr algn="ctr">
              <a:buFont typeface="Wingdings 2" pitchFamily="18" charset="2"/>
              <a:buNone/>
            </a:pPr>
            <a:r>
              <a:rPr lang="en-IN" sz="2000" smtClean="0"/>
              <a:t>E: </a:t>
            </a:r>
            <a:r>
              <a:rPr lang="en-IN" sz="2000" smtClean="0">
                <a:hlinkClick r:id="rId2"/>
              </a:rPr>
              <a:t>globalhq@kkslawoffices.com</a:t>
            </a:r>
            <a:endParaRPr lang="en-IN" sz="2000" smtClean="0"/>
          </a:p>
          <a:p>
            <a:pPr algn="ctr">
              <a:buFont typeface="Wingdings 2" pitchFamily="18" charset="2"/>
              <a:buNone/>
            </a:pPr>
            <a:r>
              <a:rPr lang="en-IN" sz="2000" smtClean="0">
                <a:hlinkClick r:id="rId3"/>
              </a:rPr>
              <a:t>kksharma@kkslawffices.com</a:t>
            </a:r>
            <a:endParaRPr lang="en-IN" sz="2000" smtClean="0"/>
          </a:p>
          <a:p>
            <a:pPr algn="ctr">
              <a:buFont typeface="Wingdings 2" pitchFamily="18" charset="2"/>
              <a:buNone/>
            </a:pPr>
            <a:endParaRPr lang="en-IN" smtClean="0"/>
          </a:p>
        </p:txBody>
      </p:sp>
      <p:pic>
        <p:nvPicPr>
          <p:cNvPr id="16387" name="Picture 3" descr="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1484313"/>
            <a:ext cx="21288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Session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Entrepreneurial push</a:t>
            </a:r>
          </a:p>
          <a:p>
            <a:pPr lvl="0"/>
            <a:r>
              <a:rPr lang="en-US" dirty="0" smtClean="0"/>
              <a:t>Innovation</a:t>
            </a:r>
          </a:p>
          <a:p>
            <a:r>
              <a:rPr lang="en-US" dirty="0" smtClean="0"/>
              <a:t>Lessons that Myanmar can derive from cross-country experiences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         What is Competition?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Competition is “a situation in the market in which firms or sellers independently strive for the buyers’ patronage in order to achieve a particular business objective for example, profit, sales or market share” (World Bank, 1999)</a:t>
            </a:r>
          </a:p>
          <a:p>
            <a:pPr eaLnBrk="1" hangingPunct="1"/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         Need for Competition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endParaRPr lang="en-US" dirty="0" smtClean="0">
              <a:latin typeface="Goudy Old Style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Business rivalry makes enterprises more efficient and offers wider choice for consumers at lower prices.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Ensures optimum utilization of available resources.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Enhances consumer welfare since consumer can buy more of better quality products at lower prices.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Beneficial for the consumers, producers/sellers and finally for the whole society since it induces economic growth.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Economic Benefits of Competition-I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CH" b="1" smtClean="0"/>
              <a:t>Static Efficiency: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Lower prices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Better quality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More choice</a:t>
            </a:r>
          </a:p>
          <a:p>
            <a:pPr>
              <a:lnSpc>
                <a:spcPct val="90000"/>
              </a:lnSpc>
            </a:pPr>
            <a:r>
              <a:rPr lang="fr-CH" b="1" smtClean="0"/>
              <a:t>Dynamic Efficiency: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Efficient allocation of resources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Management, processing and technological improvements</a:t>
            </a:r>
          </a:p>
          <a:p>
            <a:pPr lvl="1">
              <a:lnSpc>
                <a:spcPct val="90000"/>
              </a:lnSpc>
            </a:pPr>
            <a:r>
              <a:rPr lang="fr-CH" smtClean="0"/>
              <a:t>Product innovation</a:t>
            </a:r>
          </a:p>
          <a:p>
            <a:endParaRPr lang="en-IN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57188" y="0"/>
            <a:ext cx="8329612" cy="184785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Economic Benefits of Competition-II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Benefits of an effective Competition Law Regime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Better corporate, market and public governance.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Promote greater accountability and transparency in business behavior, and government –business relations.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Reduce opportunities for bribery, corruption and rent-seeking behavior.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Result in entrepreneurship, risk-taking, entry of new and expansion of existing businesses, increased employment, productivity, competitiveness, broad-based and shared economic development…</a:t>
            </a:r>
            <a:endParaRPr lang="en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Benefits of Competition Policy-I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mtClean="0"/>
              <a:t>Low Prices for all- In a competitive market, the simplest way for an enterprise to gain business- is offering lower prices- goods more affordable to people- encourages business to boost production.</a:t>
            </a:r>
          </a:p>
          <a:p>
            <a:endParaRPr lang="en-IN" smtClean="0"/>
          </a:p>
          <a:p>
            <a:r>
              <a:rPr lang="en-IN" smtClean="0"/>
              <a:t>Better quality- Since substitutable products are available in the market- Improvement in the quality of goods supplied and services provided- only means to expand market share- Translates into better quality of goods produced and better after-sales services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Benefits of Competition Policy-II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mtClean="0"/>
              <a:t>More choice- Businesses have to differentiate products- to make it more attractable to consumers and stay abreast of competition- Results in more choice for consumers.</a:t>
            </a:r>
          </a:p>
          <a:p>
            <a:endParaRPr lang="en-IN" smtClean="0"/>
          </a:p>
          <a:p>
            <a:pPr>
              <a:buFont typeface="Wingdings 2" pitchFamily="18" charset="2"/>
              <a:buNone/>
            </a:pPr>
            <a:r>
              <a:rPr lang="en-IN" smtClean="0"/>
              <a:t> </a:t>
            </a:r>
          </a:p>
          <a:p>
            <a:r>
              <a:rPr lang="en-IN" smtClean="0"/>
              <a:t>Innovation- Businesses need to constantly innovate to drive down production costs and generate profits- better product concepts, design, production techniques, services etc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Benefits of Competition Policy-III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Better competitors in global markets- Robust competition in the domestic market makes businesses to perform better against competitors in the global markets.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</TotalTime>
  <Words>555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-KK Sharma -Chairman ,KK Sharma Law Offices               - ex DG, CCI   30.10.2014 WS for PS Representatives                      Yangon, Myanmar</vt:lpstr>
      <vt:lpstr>                       Session II</vt:lpstr>
      <vt:lpstr>         What is Competition?</vt:lpstr>
      <vt:lpstr>         Need for Competition </vt:lpstr>
      <vt:lpstr>Economic Benefits of Competition-I</vt:lpstr>
      <vt:lpstr>                              Economic Benefits of Competition-II                             Benefits of an effective Competition Law Regime</vt:lpstr>
      <vt:lpstr>  Benefits of Competition Policy-I </vt:lpstr>
      <vt:lpstr>Benefits of Competition Policy-II</vt:lpstr>
      <vt:lpstr>   Benefits of Competition Policy-III</vt:lpstr>
      <vt:lpstr>                Way forward</vt:lpstr>
      <vt:lpstr>      Two pronged approach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KKSHARMA</dc:creator>
  <cp:lastModifiedBy>Udai</cp:lastModifiedBy>
  <cp:revision>5</cp:revision>
  <dcterms:created xsi:type="dcterms:W3CDTF">2006-08-16T00:00:00Z</dcterms:created>
  <dcterms:modified xsi:type="dcterms:W3CDTF">2014-10-24T21:56:41Z</dcterms:modified>
</cp:coreProperties>
</file>