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8"/>
  </p:notesMasterIdLst>
  <p:sldIdLst>
    <p:sldId id="257" r:id="rId2"/>
    <p:sldId id="258" r:id="rId3"/>
    <p:sldId id="259" r:id="rId4"/>
    <p:sldId id="268" r:id="rId5"/>
    <p:sldId id="295" r:id="rId6"/>
    <p:sldId id="293" r:id="rId7"/>
    <p:sldId id="288" r:id="rId8"/>
    <p:sldId id="296" r:id="rId9"/>
    <p:sldId id="297" r:id="rId10"/>
    <p:sldId id="287" r:id="rId11"/>
    <p:sldId id="292" r:id="rId12"/>
    <p:sldId id="267" r:id="rId13"/>
    <p:sldId id="271" r:id="rId14"/>
    <p:sldId id="280" r:id="rId15"/>
    <p:sldId id="291" r:id="rId16"/>
    <p:sldId id="29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7196" autoAdjust="0"/>
  </p:normalViewPr>
  <p:slideViewPr>
    <p:cSldViewPr>
      <p:cViewPr varScale="1">
        <p:scale>
          <a:sx n="49" d="100"/>
          <a:sy n="49" d="100"/>
        </p:scale>
        <p:origin x="-111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5BDC6C-3FE5-494D-8362-7483FCE82F0E}" type="datetimeFigureOut">
              <a:rPr lang="en-US" smtClean="0"/>
              <a:pPr/>
              <a:t>3/20/2013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1A1B56-523D-42FC-9CB4-FD0C5119BA43}" type="slidenum">
              <a:rPr lang="en-US" smtClean="0"/>
              <a:pPr/>
              <a:t>‹#›</a:t>
            </a:fld>
            <a:endParaRPr lang="en-US"/>
          </a:p>
        </p:txBody>
      </p:sp>
    </p:spTree>
    <p:extLst>
      <p:ext uri="{BB962C8B-B14F-4D97-AF65-F5344CB8AC3E}">
        <p14:creationId xmlns:p14="http://schemas.microsoft.com/office/powerpoint/2010/main" xmlns="" val="3321970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IN" sz="1100" kern="1200" dirty="0" smtClean="0">
                <a:solidFill>
                  <a:schemeClr val="tx1"/>
                </a:solidFill>
                <a:latin typeface="+mn-lt"/>
                <a:ea typeface="+mn-ea"/>
                <a:cs typeface="+mn-cs"/>
              </a:rPr>
              <a:t>The market-mediated linkages of agricultural sector are: </a:t>
            </a:r>
          </a:p>
          <a:p>
            <a:pPr marL="285750" indent="-285750" algn="l">
              <a:buAutoNum type="romanLcParenR"/>
            </a:pPr>
            <a:r>
              <a:rPr lang="en-IN" sz="1100" kern="1200" dirty="0" smtClean="0">
                <a:solidFill>
                  <a:schemeClr val="tx1"/>
                </a:solidFill>
                <a:latin typeface="+mn-lt"/>
                <a:ea typeface="+mn-ea"/>
                <a:cs typeface="+mn-cs"/>
              </a:rPr>
              <a:t>to supply labour for urbanised industrial work force,</a:t>
            </a:r>
          </a:p>
          <a:p>
            <a:pPr marL="285750" indent="-285750" algn="l">
              <a:buAutoNum type="romanLcParenR"/>
            </a:pPr>
            <a:r>
              <a:rPr lang="en-IN" sz="1100" kern="1200" dirty="0" smtClean="0">
                <a:solidFill>
                  <a:schemeClr val="tx1"/>
                </a:solidFill>
                <a:latin typeface="+mn-lt"/>
                <a:ea typeface="+mn-ea"/>
                <a:cs typeface="+mn-cs"/>
              </a:rPr>
              <a:t>to generate food for expanding population with growing urbanisation, </a:t>
            </a:r>
          </a:p>
          <a:p>
            <a:pPr marL="285750" indent="-285750" algn="l">
              <a:buAutoNum type="romanLcParenR"/>
            </a:pPr>
            <a:r>
              <a:rPr lang="en-IN" sz="1100" kern="1200" dirty="0" smtClean="0">
                <a:solidFill>
                  <a:schemeClr val="tx1"/>
                </a:solidFill>
                <a:latin typeface="+mn-lt"/>
                <a:ea typeface="+mn-ea"/>
                <a:cs typeface="+mn-cs"/>
              </a:rPr>
              <a:t>to enlarge markets for industrial outputs, </a:t>
            </a:r>
          </a:p>
          <a:p>
            <a:pPr marL="285750" indent="-285750" algn="l">
              <a:buAutoNum type="romanLcParenR"/>
            </a:pPr>
            <a:r>
              <a:rPr lang="en-IN" sz="1100" kern="1200" dirty="0" smtClean="0">
                <a:solidFill>
                  <a:schemeClr val="tx1"/>
                </a:solidFill>
                <a:latin typeface="+mn-lt"/>
                <a:ea typeface="+mn-ea"/>
                <a:cs typeface="+mn-cs"/>
              </a:rPr>
              <a:t>to produce primary materials for agro processing industries,  and</a:t>
            </a:r>
          </a:p>
          <a:p>
            <a:pPr marL="285750" indent="-285750" algn="l">
              <a:buAutoNum type="romanLcParenR"/>
            </a:pPr>
            <a:r>
              <a:rPr lang="en-IN" sz="1100" kern="1200" dirty="0" smtClean="0">
                <a:solidFill>
                  <a:schemeClr val="tx1"/>
                </a:solidFill>
                <a:latin typeface="+mn-lt"/>
                <a:ea typeface="+mn-ea"/>
                <a:cs typeface="+mn-cs"/>
              </a:rPr>
              <a:t>to earn export earnings to pay for capital goods etc</a:t>
            </a:r>
            <a:endParaRPr lang="en-US" sz="1100" dirty="0"/>
          </a:p>
        </p:txBody>
      </p:sp>
      <p:sp>
        <p:nvSpPr>
          <p:cNvPr id="4" name="Slide Number Placeholder 3"/>
          <p:cNvSpPr>
            <a:spLocks noGrp="1"/>
          </p:cNvSpPr>
          <p:nvPr>
            <p:ph type="sldNum" sz="quarter" idx="10"/>
          </p:nvPr>
        </p:nvSpPr>
        <p:spPr/>
        <p:txBody>
          <a:bodyPr/>
          <a:lstStyle/>
          <a:p>
            <a:fld id="{521A1B56-523D-42FC-9CB4-FD0C5119BA43}"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1A1B56-523D-42FC-9CB4-FD0C5119BA43}"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IN" sz="1100" u="sng" dirty="0" smtClean="0"/>
              <a:t>Drafting of agreements and their implementation should be closely monitored</a:t>
            </a:r>
          </a:p>
          <a:p>
            <a:pPr algn="l"/>
            <a:r>
              <a:rPr lang="en-US" sz="1100" dirty="0" smtClean="0"/>
              <a:t>Explanation: Agreement between the contract farming sponsor (companies like</a:t>
            </a:r>
            <a:r>
              <a:rPr lang="en-US" sz="1100" baseline="0" dirty="0" smtClean="0"/>
              <a:t> NISSAN</a:t>
            </a:r>
            <a:r>
              <a:rPr lang="en-US" sz="1100" dirty="0" smtClean="0"/>
              <a:t>) and the farmer.</a:t>
            </a:r>
          </a:p>
          <a:p>
            <a:pPr algn="l"/>
            <a:r>
              <a:rPr lang="en-US" sz="1100" dirty="0" smtClean="0"/>
              <a:t>This point is the remedy to the potential</a:t>
            </a:r>
            <a:r>
              <a:rPr lang="en-US" sz="1100" baseline="0" dirty="0" smtClean="0"/>
              <a:t> </a:t>
            </a:r>
            <a:r>
              <a:rPr lang="en-US" sz="1100" dirty="0" smtClean="0"/>
              <a:t>competition</a:t>
            </a:r>
            <a:r>
              <a:rPr lang="en-US" sz="1100" baseline="0" dirty="0" smtClean="0"/>
              <a:t> distortion posed by ‘Contract Farming’ point on slide 8</a:t>
            </a:r>
            <a:endParaRPr lang="en-US" sz="1100" dirty="0"/>
          </a:p>
        </p:txBody>
      </p:sp>
      <p:sp>
        <p:nvSpPr>
          <p:cNvPr id="4" name="Slide Number Placeholder 3"/>
          <p:cNvSpPr>
            <a:spLocks noGrp="1"/>
          </p:cNvSpPr>
          <p:nvPr>
            <p:ph type="sldNum" sz="quarter" idx="10"/>
          </p:nvPr>
        </p:nvSpPr>
        <p:spPr/>
        <p:txBody>
          <a:bodyPr/>
          <a:lstStyle/>
          <a:p>
            <a:fld id="{521A1B56-523D-42FC-9CB4-FD0C5119BA43}"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To regulate marketing of agricultural and certain other produce in a notified market area/areas, marketing committees have been constituted under the APMC Act </a:t>
            </a:r>
            <a:r>
              <a:rPr lang="en-US" baseline="0" dirty="0" smtClean="0"/>
              <a:t>   </a:t>
            </a:r>
            <a:r>
              <a:rPr lang="en-US" dirty="0" smtClean="0"/>
              <a:t>.</a:t>
            </a:r>
          </a:p>
          <a:p>
            <a:pPr>
              <a:buFont typeface="Arial" pitchFamily="34" charset="0"/>
              <a:buChar char="•"/>
            </a:pPr>
            <a:r>
              <a:rPr lang="en-US" dirty="0" smtClean="0"/>
              <a:t> Roles of APMC: - supervision of marketing procedure</a:t>
            </a:r>
          </a:p>
          <a:p>
            <a:pPr>
              <a:buFont typeface="Arial" pitchFamily="34" charset="0"/>
              <a:buNone/>
            </a:pPr>
            <a:r>
              <a:rPr lang="en-US" dirty="0" smtClean="0"/>
              <a:t>	</a:t>
            </a:r>
            <a:r>
              <a:rPr lang="en-US" baseline="0" dirty="0" smtClean="0"/>
              <a:t>     - granting licenses to the market functionaries</a:t>
            </a:r>
          </a:p>
          <a:p>
            <a:pPr>
              <a:buFont typeface="Arial" pitchFamily="34" charset="0"/>
              <a:buNone/>
            </a:pPr>
            <a:r>
              <a:rPr lang="en-US" baseline="0" dirty="0" smtClean="0"/>
              <a:t>	     - provide adequate infrastructure to the market functionaries</a:t>
            </a:r>
          </a:p>
          <a:p>
            <a:pPr>
              <a:buFont typeface="Arial" pitchFamily="34" charset="0"/>
              <a:buNone/>
            </a:pPr>
            <a:r>
              <a:rPr lang="en-US" baseline="0" dirty="0" smtClean="0"/>
              <a:t>	     - </a:t>
            </a:r>
            <a:r>
              <a:rPr lang="en-US" b="1" baseline="0" dirty="0" smtClean="0"/>
              <a:t>facilitate open auction</a:t>
            </a:r>
          </a:p>
          <a:p>
            <a:pPr>
              <a:buFont typeface="Arial" pitchFamily="34" charset="0"/>
              <a:buNone/>
            </a:pPr>
            <a:r>
              <a:rPr lang="en-US" b="1" baseline="0" dirty="0" smtClean="0"/>
              <a:t>	     - facilitate payments to the farmers within 24 hours</a:t>
            </a:r>
          </a:p>
          <a:p>
            <a:pPr>
              <a:buFont typeface="Arial" pitchFamily="34" charset="0"/>
              <a:buNone/>
            </a:pPr>
            <a:r>
              <a:rPr lang="en-US" b="1" baseline="0" dirty="0" smtClean="0"/>
              <a:t>	     - right </a:t>
            </a:r>
            <a:r>
              <a:rPr lang="en-US" b="1" baseline="0" dirty="0" err="1" smtClean="0"/>
              <a:t>weighment</a:t>
            </a:r>
            <a:endParaRPr lang="en-US" b="1" baseline="0" dirty="0" smtClean="0"/>
          </a:p>
          <a:p>
            <a:pPr>
              <a:buFont typeface="Arial" pitchFamily="34" charset="0"/>
              <a:buChar char="•"/>
            </a:pPr>
            <a:r>
              <a:rPr lang="en-US" dirty="0" smtClean="0"/>
              <a:t>  Structural rigidities which</a:t>
            </a:r>
            <a:r>
              <a:rPr lang="en-US" baseline="0" dirty="0" smtClean="0"/>
              <a:t> mainly evolved from the malpractices of the market functionaries induced by the ACT. For example, the ACT was prohibiting and sale/purchase outside the market area</a:t>
            </a:r>
            <a:r>
              <a:rPr lang="en-US" dirty="0" smtClean="0"/>
              <a:t> which in turn helps the traders to make collusion among themselves overtime to dominate</a:t>
            </a:r>
            <a:r>
              <a:rPr lang="en-US" baseline="0" dirty="0" smtClean="0"/>
              <a:t> the institution.</a:t>
            </a:r>
          </a:p>
          <a:p>
            <a:pPr>
              <a:buFont typeface="Arial" pitchFamily="34" charset="0"/>
              <a:buChar char="•"/>
            </a:pPr>
            <a:r>
              <a:rPr lang="en-US" baseline="0" dirty="0" smtClean="0"/>
              <a:t> these lead to divert the APMCs from their primary objective.</a:t>
            </a:r>
          </a:p>
          <a:p>
            <a:pPr>
              <a:buFont typeface="Arial" pitchFamily="34" charset="0"/>
              <a:buChar char="•"/>
            </a:pPr>
            <a:r>
              <a:rPr lang="en-US" baseline="0" dirty="0" smtClean="0"/>
              <a:t> need for a competitive reform of the sector which can enhance the institutional efficiency of </a:t>
            </a:r>
            <a:r>
              <a:rPr lang="en-US" baseline="0" smtClean="0"/>
              <a:t>the sector which </a:t>
            </a:r>
            <a:r>
              <a:rPr lang="en-US" baseline="0" dirty="0" err="1" smtClean="0"/>
              <a:t>willfoster</a:t>
            </a:r>
            <a:r>
              <a:rPr lang="en-US" baseline="0" dirty="0" smtClean="0"/>
              <a:t> competition  and competitive practices among market functionaries </a:t>
            </a:r>
          </a:p>
          <a:p>
            <a:pPr>
              <a:buFont typeface="Arial" pitchFamily="34" charset="0"/>
              <a:buChar char="•"/>
            </a:pPr>
            <a:r>
              <a:rPr lang="en-US" baseline="0" dirty="0" smtClean="0"/>
              <a:t> </a:t>
            </a:r>
            <a:endParaRPr lang="en-US" dirty="0"/>
          </a:p>
        </p:txBody>
      </p:sp>
      <p:sp>
        <p:nvSpPr>
          <p:cNvPr id="4" name="Slide Number Placeholder 3"/>
          <p:cNvSpPr>
            <a:spLocks noGrp="1"/>
          </p:cNvSpPr>
          <p:nvPr>
            <p:ph type="sldNum" sz="quarter" idx="10"/>
          </p:nvPr>
        </p:nvSpPr>
        <p:spPr/>
        <p:txBody>
          <a:bodyPr/>
          <a:lstStyle/>
          <a:p>
            <a:fld id="{521A1B56-523D-42FC-9CB4-FD0C5119BA43}"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b="1" kern="1200" dirty="0" smtClean="0">
                <a:solidFill>
                  <a:schemeClr val="tx1"/>
                </a:solidFill>
                <a:effectLst/>
                <a:latin typeface="+mn-lt"/>
                <a:ea typeface="+mn-ea"/>
                <a:cs typeface="+mn-cs"/>
              </a:rPr>
              <a:t>Speaking Notes</a:t>
            </a:r>
            <a:r>
              <a:rPr lang="en-IN"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IN" sz="1100" dirty="0" smtClean="0"/>
              <a:t>The view that agriculture markets are perfectly competitive now stands altered. The presence of buyer power is now recognised as providing opportunities for anti-competitive practices</a:t>
            </a:r>
          </a:p>
          <a:p>
            <a:pPr marL="0" marR="0" indent="0" algn="l" defTabSz="914400" rtl="0" eaLnBrk="1" fontAlgn="auto" latinLnBrk="0" hangingPunct="1">
              <a:lnSpc>
                <a:spcPct val="100000"/>
              </a:lnSpc>
              <a:spcBef>
                <a:spcPts val="0"/>
              </a:spcBef>
              <a:spcAft>
                <a:spcPts val="0"/>
              </a:spcAft>
              <a:buClrTx/>
              <a:buSzTx/>
              <a:buFontTx/>
              <a:buNone/>
              <a:tabLst/>
              <a:defRPr/>
            </a:pPr>
            <a:r>
              <a:rPr lang="en-IN" sz="1100" kern="1200" dirty="0" smtClean="0">
                <a:solidFill>
                  <a:schemeClr val="tx1"/>
                </a:solidFill>
                <a:effectLst/>
                <a:latin typeface="+mn-lt"/>
                <a:ea typeface="+mn-ea"/>
                <a:cs typeface="+mn-cs"/>
              </a:rPr>
              <a:t> Instances where anti-competitive practices could prevail include cases where preferences for farmer cooperatives are inserted into the legislation and state-owned enterprises are accorded preferences for government procurement. Further  exclusive supply agreements and ‘refusal to deal’ clauses may be enforced in vertical arrangements between transportation providers, collection centres, processing centres and retailers. </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1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521A1B56-523D-42FC-9CB4-FD0C5119BA43}" type="slidenum">
              <a:rPr lang="en-US" smtClean="0"/>
              <a:pPr/>
              <a:t>7</a:t>
            </a:fld>
            <a:endParaRPr lang="en-US"/>
          </a:p>
        </p:txBody>
      </p:sp>
    </p:spTree>
    <p:extLst>
      <p:ext uri="{BB962C8B-B14F-4D97-AF65-F5344CB8AC3E}">
        <p14:creationId xmlns:p14="http://schemas.microsoft.com/office/powerpoint/2010/main" xmlns="" val="1964016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IN" sz="1100" b="1" kern="1200" dirty="0" smtClean="0">
                <a:solidFill>
                  <a:schemeClr val="tx1"/>
                </a:solidFill>
                <a:effectLst/>
                <a:latin typeface="+mn-lt"/>
                <a:ea typeface="+mn-ea"/>
                <a:cs typeface="+mn-cs"/>
              </a:rPr>
              <a:t>Identifying Anti-Competitive Practices in Agriculture </a:t>
            </a:r>
            <a:r>
              <a:rPr lang="en-IN" sz="1100" kern="1200" dirty="0" smtClean="0">
                <a:solidFill>
                  <a:schemeClr val="tx1"/>
                </a:solidFill>
                <a:effectLst/>
                <a:latin typeface="+mn-lt"/>
                <a:ea typeface="+mn-ea"/>
                <a:cs typeface="+mn-cs"/>
              </a:rPr>
              <a:t>[getting guidance from the Onions Ruling]</a:t>
            </a:r>
          </a:p>
          <a:p>
            <a:pPr algn="l">
              <a:buFont typeface="Arial" pitchFamily="34" charset="0"/>
              <a:buChar char="•"/>
            </a:pPr>
            <a:r>
              <a:rPr lang="en-IN" sz="1100" u="sng" kern="1200" dirty="0" smtClean="0">
                <a:solidFill>
                  <a:schemeClr val="tx1"/>
                </a:solidFill>
                <a:effectLst/>
                <a:latin typeface="+mn-lt"/>
                <a:ea typeface="+mn-ea"/>
                <a:cs typeface="+mn-cs"/>
              </a:rPr>
              <a:t>Price Determination </a:t>
            </a:r>
            <a:r>
              <a:rPr lang="en-IN" sz="1100" kern="1200" dirty="0" smtClean="0">
                <a:solidFill>
                  <a:schemeClr val="tx1"/>
                </a:solidFill>
                <a:effectLst/>
                <a:latin typeface="+mn-lt"/>
                <a:ea typeface="+mn-ea"/>
                <a:cs typeface="+mn-cs"/>
              </a:rPr>
              <a:t>[(</a:t>
            </a:r>
            <a:r>
              <a:rPr lang="en-IN" sz="1100" i="1" kern="1200" dirty="0" smtClean="0">
                <a:solidFill>
                  <a:schemeClr val="tx1"/>
                </a:solidFill>
                <a:effectLst/>
                <a:latin typeface="+mn-lt"/>
                <a:ea typeface="+mn-ea"/>
                <a:cs typeface="+mn-cs"/>
              </a:rPr>
              <a:t>Onions </a:t>
            </a:r>
            <a:r>
              <a:rPr lang="en-IN" sz="1100" kern="1200" dirty="0" smtClean="0">
                <a:solidFill>
                  <a:schemeClr val="tx1"/>
                </a:solidFill>
                <a:effectLst/>
                <a:latin typeface="+mn-lt"/>
                <a:ea typeface="+mn-ea"/>
                <a:cs typeface="+mn-cs"/>
              </a:rPr>
              <a:t>Ruling (dissenting)) by Gita </a:t>
            </a:r>
            <a:r>
              <a:rPr lang="en-IN" sz="1100" kern="1200" dirty="0" err="1" smtClean="0">
                <a:solidFill>
                  <a:schemeClr val="tx1"/>
                </a:solidFill>
                <a:effectLst/>
                <a:latin typeface="+mn-lt"/>
                <a:ea typeface="+mn-ea"/>
                <a:cs typeface="+mn-cs"/>
              </a:rPr>
              <a:t>Gauri</a:t>
            </a:r>
            <a:r>
              <a:rPr lang="en-IN" sz="1100" kern="1200" dirty="0" smtClean="0">
                <a:solidFill>
                  <a:schemeClr val="tx1"/>
                </a:solidFill>
                <a:effectLst/>
                <a:latin typeface="+mn-lt"/>
                <a:ea typeface="+mn-ea"/>
                <a:cs typeface="+mn-cs"/>
              </a:rPr>
              <a:t> ]should begin at primary markets, and proceed to secondary </a:t>
            </a:r>
            <a:r>
              <a:rPr lang="en-IN" sz="1100" kern="1200" dirty="0" err="1" smtClean="0">
                <a:solidFill>
                  <a:schemeClr val="tx1"/>
                </a:solidFill>
                <a:effectLst/>
                <a:latin typeface="+mn-lt"/>
                <a:ea typeface="+mn-ea"/>
                <a:cs typeface="+mn-cs"/>
              </a:rPr>
              <a:t>mandis</a:t>
            </a:r>
            <a:r>
              <a:rPr lang="en-IN" sz="1100" kern="1200" dirty="0" smtClean="0">
                <a:solidFill>
                  <a:schemeClr val="tx1"/>
                </a:solidFill>
                <a:effectLst/>
                <a:latin typeface="+mn-lt"/>
                <a:ea typeface="+mn-ea"/>
                <a:cs typeface="+mn-cs"/>
              </a:rPr>
              <a:t> and consider social network linkages and lending practices between farmers and traders.</a:t>
            </a:r>
          </a:p>
          <a:p>
            <a:pPr algn="l"/>
            <a:endParaRPr lang="en-IN" sz="1100" kern="1200" dirty="0" smtClean="0">
              <a:solidFill>
                <a:schemeClr val="tx1"/>
              </a:solidFill>
              <a:effectLst/>
              <a:latin typeface="+mn-lt"/>
              <a:ea typeface="+mn-ea"/>
              <a:cs typeface="+mn-cs"/>
            </a:endParaRPr>
          </a:p>
          <a:p>
            <a:pPr algn="l">
              <a:buFont typeface="Arial" pitchFamily="34" charset="0"/>
              <a:buChar char="•"/>
            </a:pPr>
            <a:r>
              <a:rPr lang="en-IN" sz="1100" u="sng" kern="1200" dirty="0" smtClean="0">
                <a:solidFill>
                  <a:schemeClr val="tx1"/>
                </a:solidFill>
                <a:effectLst/>
                <a:latin typeface="+mn-lt"/>
                <a:ea typeface="+mn-ea"/>
                <a:cs typeface="+mn-cs"/>
              </a:rPr>
              <a:t>Cartelisation in Agriculture </a:t>
            </a:r>
            <a:r>
              <a:rPr lang="en-IN" sz="1100" kern="1200" dirty="0" smtClean="0">
                <a:solidFill>
                  <a:schemeClr val="tx1"/>
                </a:solidFill>
                <a:effectLst/>
                <a:latin typeface="+mn-lt"/>
                <a:ea typeface="+mn-ea"/>
                <a:cs typeface="+mn-cs"/>
              </a:rPr>
              <a:t>– Factors to be studied (</a:t>
            </a:r>
            <a:r>
              <a:rPr lang="en-IN" sz="1100" i="1" kern="1200" dirty="0" smtClean="0">
                <a:solidFill>
                  <a:schemeClr val="tx1"/>
                </a:solidFill>
                <a:effectLst/>
                <a:latin typeface="+mn-lt"/>
                <a:ea typeface="+mn-ea"/>
                <a:cs typeface="+mn-cs"/>
              </a:rPr>
              <a:t>Onions </a:t>
            </a:r>
            <a:r>
              <a:rPr lang="en-IN" sz="1100" kern="1200" dirty="0" smtClean="0">
                <a:solidFill>
                  <a:schemeClr val="tx1"/>
                </a:solidFill>
                <a:effectLst/>
                <a:latin typeface="+mn-lt"/>
                <a:ea typeface="+mn-ea"/>
                <a:cs typeface="+mn-cs"/>
              </a:rPr>
              <a:t>Ruling (dissenting)) include Time Schedules, Processes, APMC bye laws, Form of auction and bidding patterns, Modes of arrival and outflows at </a:t>
            </a:r>
            <a:r>
              <a:rPr lang="en-IN" sz="1100" kern="1200" dirty="0" err="1" smtClean="0">
                <a:solidFill>
                  <a:schemeClr val="tx1"/>
                </a:solidFill>
                <a:effectLst/>
                <a:latin typeface="+mn-lt"/>
                <a:ea typeface="+mn-ea"/>
                <a:cs typeface="+mn-cs"/>
              </a:rPr>
              <a:t>mandis</a:t>
            </a:r>
            <a:r>
              <a:rPr lang="en-IN" sz="1100" kern="1200" dirty="0" smtClean="0">
                <a:solidFill>
                  <a:schemeClr val="tx1"/>
                </a:solidFill>
                <a:effectLst/>
                <a:latin typeface="+mn-lt"/>
                <a:ea typeface="+mn-ea"/>
                <a:cs typeface="+mn-cs"/>
              </a:rPr>
              <a:t>, Inflows and outflows and Market fee structure</a:t>
            </a:r>
          </a:p>
          <a:p>
            <a:pPr algn="l"/>
            <a:endParaRPr lang="en-IN" sz="1100" kern="1200" dirty="0" smtClean="0">
              <a:solidFill>
                <a:schemeClr val="tx1"/>
              </a:solidFill>
              <a:effectLst/>
              <a:latin typeface="+mn-lt"/>
              <a:ea typeface="+mn-ea"/>
              <a:cs typeface="+mn-cs"/>
            </a:endParaRPr>
          </a:p>
          <a:p>
            <a:pPr algn="l">
              <a:buFont typeface="Arial" pitchFamily="34" charset="0"/>
              <a:buChar char="•"/>
            </a:pPr>
            <a:r>
              <a:rPr lang="en-IN" sz="1100" u="sng" dirty="0" smtClean="0"/>
              <a:t>Contract Farming</a:t>
            </a:r>
            <a:r>
              <a:rPr lang="en-IN" sz="1100" dirty="0" smtClean="0"/>
              <a:t>:</a:t>
            </a:r>
          </a:p>
          <a:p>
            <a:pPr algn="l"/>
            <a:r>
              <a:rPr lang="en-IN" sz="1100" u="sng" dirty="0" smtClean="0"/>
              <a:t>Explanation for potential</a:t>
            </a:r>
            <a:r>
              <a:rPr lang="en-IN" sz="1100" u="sng" baseline="0" dirty="0" smtClean="0"/>
              <a:t> competition distortion</a:t>
            </a:r>
            <a:r>
              <a:rPr lang="en-IN" sz="1100" u="sng" dirty="0" smtClean="0"/>
              <a:t>-</a:t>
            </a:r>
            <a:r>
              <a:rPr lang="en-IN" sz="1100" u="sng" baseline="0" dirty="0" smtClean="0"/>
              <a:t> </a:t>
            </a:r>
            <a:r>
              <a:rPr lang="en-IN" sz="1100" dirty="0" smtClean="0"/>
              <a:t>As a pre-condition for farmers to supply to companies like </a:t>
            </a:r>
            <a:r>
              <a:rPr lang="en-IN" sz="1100" dirty="0" err="1" smtClean="0"/>
              <a:t>Petrico</a:t>
            </a:r>
            <a:r>
              <a:rPr lang="en-IN" sz="1100" dirty="0" smtClean="0"/>
              <a:t> and Nissan, these companies could stipulate that farmers purchase seeds, fertilisers, etc. from them or alternatively from producers identified by them</a:t>
            </a:r>
          </a:p>
          <a:p>
            <a:pPr algn="l"/>
            <a:endParaRPr lang="en-IN" sz="1100" dirty="0"/>
          </a:p>
        </p:txBody>
      </p:sp>
      <p:sp>
        <p:nvSpPr>
          <p:cNvPr id="4" name="Slide Number Placeholder 3"/>
          <p:cNvSpPr>
            <a:spLocks noGrp="1"/>
          </p:cNvSpPr>
          <p:nvPr>
            <p:ph type="sldNum" sz="quarter" idx="10"/>
          </p:nvPr>
        </p:nvSpPr>
        <p:spPr/>
        <p:txBody>
          <a:bodyPr/>
          <a:lstStyle/>
          <a:p>
            <a:fld id="{521A1B56-523D-42FC-9CB4-FD0C5119BA43}" type="slidenum">
              <a:rPr lang="en-US" smtClean="0"/>
              <a:pPr/>
              <a:t>8</a:t>
            </a:fld>
            <a:endParaRPr lang="en-US"/>
          </a:p>
        </p:txBody>
      </p:sp>
    </p:spTree>
    <p:extLst>
      <p:ext uri="{BB962C8B-B14F-4D97-AF65-F5344CB8AC3E}">
        <p14:creationId xmlns:p14="http://schemas.microsoft.com/office/powerpoint/2010/main" xmlns="" val="1789638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1A1B56-523D-42FC-9CB4-FD0C5119BA43}"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err="1" smtClean="0"/>
              <a:t>Saumitra</a:t>
            </a:r>
            <a:r>
              <a:rPr lang="en-IN" dirty="0" smtClean="0"/>
              <a:t> </a:t>
            </a:r>
            <a:r>
              <a:rPr lang="en-IN" dirty="0" err="1" smtClean="0"/>
              <a:t>Chaudhri</a:t>
            </a:r>
            <a:r>
              <a:rPr lang="en-IN" dirty="0" smtClean="0"/>
              <a:t> Committee report:</a:t>
            </a:r>
          </a:p>
          <a:p>
            <a:pPr marL="0" marR="0" indent="0" algn="l" defTabSz="914400" rtl="0" eaLnBrk="1" fontAlgn="auto" latinLnBrk="0" hangingPunct="1">
              <a:lnSpc>
                <a:spcPct val="100000"/>
              </a:lnSpc>
              <a:spcBef>
                <a:spcPts val="0"/>
              </a:spcBef>
              <a:spcAft>
                <a:spcPts val="0"/>
              </a:spcAft>
              <a:buClrTx/>
              <a:buSzTx/>
              <a:buFontTx/>
              <a:buNone/>
              <a:tabLst/>
              <a:defRPr/>
            </a:pPr>
            <a:r>
              <a:rPr lang="en-IN" u="sng" dirty="0" smtClean="0"/>
              <a:t>Explanation</a:t>
            </a:r>
            <a:r>
              <a:rPr lang="en-IN" dirty="0" smtClean="0"/>
              <a:t>: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IN" dirty="0" smtClean="0"/>
              <a:t>De-notification of commodities from APMC Acts implies removal of restrictions on their sale (only) through stipulated marketing channels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IN" dirty="0" smtClean="0"/>
              <a:t>Exemption</a:t>
            </a:r>
            <a:r>
              <a:rPr lang="en-IN" baseline="0" dirty="0" smtClean="0"/>
              <a:t> from cess implies enabling farmers to sell their produce across all the states</a:t>
            </a:r>
            <a:endParaRPr lang="en-IN" dirty="0"/>
          </a:p>
        </p:txBody>
      </p:sp>
      <p:sp>
        <p:nvSpPr>
          <p:cNvPr id="4" name="Slide Number Placeholder 3"/>
          <p:cNvSpPr>
            <a:spLocks noGrp="1"/>
          </p:cNvSpPr>
          <p:nvPr>
            <p:ph type="sldNum" sz="quarter" idx="10"/>
          </p:nvPr>
        </p:nvSpPr>
        <p:spPr/>
        <p:txBody>
          <a:bodyPr/>
          <a:lstStyle/>
          <a:p>
            <a:fld id="{521A1B56-523D-42FC-9CB4-FD0C5119BA43}" type="slidenum">
              <a:rPr lang="en-US" smtClean="0"/>
              <a:pPr/>
              <a:t>10</a:t>
            </a:fld>
            <a:endParaRPr lang="en-US"/>
          </a:p>
        </p:txBody>
      </p:sp>
    </p:spTree>
    <p:extLst>
      <p:ext uri="{BB962C8B-B14F-4D97-AF65-F5344CB8AC3E}">
        <p14:creationId xmlns:p14="http://schemas.microsoft.com/office/powerpoint/2010/main" xmlns="" val="1097552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IN" sz="2000" dirty="0" smtClean="0"/>
          </a:p>
          <a:p>
            <a:r>
              <a:rPr lang="en-IN" dirty="0" smtClean="0"/>
              <a:t>Observations based on perception survey:</a:t>
            </a:r>
            <a:endParaRPr lang="en-IN" dirty="0" smtClean="0"/>
          </a:p>
          <a:p>
            <a:endParaRPr lang="en-IN" dirty="0" smtClean="0"/>
          </a:p>
          <a:p>
            <a:r>
              <a:rPr lang="en-IN" dirty="0" smtClean="0"/>
              <a:t>1. No structured marketing committee is found in WB where the survey took place. in the case of </a:t>
            </a:r>
            <a:r>
              <a:rPr lang="en-IN" dirty="0" err="1" smtClean="0"/>
              <a:t>Maharashrta</a:t>
            </a:r>
            <a:r>
              <a:rPr lang="en-IN" dirty="0" smtClean="0"/>
              <a:t>, fully functional APMCs are there. </a:t>
            </a:r>
          </a:p>
          <a:p>
            <a:pPr marL="228600" indent="-228600">
              <a:buAutoNum type="arabicPeriod" startAt="2"/>
            </a:pPr>
            <a:r>
              <a:rPr lang="en-IN" dirty="0" smtClean="0"/>
              <a:t>Licensed traders are not found in WB and found in </a:t>
            </a:r>
            <a:r>
              <a:rPr lang="en-IN" dirty="0" smtClean="0"/>
              <a:t>Maharashtra</a:t>
            </a:r>
            <a:r>
              <a:rPr lang="en-IN" dirty="0" smtClean="0"/>
              <a:t>.</a:t>
            </a:r>
          </a:p>
          <a:p>
            <a:pPr marL="228600" indent="-228600">
              <a:buAutoNum type="arabicPeriod" startAt="2"/>
            </a:pPr>
            <a:r>
              <a:rPr lang="en-IN" dirty="0" smtClean="0"/>
              <a:t>In case of tomato, in Maharashtra</a:t>
            </a:r>
            <a:r>
              <a:rPr lang="en-IN" baseline="0" dirty="0" smtClean="0"/>
              <a:t> </a:t>
            </a:r>
            <a:r>
              <a:rPr lang="en-IN" baseline="0" dirty="0" err="1" smtClean="0"/>
              <a:t>mkt</a:t>
            </a:r>
            <a:r>
              <a:rPr lang="en-IN" baseline="0" dirty="0" smtClean="0"/>
              <a:t> fee of 1% is charged everywhere</a:t>
            </a:r>
            <a:r>
              <a:rPr lang="en-IN" dirty="0" smtClean="0"/>
              <a:t> and commission fees are exempted</a:t>
            </a:r>
            <a:r>
              <a:rPr lang="en-IN" baseline="0" dirty="0" smtClean="0"/>
              <a:t> many places. In WB, there is no standardised structure of fee collection is found. in </a:t>
            </a:r>
            <a:r>
              <a:rPr lang="en-IN" baseline="0" dirty="0" smtClean="0"/>
              <a:t>some places </a:t>
            </a:r>
            <a:r>
              <a:rPr lang="en-IN" baseline="0" dirty="0" smtClean="0"/>
              <a:t>(</a:t>
            </a:r>
            <a:r>
              <a:rPr lang="en-IN" baseline="0" dirty="0" err="1" smtClean="0"/>
              <a:t>nadia</a:t>
            </a:r>
            <a:r>
              <a:rPr lang="en-IN" baseline="0" dirty="0" smtClean="0"/>
              <a:t>) the farmers are paying levy and in other place (</a:t>
            </a:r>
            <a:r>
              <a:rPr lang="en-IN" baseline="0" dirty="0" err="1" smtClean="0"/>
              <a:t>haldibari</a:t>
            </a:r>
            <a:r>
              <a:rPr lang="en-IN" baseline="0" dirty="0" smtClean="0"/>
              <a:t>) it is charged from transporters .</a:t>
            </a:r>
          </a:p>
          <a:p>
            <a:pPr marL="228600" indent="-228600">
              <a:buAutoNum type="arabicPeriod" startAt="2"/>
            </a:pPr>
            <a:r>
              <a:rPr lang="en-IN" baseline="0" dirty="0" smtClean="0"/>
              <a:t>Anti-competitive practices are prevalent in case of issuing licences to new buyers/traders in APMCs in </a:t>
            </a:r>
            <a:r>
              <a:rPr lang="en-IN" baseline="0" dirty="0" err="1" smtClean="0"/>
              <a:t>maharashtra</a:t>
            </a:r>
            <a:r>
              <a:rPr lang="en-IN" baseline="0" dirty="0" smtClean="0"/>
              <a:t>. In WB, these practices are found in getting access to the </a:t>
            </a:r>
            <a:r>
              <a:rPr lang="en-IN" baseline="0" dirty="0" err="1" smtClean="0"/>
              <a:t>marketyard</a:t>
            </a:r>
            <a:r>
              <a:rPr lang="en-IN" baseline="0" dirty="0" smtClean="0"/>
              <a:t> </a:t>
            </a:r>
          </a:p>
          <a:p>
            <a:pPr marL="228600" indent="-228600">
              <a:buAutoNum type="arabicPeriod" startAt="2"/>
            </a:pPr>
            <a:r>
              <a:rPr lang="en-IN" baseline="0" dirty="0" smtClean="0"/>
              <a:t>Market information system is very poor in west </a:t>
            </a:r>
            <a:r>
              <a:rPr lang="en-IN" baseline="0" dirty="0" err="1" smtClean="0"/>
              <a:t>bengal</a:t>
            </a:r>
            <a:r>
              <a:rPr lang="en-IN" baseline="0" dirty="0" smtClean="0"/>
              <a:t> and in </a:t>
            </a:r>
            <a:r>
              <a:rPr lang="en-IN" baseline="0" dirty="0" err="1" smtClean="0"/>
              <a:t>maharashtra</a:t>
            </a:r>
            <a:r>
              <a:rPr lang="en-IN" baseline="0" dirty="0" smtClean="0"/>
              <a:t> few farmers are exploring their own contacts from </a:t>
            </a:r>
            <a:r>
              <a:rPr lang="en-IN" baseline="0" dirty="0" err="1" smtClean="0"/>
              <a:t>neibourhood</a:t>
            </a:r>
            <a:r>
              <a:rPr lang="en-IN" baseline="0" dirty="0" smtClean="0"/>
              <a:t>  </a:t>
            </a:r>
            <a:r>
              <a:rPr lang="en-IN" baseline="0" dirty="0" err="1" smtClean="0"/>
              <a:t>mandis</a:t>
            </a:r>
            <a:r>
              <a:rPr lang="en-IN" baseline="0" dirty="0" smtClean="0"/>
              <a:t>. </a:t>
            </a:r>
            <a:endParaRPr lang="en-IN" dirty="0"/>
          </a:p>
        </p:txBody>
      </p:sp>
      <p:sp>
        <p:nvSpPr>
          <p:cNvPr id="4" name="Slide Number Placeholder 3"/>
          <p:cNvSpPr>
            <a:spLocks noGrp="1"/>
          </p:cNvSpPr>
          <p:nvPr>
            <p:ph type="sldNum" sz="quarter" idx="10"/>
          </p:nvPr>
        </p:nvSpPr>
        <p:spPr/>
        <p:txBody>
          <a:bodyPr/>
          <a:lstStyle/>
          <a:p>
            <a:fld id="{521A1B56-523D-42FC-9CB4-FD0C5119BA43}" type="slidenum">
              <a:rPr lang="en-US" smtClean="0"/>
              <a:pPr/>
              <a:t>11</a:t>
            </a:fld>
            <a:endParaRPr lang="en-US"/>
          </a:p>
        </p:txBody>
      </p:sp>
    </p:spTree>
    <p:extLst>
      <p:ext uri="{BB962C8B-B14F-4D97-AF65-F5344CB8AC3E}">
        <p14:creationId xmlns:p14="http://schemas.microsoft.com/office/powerpoint/2010/main" xmlns="" val="1097552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Explanation</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Structural and </a:t>
            </a:r>
            <a:r>
              <a:rPr lang="en-US" sz="1200" dirty="0" err="1" smtClean="0"/>
              <a:t>Behavioural</a:t>
            </a:r>
            <a:r>
              <a:rPr lang="en-US" sz="1200" dirty="0" smtClean="0"/>
              <a:t> rigidities : the structure and the structure-induced </a:t>
            </a:r>
            <a:r>
              <a:rPr lang="en-US" sz="1200" dirty="0" err="1" smtClean="0"/>
              <a:t>behaviour</a:t>
            </a:r>
            <a:r>
              <a:rPr lang="en-US" sz="1200" dirty="0" smtClean="0"/>
              <a:t> within the market yard is not allowing competition because of the vested interest of the intermediaries on the one hand, and on the other, the adequate infrastructure and provision is not available outside the market yard to promote in the sector.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Auction</a:t>
            </a:r>
            <a:r>
              <a:rPr lang="en-US" sz="1200" baseline="0" dirty="0" smtClean="0"/>
              <a:t> System: in the present structure due to the dominance of the intermediaries, the open auction system is not found in the </a:t>
            </a:r>
            <a:r>
              <a:rPr lang="en-US" sz="1200" baseline="0" dirty="0" err="1" smtClean="0"/>
              <a:t>marketyard</a:t>
            </a:r>
            <a:r>
              <a:rPr lang="en-US" sz="1200" baseline="0" dirty="0" smtClean="0"/>
              <a:t>. the farmers are selling their produce at a price quoted by the traders/commission agents. </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Election System – It</a:t>
            </a:r>
            <a:r>
              <a:rPr lang="en-US" baseline="0" dirty="0" smtClean="0"/>
              <a:t> is a system where members for the marketing committee board (APMC board) are elected from gram </a:t>
            </a:r>
            <a:r>
              <a:rPr lang="en-US" baseline="0" dirty="0" err="1" smtClean="0"/>
              <a:t>panchayat</a:t>
            </a:r>
            <a:r>
              <a:rPr lang="en-US" baseline="0" dirty="0" smtClean="0"/>
              <a:t> and constituencies. This process has been distorted and guided by the political interests of dominating members of gram </a:t>
            </a:r>
            <a:r>
              <a:rPr lang="en-US" baseline="0" dirty="0" err="1" smtClean="0"/>
              <a:t>panchayats</a:t>
            </a:r>
            <a:r>
              <a:rPr lang="en-US" baseline="0" dirty="0" smtClean="0"/>
              <a:t>.</a:t>
            </a:r>
            <a:r>
              <a:rPr lang="en-US" sz="1200" baseline="0" dirty="0" smtClean="0"/>
              <a:t> Most of the time </a:t>
            </a:r>
            <a:r>
              <a:rPr lang="en-US" sz="1200" baseline="0" dirty="0" err="1" smtClean="0"/>
              <a:t>uncentested</a:t>
            </a:r>
            <a:r>
              <a:rPr lang="en-US" sz="1200" baseline="0" dirty="0" smtClean="0"/>
              <a:t> elections take place.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u="sng" baseline="0" dirty="0" smtClean="0"/>
              <a:t>Survey findings</a:t>
            </a:r>
            <a:r>
              <a:rPr lang="en-US" sz="1200" baseline="0" dirty="0" smtClean="0"/>
              <a:t>: in WB and also in </a:t>
            </a:r>
            <a:r>
              <a:rPr lang="en-US" sz="1200" baseline="0" dirty="0" err="1" smtClean="0"/>
              <a:t>maharashtra</a:t>
            </a:r>
            <a:r>
              <a:rPr lang="en-US" sz="1200" baseline="0" dirty="0" smtClean="0"/>
              <a:t>, Chairman’s position of the APMCs are held by MLAs.</a:t>
            </a:r>
            <a:endParaRPr lang="en-US" sz="1200" dirty="0" smtClean="0"/>
          </a:p>
          <a:p>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Marketing linkages: in the present regulated market structure, the marketing linkages are dominated by traders and brokers. Marketing channels are not well developed accompanied</a:t>
            </a:r>
            <a:r>
              <a:rPr lang="en-US" sz="1200" baseline="0" dirty="0" smtClean="0"/>
              <a:t> with poor information system.</a:t>
            </a:r>
            <a:endParaRPr lang="en-US" sz="120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Inadequate Infrastructure: poor </a:t>
            </a:r>
            <a:r>
              <a:rPr lang="en-US" sz="1200" dirty="0" err="1" smtClean="0"/>
              <a:t>infrastucture</a:t>
            </a:r>
            <a:r>
              <a:rPr lang="en-US" sz="1200" dirty="0" smtClean="0"/>
              <a:t> in terms of facilities</a:t>
            </a:r>
            <a:r>
              <a:rPr lang="en-US" sz="1200" baseline="0" dirty="0" smtClean="0"/>
              <a:t> </a:t>
            </a:r>
            <a:r>
              <a:rPr lang="en-US" sz="1200" baseline="0" dirty="0" err="1" smtClean="0"/>
              <a:t>forgrading</a:t>
            </a:r>
            <a:r>
              <a:rPr lang="en-US" sz="1200" baseline="0" dirty="0" smtClean="0"/>
              <a:t>, sorting, warehousing etc</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Market information system: information system is not developed adequately to inform farmers about the prices of the products </a:t>
            </a:r>
            <a:endParaRPr lang="en-US" sz="120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521A1B56-523D-42FC-9CB4-FD0C5119BA43}"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1A1B56-523D-42FC-9CB4-FD0C5119BA43}"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E97132-3F4F-4821-AFB8-B002D6CFB7AA}" type="datetime1">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D646A8-6F2E-4580-B4BF-E7DF6E68DE10}" type="datetime1">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285DF-E47A-4792-AC44-36AA334F650E}" type="datetime1">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721476-8A66-40CB-853C-98D7244389F5}" type="datetime1">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E34121-5540-41B2-8FC0-286C7CCD402C}" type="datetime1">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D6BA2C-0020-4522-90FD-A964B9AEA67E}" type="datetime1">
              <a:rPr lang="en-US" smtClean="0"/>
              <a:pPr/>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35B861-783D-4495-8596-E9A6C39130C2}" type="datetime1">
              <a:rPr lang="en-US" smtClean="0"/>
              <a:pPr/>
              <a:t>3/20/2013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5B4F8A-2140-46EF-AFA8-519122822DFC}" type="datetime1">
              <a:rPr lang="en-US" smtClean="0"/>
              <a:pPr/>
              <a:t>3/20/2013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1BD4D-88A1-41DF-82AF-B268A4905F87}" type="datetime1">
              <a:rPr lang="en-US" smtClean="0"/>
              <a:pPr/>
              <a:t>3/20/2013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673FE1-1AE3-4DAB-B024-42DDE7D4C4D9}" type="datetime1">
              <a:rPr lang="en-US" smtClean="0"/>
              <a:pPr/>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3D48E-F641-4757-A9F3-F6ADC47E5490}" type="datetime1">
              <a:rPr lang="en-US" smtClean="0"/>
              <a:pPr/>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BEC0DF-F19C-4839-A158-A6188E6993FA}" type="datetime1">
              <a:rPr lang="en-US" smtClean="0"/>
              <a:pPr/>
              <a:t>3/20/2013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514600"/>
            <a:ext cx="7848600" cy="1222375"/>
          </a:xfrm>
        </p:spPr>
        <p:txBody>
          <a:bodyPr>
            <a:normAutofit fontScale="90000"/>
          </a:bodyPr>
          <a:lstStyle/>
          <a:p>
            <a:r>
              <a:rPr lang="en-US" sz="2800" b="1" dirty="0" smtClean="0">
                <a:solidFill>
                  <a:schemeClr val="accent2">
                    <a:lumMod val="75000"/>
                  </a:schemeClr>
                </a:solidFill>
                <a:latin typeface="+mn-lt"/>
              </a:rPr>
              <a:t>Benefits of Competition in the Agricultural Produce Marketing Sector</a:t>
            </a:r>
            <a:r>
              <a:rPr lang="en-US" sz="3200" dirty="0" smtClean="0">
                <a:solidFill>
                  <a:schemeClr val="accent2">
                    <a:lumMod val="75000"/>
                  </a:schemeClr>
                </a:solidFill>
                <a:latin typeface="+mn-lt"/>
              </a:rPr>
              <a:t/>
            </a:r>
            <a:br>
              <a:rPr lang="en-US" sz="3200" dirty="0" smtClean="0">
                <a:solidFill>
                  <a:schemeClr val="accent2">
                    <a:lumMod val="75000"/>
                  </a:schemeClr>
                </a:solidFill>
                <a:latin typeface="+mn-lt"/>
              </a:rPr>
            </a:br>
            <a:endParaRPr lang="en-IN" sz="3000" dirty="0">
              <a:solidFill>
                <a:schemeClr val="accent2">
                  <a:lumMod val="75000"/>
                </a:schemeClr>
              </a:solidFill>
              <a:effectLst>
                <a:outerShdw blurRad="38100" dist="38100" dir="2700000" algn="tl">
                  <a:srgbClr val="000000">
                    <a:alpha val="43137"/>
                  </a:srgbClr>
                </a:outerShdw>
              </a:effectLst>
              <a:latin typeface="+mn-lt"/>
            </a:endParaRPr>
          </a:p>
        </p:txBody>
      </p:sp>
      <p:sp>
        <p:nvSpPr>
          <p:cNvPr id="4" name="TextBox 3"/>
          <p:cNvSpPr txBox="1"/>
          <p:nvPr/>
        </p:nvSpPr>
        <p:spPr>
          <a:xfrm>
            <a:off x="990600" y="304800"/>
            <a:ext cx="7239000" cy="1508105"/>
          </a:xfrm>
          <a:prstGeom prst="rect">
            <a:avLst/>
          </a:prstGeom>
          <a:noFill/>
        </p:spPr>
        <p:txBody>
          <a:bodyPr wrap="square" rtlCol="0">
            <a:spAutoFit/>
          </a:bodyPr>
          <a:lstStyle/>
          <a:p>
            <a:pPr algn="ctr"/>
            <a:r>
              <a:rPr lang="en-US" sz="3200" b="1" dirty="0"/>
              <a:t>NATIONAL SEMINAR</a:t>
            </a:r>
          </a:p>
          <a:p>
            <a:pPr algn="ctr"/>
            <a:r>
              <a:rPr lang="en-IN" sz="3000" b="1" dirty="0" smtClean="0"/>
              <a:t>National Competition Policy and Economic Growth of India </a:t>
            </a:r>
            <a:endParaRPr lang="en-IN" sz="3000" b="1" dirty="0"/>
          </a:p>
        </p:txBody>
      </p:sp>
      <p:sp>
        <p:nvSpPr>
          <p:cNvPr id="5" name="TextBox 4"/>
          <p:cNvSpPr txBox="1"/>
          <p:nvPr/>
        </p:nvSpPr>
        <p:spPr>
          <a:xfrm>
            <a:off x="838200" y="5181600"/>
            <a:ext cx="7239000" cy="861774"/>
          </a:xfrm>
          <a:prstGeom prst="rect">
            <a:avLst/>
          </a:prstGeom>
          <a:noFill/>
        </p:spPr>
        <p:txBody>
          <a:bodyPr wrap="square" rtlCol="0">
            <a:spAutoFit/>
          </a:bodyPr>
          <a:lstStyle/>
          <a:p>
            <a:endParaRPr lang="en-US" sz="2800" b="1" dirty="0" smtClean="0"/>
          </a:p>
          <a:p>
            <a:pPr algn="ctr"/>
            <a:r>
              <a:rPr lang="en-US" sz="2200" b="1" dirty="0" smtClean="0"/>
              <a:t>Thursday, 21</a:t>
            </a:r>
            <a:r>
              <a:rPr lang="en-US" sz="2200" b="1" baseline="30000" dirty="0" smtClean="0"/>
              <a:t>st</a:t>
            </a:r>
            <a:r>
              <a:rPr lang="en-US" sz="2200" b="1" dirty="0" smtClean="0"/>
              <a:t> March, 2013, New Delhi</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xmlns="" val="2107905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14400"/>
          </a:xfrm>
        </p:spPr>
        <p:txBody>
          <a:bodyPr>
            <a:normAutofit/>
          </a:bodyPr>
          <a:lstStyle/>
          <a:p>
            <a:r>
              <a:rPr lang="en-US" sz="3000" b="1" dirty="0" smtClean="0">
                <a:solidFill>
                  <a:schemeClr val="accent2">
                    <a:lumMod val="75000"/>
                  </a:schemeClr>
                </a:solidFill>
              </a:rPr>
              <a:t>Survey</a:t>
            </a:r>
            <a:endParaRPr lang="en-US" sz="3000" b="1" dirty="0">
              <a:solidFill>
                <a:schemeClr val="accent2">
                  <a:lumMod val="75000"/>
                </a:schemeClr>
              </a:solidFill>
            </a:endParaRPr>
          </a:p>
        </p:txBody>
      </p:sp>
      <p:sp>
        <p:nvSpPr>
          <p:cNvPr id="2" name="Content Placeholder 1"/>
          <p:cNvSpPr>
            <a:spLocks noGrp="1"/>
          </p:cNvSpPr>
          <p:nvPr>
            <p:ph idx="1"/>
          </p:nvPr>
        </p:nvSpPr>
        <p:spPr>
          <a:xfrm>
            <a:off x="457200" y="609600"/>
            <a:ext cx="8534400" cy="5334000"/>
          </a:xfrm>
        </p:spPr>
        <p:txBody>
          <a:bodyPr>
            <a:noAutofit/>
          </a:bodyPr>
          <a:lstStyle/>
          <a:p>
            <a:pPr algn="just">
              <a:buFont typeface="Wingdings" pitchFamily="2" charset="2"/>
              <a:buChar char="q"/>
            </a:pPr>
            <a:r>
              <a:rPr lang="en-IN" sz="2000" b="1" dirty="0" smtClean="0">
                <a:solidFill>
                  <a:schemeClr val="tx2">
                    <a:lumMod val="75000"/>
                  </a:schemeClr>
                </a:solidFill>
              </a:rPr>
              <a:t>Product </a:t>
            </a:r>
            <a:r>
              <a:rPr lang="en-IN" sz="2000" b="1" dirty="0">
                <a:solidFill>
                  <a:schemeClr val="tx2">
                    <a:lumMod val="75000"/>
                  </a:schemeClr>
                </a:solidFill>
              </a:rPr>
              <a:t>Chosen: Tomatoes </a:t>
            </a:r>
          </a:p>
          <a:p>
            <a:pPr lvl="1" algn="just">
              <a:buFont typeface="Wingdings" pitchFamily="2" charset="2"/>
              <a:buChar char="§"/>
            </a:pPr>
            <a:r>
              <a:rPr lang="en-IN" sz="2000" dirty="0"/>
              <a:t>Rationale </a:t>
            </a:r>
            <a:r>
              <a:rPr lang="en-IN" sz="2000" dirty="0" smtClean="0"/>
              <a:t>- to </a:t>
            </a:r>
            <a:r>
              <a:rPr lang="en-IN" sz="2000" dirty="0"/>
              <a:t>capture a horticultural product which </a:t>
            </a:r>
            <a:r>
              <a:rPr lang="en-IN" sz="2000" dirty="0" smtClean="0"/>
              <a:t>is </a:t>
            </a:r>
            <a:r>
              <a:rPr lang="en-IN" sz="2000" dirty="0"/>
              <a:t>highly </a:t>
            </a:r>
            <a:r>
              <a:rPr lang="en-IN" sz="2000" dirty="0" smtClean="0"/>
              <a:t>perishable</a:t>
            </a:r>
          </a:p>
          <a:p>
            <a:pPr lvl="2" algn="just">
              <a:buFont typeface="Wingdings" pitchFamily="2" charset="2"/>
              <a:buChar char="ü"/>
            </a:pPr>
            <a:r>
              <a:rPr lang="en-IN" sz="2000" dirty="0" smtClean="0"/>
              <a:t>India is the world’s </a:t>
            </a:r>
            <a:r>
              <a:rPr lang="en-IN" sz="2000" dirty="0"/>
              <a:t>second largest producer of </a:t>
            </a:r>
            <a:r>
              <a:rPr lang="en-IN" sz="2000" dirty="0" smtClean="0"/>
              <a:t>tomatoes, but, it imports more processed tomatoes than it exports</a:t>
            </a:r>
            <a:endParaRPr lang="en-IN" sz="2000" dirty="0"/>
          </a:p>
          <a:p>
            <a:pPr lvl="3" algn="just">
              <a:buFont typeface="Arial" pitchFamily="34" charset="0"/>
              <a:buChar char="•"/>
            </a:pPr>
            <a:r>
              <a:rPr lang="en-IN" dirty="0"/>
              <a:t>One third of our import of processed tomatoes is from China [worth approximately 6.7 </a:t>
            </a:r>
            <a:r>
              <a:rPr lang="en-IN" dirty="0" err="1"/>
              <a:t>mn</a:t>
            </a:r>
            <a:r>
              <a:rPr lang="en-IN" dirty="0"/>
              <a:t> US dollars</a:t>
            </a:r>
            <a:r>
              <a:rPr lang="en-IN" dirty="0" smtClean="0"/>
              <a:t>]</a:t>
            </a:r>
          </a:p>
          <a:p>
            <a:pPr lvl="2" algn="just">
              <a:buFont typeface="Wingdings" pitchFamily="2" charset="2"/>
              <a:buChar char="ü"/>
            </a:pPr>
            <a:r>
              <a:rPr lang="en-IN" sz="2000" dirty="0"/>
              <a:t>Limited cold storage and transportation facilities</a:t>
            </a:r>
          </a:p>
          <a:p>
            <a:pPr lvl="2" algn="just">
              <a:buFont typeface="Wingdings" pitchFamily="2" charset="2"/>
              <a:buChar char="ü"/>
            </a:pPr>
            <a:r>
              <a:rPr lang="en-IN" sz="2000" dirty="0"/>
              <a:t>Contract </a:t>
            </a:r>
            <a:r>
              <a:rPr lang="en-IN" sz="2000" dirty="0" smtClean="0"/>
              <a:t>Farming is ideal </a:t>
            </a:r>
            <a:r>
              <a:rPr lang="en-IN" sz="2000" dirty="0"/>
              <a:t>for bulky, perishable commodities like horticultural products </a:t>
            </a:r>
          </a:p>
          <a:p>
            <a:pPr lvl="0" algn="just">
              <a:buFont typeface="Wingdings" pitchFamily="2" charset="2"/>
              <a:buChar char="q"/>
            </a:pPr>
            <a:r>
              <a:rPr lang="en-IN" sz="2000" b="1" dirty="0" smtClean="0"/>
              <a:t>Saumitra Chaudhri Committee report </a:t>
            </a:r>
          </a:p>
          <a:p>
            <a:pPr lvl="1" algn="just">
              <a:buFont typeface="Wingdings" pitchFamily="2" charset="2"/>
              <a:buChar char="§"/>
            </a:pPr>
            <a:r>
              <a:rPr lang="en-IN" sz="2000" dirty="0" smtClean="0"/>
              <a:t>Perishable commodities should be de-notified from APMC Acts</a:t>
            </a:r>
          </a:p>
          <a:p>
            <a:pPr lvl="1" algn="just">
              <a:buFont typeface="Wingdings" pitchFamily="2" charset="2"/>
              <a:buChar char="§"/>
            </a:pPr>
            <a:r>
              <a:rPr lang="en-IN" sz="2000" dirty="0" smtClean="0"/>
              <a:t>Perishables should be exempted from cess so that farmers can sell their produce in any place </a:t>
            </a:r>
          </a:p>
          <a:p>
            <a:pPr algn="just">
              <a:buFont typeface="Wingdings" pitchFamily="2" charset="2"/>
              <a:buChar char="q"/>
            </a:pPr>
            <a:r>
              <a:rPr lang="en-IN" sz="2000" b="1" dirty="0" smtClean="0">
                <a:solidFill>
                  <a:schemeClr val="tx2">
                    <a:lumMod val="75000"/>
                  </a:schemeClr>
                </a:solidFill>
              </a:rPr>
              <a:t>States Chosen: Maharashtra  and West Bengal</a:t>
            </a:r>
          </a:p>
          <a:p>
            <a:pPr lvl="1" algn="just">
              <a:buFont typeface="Wingdings" pitchFamily="2" charset="2"/>
              <a:buChar char="§"/>
            </a:pPr>
            <a:r>
              <a:rPr lang="en-IN" sz="2000" dirty="0" smtClean="0"/>
              <a:t>Rationale – the states experiencing differing levels of implementation of APMC reform</a:t>
            </a:r>
          </a:p>
          <a:p>
            <a:pPr lvl="0" algn="just"/>
            <a:endParaRPr lang="en-IN" sz="2000" dirty="0"/>
          </a:p>
          <a:p>
            <a:pPr marL="0" indent="0" algn="just">
              <a:buNone/>
            </a:pPr>
            <a:endParaRPr lang="en-IN" sz="20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xmlns="" val="1258951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sz="3000" b="1" dirty="0" smtClean="0">
                <a:solidFill>
                  <a:schemeClr val="accent2">
                    <a:lumMod val="75000"/>
                  </a:schemeClr>
                </a:solidFill>
              </a:rPr>
              <a:t>Survey</a:t>
            </a:r>
            <a:endParaRPr lang="en-US" sz="3000" b="1" dirty="0">
              <a:solidFill>
                <a:schemeClr val="accent2">
                  <a:lumMod val="75000"/>
                </a:schemeClr>
              </a:solidFill>
            </a:endParaRPr>
          </a:p>
        </p:txBody>
      </p:sp>
      <p:sp>
        <p:nvSpPr>
          <p:cNvPr id="2" name="Content Placeholder 1"/>
          <p:cNvSpPr>
            <a:spLocks noGrp="1"/>
          </p:cNvSpPr>
          <p:nvPr>
            <p:ph idx="1"/>
          </p:nvPr>
        </p:nvSpPr>
        <p:spPr>
          <a:xfrm>
            <a:off x="228600" y="1143000"/>
            <a:ext cx="8763000" cy="5334000"/>
          </a:xfrm>
        </p:spPr>
        <p:txBody>
          <a:bodyPr>
            <a:normAutofit/>
          </a:bodyPr>
          <a:lstStyle/>
          <a:p>
            <a:pPr algn="just">
              <a:buFont typeface="Wingdings" pitchFamily="2" charset="2"/>
              <a:buChar char="q"/>
            </a:pPr>
            <a:r>
              <a:rPr lang="en-IN" sz="2200" b="1" dirty="0" smtClean="0">
                <a:solidFill>
                  <a:schemeClr val="tx2">
                    <a:lumMod val="75000"/>
                  </a:schemeClr>
                </a:solidFill>
              </a:rPr>
              <a:t>Product Profile in Maharashtra &amp; West Bengal</a:t>
            </a:r>
          </a:p>
          <a:p>
            <a:pPr algn="just"/>
            <a:r>
              <a:rPr lang="en-IN" sz="2200" dirty="0" smtClean="0"/>
              <a:t>West Bengal is 4</a:t>
            </a:r>
            <a:r>
              <a:rPr lang="en-IN" sz="2200" baseline="30000" dirty="0" smtClean="0"/>
              <a:t>th</a:t>
            </a:r>
            <a:r>
              <a:rPr lang="en-IN" sz="2200" dirty="0" smtClean="0"/>
              <a:t>  largest producing state</a:t>
            </a:r>
          </a:p>
          <a:p>
            <a:pPr algn="just"/>
            <a:r>
              <a:rPr lang="en-IN" sz="2200" dirty="0" smtClean="0"/>
              <a:t>Maharashtra is 6</a:t>
            </a:r>
            <a:r>
              <a:rPr lang="en-IN" sz="2200" baseline="30000" dirty="0" smtClean="0"/>
              <a:t>th</a:t>
            </a:r>
            <a:r>
              <a:rPr lang="en-IN" sz="2200" dirty="0" smtClean="0"/>
              <a:t> largest producer and  harvesting period is throughout the year</a:t>
            </a:r>
          </a:p>
          <a:p>
            <a:pPr algn="just">
              <a:buNone/>
            </a:pPr>
            <a:endParaRPr lang="en-IN" sz="2200" dirty="0"/>
          </a:p>
          <a:p>
            <a:pPr marL="0" indent="0" algn="just">
              <a:buFont typeface="Wingdings" pitchFamily="2" charset="2"/>
              <a:buChar char="q"/>
            </a:pPr>
            <a:endParaRPr lang="en-IN" sz="2200" dirty="0"/>
          </a:p>
        </p:txBody>
      </p:sp>
      <p:sp>
        <p:nvSpPr>
          <p:cNvPr id="5" name="Rectangle 4"/>
          <p:cNvSpPr/>
          <p:nvPr/>
        </p:nvSpPr>
        <p:spPr>
          <a:xfrm>
            <a:off x="457200" y="2819400"/>
            <a:ext cx="8153400" cy="3477875"/>
          </a:xfrm>
          <a:prstGeom prst="rect">
            <a:avLst/>
          </a:prstGeom>
        </p:spPr>
        <p:txBody>
          <a:bodyPr wrap="square">
            <a:spAutoFit/>
          </a:bodyPr>
          <a:lstStyle/>
          <a:p>
            <a:pPr algn="just">
              <a:buFont typeface="Wingdings" pitchFamily="2" charset="2"/>
              <a:buChar char="q"/>
            </a:pPr>
            <a:r>
              <a:rPr lang="en-IN" sz="2200" b="1" dirty="0" smtClean="0"/>
              <a:t>Stages of adoption of Model APMC</a:t>
            </a:r>
          </a:p>
          <a:p>
            <a:pPr lvl="1" algn="just">
              <a:buFont typeface="Wingdings" pitchFamily="2" charset="2"/>
              <a:buChar char="§"/>
            </a:pPr>
            <a:r>
              <a:rPr lang="en-IN" sz="2200" dirty="0" smtClean="0"/>
              <a:t>Revised their APMC legislation in line with the Model APMC (</a:t>
            </a:r>
            <a:r>
              <a:rPr lang="en-IN" sz="2200" b="1" dirty="0" smtClean="0"/>
              <a:t>Maharashtra</a:t>
            </a:r>
            <a:r>
              <a:rPr lang="en-IN" sz="2200" dirty="0" smtClean="0"/>
              <a:t>)</a:t>
            </a:r>
          </a:p>
          <a:p>
            <a:pPr lvl="1" algn="just"/>
            <a:endParaRPr lang="en-IN" sz="2200" dirty="0" smtClean="0"/>
          </a:p>
          <a:p>
            <a:pPr lvl="2" algn="just"/>
            <a:endParaRPr lang="en-IN" sz="2200" dirty="0" smtClean="0"/>
          </a:p>
          <a:p>
            <a:pPr lvl="1" algn="just">
              <a:buFont typeface="Wingdings" pitchFamily="2" charset="2"/>
              <a:buChar char="§"/>
            </a:pPr>
            <a:r>
              <a:rPr lang="en-IN" sz="2200" dirty="0" smtClean="0"/>
              <a:t>Modified the Model APMC (</a:t>
            </a:r>
            <a:r>
              <a:rPr lang="en-IN" sz="2200" b="1" dirty="0" smtClean="0"/>
              <a:t>West Bengal</a:t>
            </a:r>
            <a:r>
              <a:rPr lang="en-IN" sz="2200" dirty="0" smtClean="0"/>
              <a:t>)</a:t>
            </a:r>
          </a:p>
          <a:p>
            <a:pPr lvl="2" algn="just"/>
            <a:r>
              <a:rPr lang="en-IN" sz="2200" dirty="0" smtClean="0"/>
              <a:t>Is against including contract farming provisions</a:t>
            </a:r>
          </a:p>
          <a:p>
            <a:pPr lvl="2" algn="just"/>
            <a:r>
              <a:rPr lang="en-IN" sz="2200" dirty="0" smtClean="0"/>
              <a:t>Interest of farmers who have undertaken joint cultivation model have been protected</a:t>
            </a:r>
          </a:p>
          <a:p>
            <a:pPr lvl="2" algn="just"/>
            <a:r>
              <a:rPr lang="en-IN" sz="2200" dirty="0" smtClean="0"/>
              <a:t>Has exempted market fees for fruits and vegetables</a:t>
            </a:r>
            <a:endParaRPr lang="en-IN" sz="22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xmlns="" val="1258951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5562600" cy="685800"/>
          </a:xfrm>
        </p:spPr>
        <p:txBody>
          <a:bodyPr>
            <a:normAutofit/>
          </a:bodyPr>
          <a:lstStyle/>
          <a:p>
            <a:r>
              <a:rPr lang="en-US" sz="3000" b="1" dirty="0" smtClean="0">
                <a:solidFill>
                  <a:schemeClr val="accent2">
                    <a:lumMod val="75000"/>
                  </a:schemeClr>
                </a:solidFill>
              </a:rPr>
              <a:t>Constraints Identified</a:t>
            </a:r>
            <a:endParaRPr lang="en-US" sz="3000" b="1" dirty="0">
              <a:solidFill>
                <a:schemeClr val="accent2">
                  <a:lumMod val="75000"/>
                </a:schemeClr>
              </a:solidFill>
            </a:endParaRPr>
          </a:p>
        </p:txBody>
      </p:sp>
      <p:sp>
        <p:nvSpPr>
          <p:cNvPr id="3" name="Content Placeholder 2"/>
          <p:cNvSpPr>
            <a:spLocks noGrp="1"/>
          </p:cNvSpPr>
          <p:nvPr>
            <p:ph idx="1"/>
          </p:nvPr>
        </p:nvSpPr>
        <p:spPr>
          <a:xfrm>
            <a:off x="381000" y="1219200"/>
            <a:ext cx="8229600" cy="5105400"/>
          </a:xfrm>
        </p:spPr>
        <p:txBody>
          <a:bodyPr>
            <a:normAutofit/>
          </a:bodyPr>
          <a:lstStyle/>
          <a:p>
            <a:pPr marL="915988" algn="just">
              <a:lnSpc>
                <a:spcPct val="200000"/>
              </a:lnSpc>
              <a:buFont typeface="Wingdings" pitchFamily="2" charset="2"/>
              <a:buChar char="§"/>
            </a:pPr>
            <a:r>
              <a:rPr lang="en-US" sz="2500" dirty="0" smtClean="0"/>
              <a:t>Structural and </a:t>
            </a:r>
            <a:r>
              <a:rPr lang="en-US" sz="2500" dirty="0" smtClean="0"/>
              <a:t>Behavioral </a:t>
            </a:r>
            <a:r>
              <a:rPr lang="en-US" sz="2500" dirty="0" smtClean="0"/>
              <a:t>rigidities</a:t>
            </a:r>
          </a:p>
          <a:p>
            <a:pPr marL="915988" algn="just">
              <a:lnSpc>
                <a:spcPct val="200000"/>
              </a:lnSpc>
              <a:buFont typeface="Wingdings" pitchFamily="2" charset="2"/>
              <a:buChar char="§"/>
            </a:pPr>
            <a:r>
              <a:rPr lang="en-US" sz="2500" dirty="0" smtClean="0"/>
              <a:t>Auction System</a:t>
            </a:r>
          </a:p>
          <a:p>
            <a:pPr marL="915988" algn="just">
              <a:lnSpc>
                <a:spcPct val="200000"/>
              </a:lnSpc>
              <a:buFont typeface="Wingdings" pitchFamily="2" charset="2"/>
              <a:buChar char="§"/>
            </a:pPr>
            <a:r>
              <a:rPr lang="en-US" sz="2500" dirty="0" smtClean="0"/>
              <a:t>Election system</a:t>
            </a:r>
          </a:p>
          <a:p>
            <a:pPr marL="915988" algn="just">
              <a:lnSpc>
                <a:spcPct val="200000"/>
              </a:lnSpc>
              <a:buFont typeface="Wingdings" pitchFamily="2" charset="2"/>
              <a:buChar char="§"/>
            </a:pPr>
            <a:r>
              <a:rPr lang="en-US" sz="2500" dirty="0" smtClean="0"/>
              <a:t>Marketing linkages</a:t>
            </a:r>
          </a:p>
          <a:p>
            <a:pPr marL="915988" algn="just">
              <a:lnSpc>
                <a:spcPct val="200000"/>
              </a:lnSpc>
              <a:buFont typeface="Wingdings" pitchFamily="2" charset="2"/>
              <a:buChar char="§"/>
            </a:pPr>
            <a:r>
              <a:rPr lang="en-US" sz="2500" dirty="0" smtClean="0"/>
              <a:t>Inadequate Infrastructure</a:t>
            </a:r>
          </a:p>
          <a:p>
            <a:pPr marL="915988" algn="just">
              <a:lnSpc>
                <a:spcPct val="200000"/>
              </a:lnSpc>
              <a:buFont typeface="Wingdings" pitchFamily="2" charset="2"/>
              <a:buChar char="§"/>
            </a:pPr>
            <a:r>
              <a:rPr lang="en-US" sz="2500" dirty="0" smtClean="0"/>
              <a:t>Market Information system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000" b="1" dirty="0" smtClean="0">
                <a:solidFill>
                  <a:schemeClr val="accent2">
                    <a:lumMod val="75000"/>
                  </a:schemeClr>
                </a:solidFill>
              </a:rPr>
              <a:t>Economic Benefits due to “competition”</a:t>
            </a:r>
            <a:endParaRPr lang="en-US" sz="3000" b="1" dirty="0">
              <a:solidFill>
                <a:schemeClr val="accent2">
                  <a:lumMod val="75000"/>
                </a:schemeClr>
              </a:solidFill>
            </a:endParaRPr>
          </a:p>
        </p:txBody>
      </p:sp>
      <p:sp>
        <p:nvSpPr>
          <p:cNvPr id="3" name="Content Placeholder 2"/>
          <p:cNvSpPr>
            <a:spLocks noGrp="1"/>
          </p:cNvSpPr>
          <p:nvPr>
            <p:ph idx="1"/>
          </p:nvPr>
        </p:nvSpPr>
        <p:spPr>
          <a:xfrm>
            <a:off x="457200" y="914400"/>
            <a:ext cx="8229600" cy="5211763"/>
          </a:xfrm>
        </p:spPr>
        <p:txBody>
          <a:bodyPr>
            <a:normAutofit/>
          </a:bodyPr>
          <a:lstStyle/>
          <a:p>
            <a:pPr>
              <a:lnSpc>
                <a:spcPct val="150000"/>
              </a:lnSpc>
              <a:buFont typeface="Wingdings" pitchFamily="2" charset="2"/>
              <a:buChar char="§"/>
            </a:pPr>
            <a:r>
              <a:rPr lang="en-US" sz="2500" dirty="0" smtClean="0">
                <a:effectLst>
                  <a:outerShdw blurRad="38100" dist="38100" dir="2700000" algn="tl">
                    <a:srgbClr val="000000">
                      <a:alpha val="43137"/>
                    </a:srgbClr>
                  </a:outerShdw>
                </a:effectLst>
              </a:rPr>
              <a:t>Lines of improvement to build competitive structure:</a:t>
            </a:r>
          </a:p>
          <a:p>
            <a:pPr marL="1077913">
              <a:lnSpc>
                <a:spcPct val="150000"/>
              </a:lnSpc>
              <a:buFontTx/>
              <a:buChar char="-"/>
            </a:pPr>
            <a:r>
              <a:rPr lang="en-US" sz="2500" dirty="0" smtClean="0"/>
              <a:t>Technology</a:t>
            </a:r>
          </a:p>
          <a:p>
            <a:pPr marL="1077913">
              <a:lnSpc>
                <a:spcPct val="150000"/>
              </a:lnSpc>
              <a:buFontTx/>
              <a:buChar char="-"/>
            </a:pPr>
            <a:r>
              <a:rPr lang="en-US" sz="2500" dirty="0" smtClean="0"/>
              <a:t>Market linkage</a:t>
            </a:r>
          </a:p>
          <a:p>
            <a:pPr marL="1077913">
              <a:lnSpc>
                <a:spcPct val="150000"/>
              </a:lnSpc>
              <a:buFontTx/>
              <a:buChar char="-"/>
            </a:pPr>
            <a:r>
              <a:rPr lang="en-US" sz="2500" dirty="0" smtClean="0"/>
              <a:t>Financial assistance</a:t>
            </a:r>
            <a:endParaRPr lang="en-US" sz="2500" dirty="0"/>
          </a:p>
          <a:p>
            <a:pPr>
              <a:lnSpc>
                <a:spcPct val="150000"/>
              </a:lnSpc>
              <a:buFont typeface="Wingdings" pitchFamily="2" charset="2"/>
              <a:buChar char="§"/>
            </a:pPr>
            <a:r>
              <a:rPr lang="en-US" sz="2500" dirty="0" smtClean="0">
                <a:effectLst>
                  <a:outerShdw blurRad="38100" dist="38100" dir="2700000" algn="tl">
                    <a:srgbClr val="000000">
                      <a:alpha val="43137"/>
                    </a:srgbClr>
                  </a:outerShdw>
                </a:effectLst>
              </a:rPr>
              <a:t>Economic Benefits</a:t>
            </a:r>
          </a:p>
          <a:p>
            <a:pPr marL="1077913">
              <a:lnSpc>
                <a:spcPct val="150000"/>
              </a:lnSpc>
              <a:buFontTx/>
              <a:buChar char="-"/>
            </a:pPr>
            <a:r>
              <a:rPr lang="en-US" sz="2500" dirty="0" smtClean="0"/>
              <a:t>Increase in operational efficiency </a:t>
            </a:r>
          </a:p>
          <a:p>
            <a:pPr marL="1077913">
              <a:lnSpc>
                <a:spcPct val="150000"/>
              </a:lnSpc>
              <a:buFontTx/>
              <a:buChar char="-"/>
            </a:pPr>
            <a:r>
              <a:rPr lang="en-US" sz="2500" dirty="0" smtClean="0"/>
              <a:t>Removal of structural barriers </a:t>
            </a:r>
          </a:p>
          <a:p>
            <a:pPr marL="1077913">
              <a:lnSpc>
                <a:spcPct val="150000"/>
              </a:lnSpc>
              <a:buFontTx/>
              <a:buChar char="-"/>
            </a:pPr>
            <a:r>
              <a:rPr lang="en-US" sz="2500" dirty="0" smtClean="0"/>
              <a:t>Better remuneration to the producers</a:t>
            </a:r>
          </a:p>
          <a:p>
            <a:pPr marL="1077913">
              <a:lnSpc>
                <a:spcPct val="150000"/>
              </a:lnSpc>
              <a:buFontTx/>
              <a:buChar char="-"/>
            </a:pPr>
            <a:endParaRPr lang="en-US" sz="25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a:bodyPr>
          <a:lstStyle/>
          <a:p>
            <a:r>
              <a:rPr lang="en-US" sz="3000" b="1" dirty="0" smtClean="0">
                <a:solidFill>
                  <a:schemeClr val="accent2">
                    <a:lumMod val="75000"/>
                  </a:schemeClr>
                </a:solidFill>
              </a:rPr>
              <a:t>Policy Recommendations</a:t>
            </a:r>
            <a:br>
              <a:rPr lang="en-US" sz="3000" b="1" dirty="0" smtClean="0">
                <a:solidFill>
                  <a:schemeClr val="accent2">
                    <a:lumMod val="75000"/>
                  </a:schemeClr>
                </a:solidFill>
              </a:rPr>
            </a:br>
            <a:r>
              <a:rPr lang="en-US" sz="3000" b="1" i="1" dirty="0" smtClean="0">
                <a:solidFill>
                  <a:schemeClr val="accent2">
                    <a:lumMod val="75000"/>
                  </a:schemeClr>
                </a:solidFill>
              </a:rPr>
              <a:t>Central Government Level</a:t>
            </a:r>
            <a:endParaRPr lang="en-US" sz="3000" b="1" i="1" dirty="0">
              <a:solidFill>
                <a:schemeClr val="accent2">
                  <a:lumMod val="75000"/>
                </a:schemeClr>
              </a:solidFill>
            </a:endParaRPr>
          </a:p>
        </p:txBody>
      </p:sp>
      <p:sp>
        <p:nvSpPr>
          <p:cNvPr id="3" name="Content Placeholder 2"/>
          <p:cNvSpPr>
            <a:spLocks noGrp="1"/>
          </p:cNvSpPr>
          <p:nvPr>
            <p:ph idx="1"/>
          </p:nvPr>
        </p:nvSpPr>
        <p:spPr>
          <a:xfrm>
            <a:off x="152400" y="1219200"/>
            <a:ext cx="8610600" cy="5867400"/>
          </a:xfrm>
        </p:spPr>
        <p:txBody>
          <a:bodyPr>
            <a:normAutofit/>
          </a:bodyPr>
          <a:lstStyle/>
          <a:p>
            <a:pPr marL="0" indent="0" algn="ctr">
              <a:buNone/>
            </a:pPr>
            <a:endParaRPr lang="en-IN" sz="2300" b="1" dirty="0" smtClean="0"/>
          </a:p>
          <a:p>
            <a:pPr algn="just">
              <a:buFont typeface="Wingdings" pitchFamily="2" charset="2"/>
              <a:buChar char="q"/>
            </a:pPr>
            <a:r>
              <a:rPr lang="en-IN" sz="2300" dirty="0" smtClean="0"/>
              <a:t>Competition Commission of India should monitor </a:t>
            </a:r>
            <a:r>
              <a:rPr lang="en-IN" sz="2300" dirty="0"/>
              <a:t>agreements dealing with </a:t>
            </a:r>
            <a:r>
              <a:rPr lang="en-IN" sz="2300" dirty="0" smtClean="0"/>
              <a:t>infrastructure </a:t>
            </a:r>
            <a:r>
              <a:rPr lang="en-IN" sz="2300" dirty="0"/>
              <a:t>and transportation service </a:t>
            </a:r>
            <a:r>
              <a:rPr lang="en-IN" sz="2300" dirty="0" smtClean="0"/>
              <a:t>providers </a:t>
            </a:r>
            <a:endParaRPr lang="en-IN" sz="2300" dirty="0"/>
          </a:p>
          <a:p>
            <a:pPr lvl="2" algn="just">
              <a:buFont typeface="Wingdings" pitchFamily="2" charset="2"/>
              <a:buChar char="§"/>
            </a:pPr>
            <a:r>
              <a:rPr lang="en-IN" sz="2300" dirty="0" smtClean="0"/>
              <a:t>Territory of operation of a service provider should be identified</a:t>
            </a:r>
          </a:p>
          <a:p>
            <a:pPr lvl="2" algn="just">
              <a:buFont typeface="Wingdings" pitchFamily="2" charset="2"/>
              <a:buChar char="§"/>
            </a:pPr>
            <a:r>
              <a:rPr lang="en-IN" sz="2300" dirty="0"/>
              <a:t>Vertical linkages between cold storage service </a:t>
            </a:r>
            <a:r>
              <a:rPr lang="en-IN" sz="2300" dirty="0" smtClean="0"/>
              <a:t>providers and transportation </a:t>
            </a:r>
            <a:r>
              <a:rPr lang="en-IN" sz="2300" dirty="0"/>
              <a:t>companies </a:t>
            </a:r>
            <a:r>
              <a:rPr lang="en-IN" sz="2300" dirty="0" smtClean="0"/>
              <a:t>should be examined</a:t>
            </a:r>
            <a:endParaRPr lang="en-IN" sz="2300" dirty="0"/>
          </a:p>
          <a:p>
            <a:pPr lvl="2" algn="just">
              <a:buFont typeface="Wingdings" pitchFamily="2" charset="2"/>
              <a:buChar char="§"/>
            </a:pPr>
            <a:r>
              <a:rPr lang="en-IN" sz="2300" dirty="0" smtClean="0"/>
              <a:t>Monitoring should extend to retailers, processors and exporters</a:t>
            </a:r>
          </a:p>
          <a:p>
            <a:pPr marL="1371600" lvl="3" indent="0" algn="just">
              <a:buNone/>
            </a:pPr>
            <a:endParaRPr lang="en-IN" sz="2300" dirty="0"/>
          </a:p>
          <a:p>
            <a:pPr algn="just">
              <a:buFont typeface="Wingdings" pitchFamily="2" charset="2"/>
              <a:buChar char="q"/>
            </a:pPr>
            <a:r>
              <a:rPr lang="en-IN" sz="2300" dirty="0" smtClean="0"/>
              <a:t>Farmers’ Cooperatives</a:t>
            </a:r>
            <a:endParaRPr lang="en-IN" sz="2300" dirty="0"/>
          </a:p>
          <a:p>
            <a:pPr lvl="2" algn="just">
              <a:buFont typeface="Wingdings" pitchFamily="2" charset="2"/>
              <a:buChar char="§"/>
            </a:pPr>
            <a:r>
              <a:rPr lang="en-IN" sz="2300" dirty="0"/>
              <a:t>Provisions which favour </a:t>
            </a:r>
            <a:r>
              <a:rPr lang="en-IN" sz="2300" dirty="0" smtClean="0"/>
              <a:t>farmers’ cooperatives </a:t>
            </a:r>
            <a:r>
              <a:rPr lang="en-IN" sz="2300" dirty="0"/>
              <a:t>should be amended</a:t>
            </a:r>
          </a:p>
          <a:p>
            <a:pPr marL="914400" lvl="2" indent="0" algn="just">
              <a:buNone/>
            </a:pPr>
            <a:endParaRPr lang="en-IN" sz="23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chemeClr val="accent2">
                    <a:lumMod val="75000"/>
                  </a:schemeClr>
                </a:solidFill>
              </a:rPr>
              <a:t>State </a:t>
            </a:r>
            <a:r>
              <a:rPr lang="en-IN" sz="3200" b="1" dirty="0" smtClean="0">
                <a:solidFill>
                  <a:schemeClr val="accent2">
                    <a:lumMod val="75000"/>
                  </a:schemeClr>
                </a:solidFill>
              </a:rPr>
              <a:t>Level</a:t>
            </a:r>
            <a:endParaRPr lang="en-IN" sz="3200" b="1" dirty="0">
              <a:solidFill>
                <a:schemeClr val="accent2">
                  <a:lumMod val="75000"/>
                </a:schemeClr>
              </a:solidFill>
            </a:endParaRPr>
          </a:p>
        </p:txBody>
      </p:sp>
      <p:sp>
        <p:nvSpPr>
          <p:cNvPr id="3" name="Content Placeholder 2"/>
          <p:cNvSpPr>
            <a:spLocks noGrp="1"/>
          </p:cNvSpPr>
          <p:nvPr>
            <p:ph idx="1"/>
          </p:nvPr>
        </p:nvSpPr>
        <p:spPr>
          <a:xfrm>
            <a:off x="457200" y="1341437"/>
            <a:ext cx="8229600" cy="4906963"/>
          </a:xfrm>
        </p:spPr>
        <p:txBody>
          <a:bodyPr>
            <a:noAutofit/>
          </a:bodyPr>
          <a:lstStyle/>
          <a:p>
            <a:pPr algn="just">
              <a:buFont typeface="Wingdings" pitchFamily="2" charset="2"/>
              <a:buChar char="q"/>
            </a:pPr>
            <a:r>
              <a:rPr lang="en-IN" sz="2000" dirty="0" smtClean="0"/>
              <a:t>West Bengal Cold Storage Licensing Order: Preference for storage of produce of farmers cooperatives should be removed</a:t>
            </a:r>
          </a:p>
          <a:p>
            <a:pPr marL="0" indent="0" algn="just">
              <a:buNone/>
            </a:pPr>
            <a:endParaRPr lang="en-IN" sz="2000" dirty="0" smtClean="0"/>
          </a:p>
          <a:p>
            <a:pPr algn="just">
              <a:buFont typeface="Wingdings" pitchFamily="2" charset="2"/>
              <a:buChar char="q"/>
            </a:pPr>
            <a:r>
              <a:rPr lang="en-IN" sz="2000" dirty="0" smtClean="0"/>
              <a:t>Maharashtra Cold Storage Subsidy Scheme: Should be made widely applicable</a:t>
            </a:r>
          </a:p>
          <a:p>
            <a:pPr marL="0" indent="0" algn="just">
              <a:buNone/>
            </a:pPr>
            <a:endParaRPr lang="en-IN" sz="2000" dirty="0" smtClean="0"/>
          </a:p>
          <a:p>
            <a:pPr algn="just">
              <a:buFont typeface="Wingdings" pitchFamily="2" charset="2"/>
              <a:buChar char="q"/>
            </a:pPr>
            <a:r>
              <a:rPr lang="en-IN" sz="2000" dirty="0" smtClean="0"/>
              <a:t>Maharashtra  </a:t>
            </a:r>
            <a:r>
              <a:rPr lang="en-IN" sz="2000" dirty="0"/>
              <a:t>APMC</a:t>
            </a:r>
          </a:p>
          <a:p>
            <a:pPr lvl="1" algn="just">
              <a:buFont typeface="Wingdings" pitchFamily="2" charset="2"/>
              <a:buChar char="§"/>
            </a:pPr>
            <a:r>
              <a:rPr lang="en-IN" sz="2000" dirty="0" smtClean="0"/>
              <a:t>Grant of Licences: Fees should be reduced ; Reason should be provided for not granting a licence</a:t>
            </a:r>
          </a:p>
          <a:p>
            <a:pPr lvl="1" algn="just">
              <a:buFont typeface="Wingdings" pitchFamily="2" charset="2"/>
              <a:buChar char="§"/>
            </a:pPr>
            <a:r>
              <a:rPr lang="en-IN" sz="2000" dirty="0" smtClean="0"/>
              <a:t>National </a:t>
            </a:r>
            <a:r>
              <a:rPr lang="en-IN" sz="2000" dirty="0"/>
              <a:t>Integrated Produce </a:t>
            </a:r>
            <a:r>
              <a:rPr lang="en-IN" sz="2000" dirty="0" smtClean="0"/>
              <a:t>Market: Instances </a:t>
            </a:r>
            <a:r>
              <a:rPr lang="en-IN" sz="2000" dirty="0"/>
              <a:t>where vertical agreements such as exclusive supply agreements may be struck up should be monitored</a:t>
            </a:r>
          </a:p>
          <a:p>
            <a:pPr lvl="1" algn="just">
              <a:buFont typeface="Wingdings" pitchFamily="2" charset="2"/>
              <a:buChar char="§"/>
            </a:pPr>
            <a:r>
              <a:rPr lang="en-IN" sz="2000" dirty="0"/>
              <a:t>Contract </a:t>
            </a:r>
            <a:r>
              <a:rPr lang="en-IN" sz="2000" dirty="0" smtClean="0"/>
              <a:t>Farming; drafting </a:t>
            </a:r>
            <a:r>
              <a:rPr lang="en-IN" sz="2000" dirty="0"/>
              <a:t>of agreements and their implementation </a:t>
            </a:r>
            <a:r>
              <a:rPr lang="en-IN" sz="2000" dirty="0" smtClean="0"/>
              <a:t>could </a:t>
            </a:r>
            <a:r>
              <a:rPr lang="en-IN" sz="2000" dirty="0"/>
              <a:t>be closely </a:t>
            </a:r>
            <a:r>
              <a:rPr lang="en-IN" sz="2000" dirty="0" smtClean="0"/>
              <a:t>monitored by CCI, by the virtue of the powers conferred to it  under Section 3 of the Indian Competition Act</a:t>
            </a:r>
            <a:endParaRPr lang="en-IN" sz="2000" dirty="0"/>
          </a:p>
          <a:p>
            <a:pPr marL="0" indent="0">
              <a:buNone/>
            </a:pPr>
            <a:endParaRPr lang="en-IN" sz="2000" dirty="0"/>
          </a:p>
        </p:txBody>
      </p:sp>
      <p:sp>
        <p:nvSpPr>
          <p:cNvPr id="4" name="Title 1"/>
          <p:cNvSpPr txBox="1">
            <a:spLocks/>
          </p:cNvSpPr>
          <p:nvPr/>
        </p:nvSpPr>
        <p:spPr>
          <a:xfrm>
            <a:off x="0" y="-152400"/>
            <a:ext cx="9144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accent2">
                    <a:lumMod val="75000"/>
                  </a:schemeClr>
                </a:solidFill>
              </a:rPr>
              <a:t>Policy Recommendations</a:t>
            </a:r>
            <a:endParaRPr lang="en-US" sz="3200" b="1" dirty="0">
              <a:solidFill>
                <a:schemeClr val="accent2">
                  <a:lumMod val="75000"/>
                </a:scheme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xmlns="" val="151041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71800"/>
            <a:ext cx="8229600" cy="1143000"/>
          </a:xfrm>
        </p:spPr>
        <p:txBody>
          <a:bodyPr/>
          <a:lstStyle/>
          <a:p>
            <a:r>
              <a:rPr lang="en-US" dirty="0" smtClean="0"/>
              <a:t>Thank You</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000" b="1" dirty="0" smtClean="0">
                <a:solidFill>
                  <a:schemeClr val="accent2">
                    <a:lumMod val="50000"/>
                  </a:schemeClr>
                </a:solidFill>
              </a:rPr>
              <a:t>Structure of the Presentation</a:t>
            </a:r>
            <a:endParaRPr lang="en-US" sz="3000" b="1" dirty="0">
              <a:solidFill>
                <a:schemeClr val="accent2">
                  <a:lumMod val="50000"/>
                </a:schemeClr>
              </a:solidFill>
            </a:endParaRPr>
          </a:p>
        </p:txBody>
      </p:sp>
      <p:sp>
        <p:nvSpPr>
          <p:cNvPr id="3" name="Content Placeholder 2"/>
          <p:cNvSpPr>
            <a:spLocks noGrp="1"/>
          </p:cNvSpPr>
          <p:nvPr>
            <p:ph idx="1"/>
          </p:nvPr>
        </p:nvSpPr>
        <p:spPr>
          <a:xfrm>
            <a:off x="1676400" y="914400"/>
            <a:ext cx="6477000" cy="4953000"/>
          </a:xfrm>
        </p:spPr>
        <p:txBody>
          <a:bodyPr>
            <a:noAutofit/>
          </a:bodyPr>
          <a:lstStyle/>
          <a:p>
            <a:pPr>
              <a:lnSpc>
                <a:spcPct val="150000"/>
              </a:lnSpc>
              <a:buFont typeface="Wingdings" pitchFamily="2" charset="2"/>
              <a:buChar char="q"/>
            </a:pPr>
            <a:r>
              <a:rPr lang="en-US" sz="2300" dirty="0" smtClean="0"/>
              <a:t>Background </a:t>
            </a:r>
          </a:p>
          <a:p>
            <a:pPr>
              <a:lnSpc>
                <a:spcPct val="150000"/>
              </a:lnSpc>
              <a:buFont typeface="Wingdings" pitchFamily="2" charset="2"/>
              <a:buChar char="q"/>
            </a:pPr>
            <a:r>
              <a:rPr lang="en-US" sz="2300" dirty="0" smtClean="0"/>
              <a:t>Aim &amp; </a:t>
            </a:r>
            <a:r>
              <a:rPr lang="en-US" sz="2300" dirty="0" smtClean="0"/>
              <a:t>Scope</a:t>
            </a:r>
          </a:p>
          <a:p>
            <a:pPr>
              <a:lnSpc>
                <a:spcPct val="150000"/>
              </a:lnSpc>
              <a:buFont typeface="Wingdings" pitchFamily="2" charset="2"/>
              <a:buChar char="q"/>
            </a:pPr>
            <a:r>
              <a:rPr lang="en-US" sz="2300" dirty="0" smtClean="0"/>
              <a:t>APMC</a:t>
            </a:r>
            <a:endParaRPr lang="en-US" sz="2300" dirty="0" smtClean="0"/>
          </a:p>
          <a:p>
            <a:pPr>
              <a:lnSpc>
                <a:spcPct val="150000"/>
              </a:lnSpc>
              <a:buFont typeface="Wingdings" pitchFamily="2" charset="2"/>
              <a:buChar char="q"/>
            </a:pPr>
            <a:r>
              <a:rPr lang="en-US" sz="2300" dirty="0" smtClean="0"/>
              <a:t>Marketing Chain</a:t>
            </a:r>
            <a:endParaRPr lang="en-US" sz="2300" dirty="0" smtClean="0"/>
          </a:p>
          <a:p>
            <a:pPr>
              <a:lnSpc>
                <a:spcPct val="150000"/>
              </a:lnSpc>
              <a:buFont typeface="Wingdings" pitchFamily="2" charset="2"/>
              <a:buChar char="q"/>
            </a:pPr>
            <a:r>
              <a:rPr lang="en-US" sz="2300" dirty="0" smtClean="0"/>
              <a:t>Legal </a:t>
            </a:r>
            <a:r>
              <a:rPr lang="en-US" sz="2300" dirty="0" smtClean="0"/>
              <a:t>Analysis</a:t>
            </a:r>
          </a:p>
          <a:p>
            <a:pPr>
              <a:lnSpc>
                <a:spcPct val="150000"/>
              </a:lnSpc>
              <a:buFont typeface="Wingdings" pitchFamily="2" charset="2"/>
              <a:buChar char="q"/>
            </a:pPr>
            <a:r>
              <a:rPr lang="en-IN" sz="2300" dirty="0" smtClean="0"/>
              <a:t>Areas/Sources of Anti-Competitive Practices </a:t>
            </a:r>
            <a:endParaRPr lang="en-US" sz="2300" dirty="0" smtClean="0"/>
          </a:p>
          <a:p>
            <a:pPr>
              <a:lnSpc>
                <a:spcPct val="150000"/>
              </a:lnSpc>
              <a:buFont typeface="Wingdings" pitchFamily="2" charset="2"/>
              <a:buChar char="q"/>
            </a:pPr>
            <a:r>
              <a:rPr lang="en-US" sz="2300" dirty="0" smtClean="0"/>
              <a:t>Survey</a:t>
            </a:r>
          </a:p>
          <a:p>
            <a:pPr>
              <a:lnSpc>
                <a:spcPct val="150000"/>
              </a:lnSpc>
              <a:buFont typeface="Wingdings" pitchFamily="2" charset="2"/>
              <a:buChar char="q"/>
            </a:pPr>
            <a:r>
              <a:rPr lang="en-US" sz="2300" dirty="0" smtClean="0"/>
              <a:t>Constraints </a:t>
            </a:r>
            <a:r>
              <a:rPr lang="en-US" sz="2300" dirty="0" smtClean="0"/>
              <a:t>Identified</a:t>
            </a:r>
            <a:endParaRPr lang="en-US" sz="2300" dirty="0" smtClean="0"/>
          </a:p>
          <a:p>
            <a:pPr>
              <a:lnSpc>
                <a:spcPct val="150000"/>
              </a:lnSpc>
              <a:buFont typeface="Wingdings" pitchFamily="2" charset="2"/>
              <a:buChar char="q"/>
            </a:pPr>
            <a:r>
              <a:rPr lang="en-US" sz="2300" dirty="0" smtClean="0"/>
              <a:t>Economic Benefits due to “competition”</a:t>
            </a:r>
            <a:endParaRPr lang="en-US" sz="2300" dirty="0" smtClean="0"/>
          </a:p>
          <a:p>
            <a:pPr marL="341313" indent="-339725">
              <a:lnSpc>
                <a:spcPct val="150000"/>
              </a:lnSpc>
              <a:buFont typeface="Wingdings" pitchFamily="2" charset="2"/>
              <a:buChar char="q"/>
            </a:pPr>
            <a:r>
              <a:rPr lang="en-US" sz="2300" dirty="0" smtClean="0"/>
              <a:t>Policy Recommendations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smtClean="0">
                <a:solidFill>
                  <a:schemeClr val="accent2">
                    <a:lumMod val="50000"/>
                  </a:schemeClr>
                </a:solidFill>
              </a:rPr>
              <a:t>Background</a:t>
            </a:r>
            <a:r>
              <a:rPr lang="en-US" b="1" dirty="0" smtClean="0"/>
              <a:t> </a:t>
            </a:r>
            <a:endParaRPr lang="en-US" b="1" dirty="0"/>
          </a:p>
        </p:txBody>
      </p:sp>
      <p:sp>
        <p:nvSpPr>
          <p:cNvPr id="3" name="Content Placeholder 2"/>
          <p:cNvSpPr>
            <a:spLocks noGrp="1"/>
          </p:cNvSpPr>
          <p:nvPr>
            <p:ph idx="1"/>
          </p:nvPr>
        </p:nvSpPr>
        <p:spPr/>
        <p:txBody>
          <a:bodyPr>
            <a:normAutofit/>
          </a:bodyPr>
          <a:lstStyle/>
          <a:p>
            <a:pPr algn="just">
              <a:buFont typeface="Wingdings" pitchFamily="2" charset="2"/>
              <a:buChar char="q"/>
            </a:pPr>
            <a:r>
              <a:rPr lang="en-IN" sz="2300" dirty="0" smtClean="0"/>
              <a:t>Agriculture is one of the major driving forces of economic growth</a:t>
            </a:r>
          </a:p>
          <a:p>
            <a:pPr algn="just">
              <a:buFont typeface="Wingdings" pitchFamily="2" charset="2"/>
              <a:buChar char="q"/>
            </a:pPr>
            <a:endParaRPr lang="en-IN" sz="2300" dirty="0" smtClean="0"/>
          </a:p>
          <a:p>
            <a:pPr algn="just">
              <a:buFont typeface="Wingdings" pitchFamily="2" charset="2"/>
              <a:buChar char="q"/>
            </a:pPr>
            <a:r>
              <a:rPr lang="en-IN" sz="2300" dirty="0" smtClean="0"/>
              <a:t>Market-mediated linkages of the agriculture sector</a:t>
            </a:r>
          </a:p>
          <a:p>
            <a:pPr algn="just">
              <a:buFont typeface="Wingdings" pitchFamily="2" charset="2"/>
              <a:buChar char="q"/>
            </a:pPr>
            <a:endParaRPr lang="en-IN" sz="2300" dirty="0" smtClean="0"/>
          </a:p>
          <a:p>
            <a:pPr algn="just">
              <a:buFont typeface="Wingdings" pitchFamily="2" charset="2"/>
              <a:buChar char="q"/>
            </a:pPr>
            <a:r>
              <a:rPr lang="en-IN" sz="2300" dirty="0" smtClean="0"/>
              <a:t>In India, the agriculture sector is diverse and supports a majority of population for their livelihood</a:t>
            </a:r>
          </a:p>
          <a:p>
            <a:pPr algn="just"/>
            <a:endParaRPr lang="en-US" sz="23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229600" cy="1143000"/>
          </a:xfrm>
        </p:spPr>
        <p:txBody>
          <a:bodyPr>
            <a:normAutofit fontScale="90000"/>
          </a:bodyPr>
          <a:lstStyle/>
          <a:p>
            <a:pPr lvl="0"/>
            <a:r>
              <a:rPr lang="en-IN" sz="3300" b="1" dirty="0" smtClean="0">
                <a:solidFill>
                  <a:schemeClr val="accent2">
                    <a:lumMod val="75000"/>
                  </a:schemeClr>
                </a:solidFill>
              </a:rPr>
              <a:t>Aim </a:t>
            </a:r>
            <a:r>
              <a:rPr lang="en-IN" sz="2800" dirty="0" smtClean="0">
                <a:solidFill>
                  <a:schemeClr val="accent2">
                    <a:lumMod val="75000"/>
                  </a:schemeClr>
                </a:solidFill>
                <a:effectLst>
                  <a:outerShdw blurRad="38100" dist="38100" dir="2700000" algn="tl">
                    <a:srgbClr val="000000">
                      <a:alpha val="43137"/>
                    </a:srgbClr>
                  </a:outerShdw>
                </a:effectLst>
              </a:rPr>
              <a:t/>
            </a:r>
            <a:br>
              <a:rPr lang="en-IN" sz="2800" dirty="0" smtClean="0">
                <a:solidFill>
                  <a:schemeClr val="accent2">
                    <a:lumMod val="75000"/>
                  </a:schemeClr>
                </a:solidFill>
                <a:effectLst>
                  <a:outerShdw blurRad="38100" dist="38100" dir="2700000" algn="tl">
                    <a:srgbClr val="000000">
                      <a:alpha val="43137"/>
                    </a:srgbClr>
                  </a:outerShdw>
                </a:effectLst>
              </a:rPr>
            </a:br>
            <a:r>
              <a:rPr lang="en-IN" sz="2800" dirty="0" smtClean="0"/>
              <a:t/>
            </a:r>
            <a:br>
              <a:rPr lang="en-IN" sz="2800" dirty="0" smtClean="0"/>
            </a:br>
            <a:r>
              <a:rPr lang="en-IN" sz="2800" dirty="0" smtClean="0">
                <a:solidFill>
                  <a:schemeClr val="tx1">
                    <a:lumMod val="95000"/>
                    <a:lumOff val="5000"/>
                  </a:schemeClr>
                </a:solidFill>
              </a:rPr>
              <a:t>Promote </a:t>
            </a:r>
            <a:r>
              <a:rPr lang="en-IN" sz="2800" dirty="0">
                <a:solidFill>
                  <a:schemeClr val="tx1">
                    <a:lumMod val="95000"/>
                    <a:lumOff val="5000"/>
                  </a:schemeClr>
                </a:solidFill>
              </a:rPr>
              <a:t>effective </a:t>
            </a:r>
            <a:r>
              <a:rPr lang="en-IN" sz="2800" dirty="0" smtClean="0">
                <a:solidFill>
                  <a:schemeClr val="tx1">
                    <a:lumMod val="95000"/>
                    <a:lumOff val="5000"/>
                  </a:schemeClr>
                </a:solidFill>
              </a:rPr>
              <a:t>adoption and implementation </a:t>
            </a:r>
            <a:r>
              <a:rPr lang="en-IN" sz="2800" dirty="0">
                <a:solidFill>
                  <a:schemeClr val="tx1">
                    <a:lumMod val="95000"/>
                    <a:lumOff val="5000"/>
                  </a:schemeClr>
                </a:solidFill>
              </a:rPr>
              <a:t>of </a:t>
            </a:r>
            <a:r>
              <a:rPr lang="en-IN" sz="2800" dirty="0" smtClean="0">
                <a:solidFill>
                  <a:schemeClr val="tx1">
                    <a:lumMod val="95000"/>
                    <a:lumOff val="5000"/>
                  </a:schemeClr>
                </a:solidFill>
              </a:rPr>
              <a:t>principles of National Competition Policy by </a:t>
            </a:r>
            <a:r>
              <a:rPr lang="en-IN" sz="2800" dirty="0">
                <a:solidFill>
                  <a:schemeClr val="tx1">
                    <a:lumMod val="95000"/>
                    <a:lumOff val="5000"/>
                  </a:schemeClr>
                </a:solidFill>
              </a:rPr>
              <a:t>advocating for legislative </a:t>
            </a:r>
            <a:r>
              <a:rPr lang="en-IN" sz="2800" dirty="0" smtClean="0">
                <a:solidFill>
                  <a:schemeClr val="tx1">
                    <a:lumMod val="95000"/>
                    <a:lumOff val="5000"/>
                  </a:schemeClr>
                </a:solidFill>
              </a:rPr>
              <a:t>changes</a:t>
            </a:r>
            <a:r>
              <a:rPr lang="en-GB" dirty="0">
                <a:solidFill>
                  <a:schemeClr val="tx2">
                    <a:lumMod val="75000"/>
                  </a:schemeClr>
                </a:solidFill>
              </a:rPr>
              <a:t/>
            </a:r>
            <a:br>
              <a:rPr lang="en-GB" dirty="0">
                <a:solidFill>
                  <a:schemeClr val="tx2">
                    <a:lumMod val="75000"/>
                  </a:schemeClr>
                </a:solidFill>
              </a:rPr>
            </a:br>
            <a:r>
              <a:rPr lang="en-IN" dirty="0" smtClean="0"/>
              <a:t/>
            </a:r>
            <a:br>
              <a:rPr lang="en-IN" dirty="0" smtClean="0"/>
            </a:br>
            <a:endParaRPr lang="en-IN" dirty="0"/>
          </a:p>
        </p:txBody>
      </p:sp>
      <p:sp>
        <p:nvSpPr>
          <p:cNvPr id="3" name="Content Placeholder 2"/>
          <p:cNvSpPr>
            <a:spLocks noGrp="1"/>
          </p:cNvSpPr>
          <p:nvPr>
            <p:ph idx="1"/>
          </p:nvPr>
        </p:nvSpPr>
        <p:spPr>
          <a:xfrm>
            <a:off x="457200" y="2438400"/>
            <a:ext cx="8229600" cy="3962400"/>
          </a:xfrm>
        </p:spPr>
        <p:txBody>
          <a:bodyPr>
            <a:normAutofit fontScale="92500" lnSpcReduction="10000"/>
          </a:bodyPr>
          <a:lstStyle/>
          <a:p>
            <a:pPr marL="0" lvl="0" indent="0" algn="ctr">
              <a:buNone/>
            </a:pPr>
            <a:endParaRPr lang="en-GB" sz="3000" b="1" dirty="0" smtClean="0">
              <a:solidFill>
                <a:schemeClr val="accent2">
                  <a:lumMod val="75000"/>
                </a:schemeClr>
              </a:solidFill>
            </a:endParaRPr>
          </a:p>
          <a:p>
            <a:pPr marL="0" lvl="0" indent="0" algn="ctr">
              <a:buNone/>
            </a:pPr>
            <a:r>
              <a:rPr lang="en-GB" sz="3000" b="1" dirty="0" smtClean="0">
                <a:solidFill>
                  <a:schemeClr val="accent2">
                    <a:lumMod val="75000"/>
                  </a:schemeClr>
                </a:solidFill>
              </a:rPr>
              <a:t>Scope </a:t>
            </a:r>
            <a:endParaRPr lang="en-GB" sz="3000" b="1" dirty="0" smtClean="0"/>
          </a:p>
          <a:p>
            <a:pPr marL="0" lvl="0" indent="0">
              <a:buNone/>
            </a:pPr>
            <a:endParaRPr lang="en-GB" sz="3000" dirty="0" smtClean="0"/>
          </a:p>
          <a:p>
            <a:pPr lvl="0">
              <a:buFont typeface="Wingdings" pitchFamily="2" charset="2"/>
              <a:buChar char="q"/>
            </a:pPr>
            <a:r>
              <a:rPr lang="en-GB" sz="2500" dirty="0" smtClean="0"/>
              <a:t>Review </a:t>
            </a:r>
            <a:r>
              <a:rPr lang="en-GB" sz="2500" dirty="0"/>
              <a:t>of existing </a:t>
            </a:r>
            <a:r>
              <a:rPr lang="en-GB" sz="2500" dirty="0" smtClean="0"/>
              <a:t>Laws</a:t>
            </a:r>
          </a:p>
          <a:p>
            <a:pPr marL="0" lvl="0" indent="0">
              <a:buNone/>
            </a:pPr>
            <a:endParaRPr lang="en-GB" sz="2500" dirty="0" smtClean="0"/>
          </a:p>
          <a:p>
            <a:pPr lvl="0">
              <a:buFont typeface="Wingdings" pitchFamily="2" charset="2"/>
              <a:buChar char="q"/>
            </a:pPr>
            <a:r>
              <a:rPr lang="en-GB" sz="2500" dirty="0" smtClean="0"/>
              <a:t>Identification </a:t>
            </a:r>
            <a:r>
              <a:rPr lang="en-GB" sz="2500" dirty="0"/>
              <a:t>of </a:t>
            </a:r>
            <a:r>
              <a:rPr lang="en-GB" sz="2500" dirty="0" smtClean="0"/>
              <a:t>competition distortions </a:t>
            </a:r>
          </a:p>
          <a:p>
            <a:pPr marL="0" lvl="0" indent="0">
              <a:buNone/>
            </a:pPr>
            <a:endParaRPr lang="en-GB" sz="2500" dirty="0" smtClean="0"/>
          </a:p>
          <a:p>
            <a:pPr lvl="0">
              <a:buFont typeface="Wingdings" pitchFamily="2" charset="2"/>
              <a:buChar char="q"/>
            </a:pPr>
            <a:r>
              <a:rPr lang="en-GB" sz="2500" dirty="0" smtClean="0"/>
              <a:t>Suggest reforms to induce “competition” in agricultural </a:t>
            </a:r>
            <a:r>
              <a:rPr lang="en-GB" sz="2500" dirty="0"/>
              <a:t>marketing </a:t>
            </a:r>
            <a:endParaRPr lang="en-IN" sz="2500" dirty="0"/>
          </a:p>
          <a:p>
            <a:pPr marL="0" indent="0">
              <a:buNone/>
            </a:pP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xmlns="" val="2714422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000" b="1" dirty="0" smtClean="0">
                <a:solidFill>
                  <a:schemeClr val="accent2">
                    <a:lumMod val="50000"/>
                  </a:schemeClr>
                </a:solidFill>
              </a:rPr>
              <a:t>Agriculture Produce Market Committee</a:t>
            </a:r>
            <a:endParaRPr lang="en-US" sz="3000" b="1" dirty="0">
              <a:solidFill>
                <a:schemeClr val="accent2">
                  <a:lumMod val="50000"/>
                </a:schemeClr>
              </a:solidFill>
            </a:endParaRPr>
          </a:p>
        </p:txBody>
      </p:sp>
      <p:sp>
        <p:nvSpPr>
          <p:cNvPr id="3" name="Content Placeholder 2"/>
          <p:cNvSpPr>
            <a:spLocks noGrp="1"/>
          </p:cNvSpPr>
          <p:nvPr>
            <p:ph idx="1"/>
          </p:nvPr>
        </p:nvSpPr>
        <p:spPr>
          <a:xfrm>
            <a:off x="381000" y="1447800"/>
            <a:ext cx="8229600" cy="4525963"/>
          </a:xfrm>
        </p:spPr>
        <p:txBody>
          <a:bodyPr>
            <a:normAutofit/>
          </a:bodyPr>
          <a:lstStyle/>
          <a:p>
            <a:pPr>
              <a:lnSpc>
                <a:spcPct val="200000"/>
              </a:lnSpc>
              <a:buFont typeface="Wingdings" pitchFamily="2" charset="2"/>
              <a:buChar char="q"/>
            </a:pPr>
            <a:r>
              <a:rPr lang="en-US" sz="2300" dirty="0" smtClean="0"/>
              <a:t> Marketing Committee – regulate agricultural marketing in notified market area </a:t>
            </a:r>
          </a:p>
          <a:p>
            <a:pPr>
              <a:lnSpc>
                <a:spcPct val="200000"/>
              </a:lnSpc>
              <a:buFont typeface="Wingdings" pitchFamily="2" charset="2"/>
              <a:buChar char="q"/>
            </a:pPr>
            <a:r>
              <a:rPr lang="en-US" sz="2300" dirty="0" smtClean="0"/>
              <a:t> Roles of Marketing Committees</a:t>
            </a:r>
          </a:p>
          <a:p>
            <a:pPr>
              <a:lnSpc>
                <a:spcPct val="200000"/>
              </a:lnSpc>
              <a:buFont typeface="Wingdings" pitchFamily="2" charset="2"/>
              <a:buChar char="q"/>
            </a:pPr>
            <a:r>
              <a:rPr lang="en-US" sz="2300" dirty="0" smtClean="0"/>
              <a:t> Structural rigidities of APMCs lead to  operational efficiency</a:t>
            </a:r>
          </a:p>
          <a:p>
            <a:pPr>
              <a:lnSpc>
                <a:spcPct val="200000"/>
              </a:lnSpc>
              <a:buFont typeface="Wingdings" pitchFamily="2" charset="2"/>
              <a:buChar char="q"/>
            </a:pPr>
            <a:r>
              <a:rPr lang="en-US" sz="2300" dirty="0" smtClean="0"/>
              <a:t>Need for a APMC reform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2"/>
          <p:cNvGrpSpPr/>
          <p:nvPr/>
        </p:nvGrpSpPr>
        <p:grpSpPr>
          <a:xfrm>
            <a:off x="685800" y="1600200"/>
            <a:ext cx="8001000" cy="4800600"/>
            <a:chOff x="-119716" y="135157"/>
            <a:chExt cx="9308134" cy="6318179"/>
          </a:xfrm>
        </p:grpSpPr>
        <p:sp>
          <p:nvSpPr>
            <p:cNvPr id="4" name="Oval 3"/>
            <p:cNvSpPr/>
            <p:nvPr/>
          </p:nvSpPr>
          <p:spPr>
            <a:xfrm>
              <a:off x="-119716" y="2091633"/>
              <a:ext cx="2099428" cy="720080"/>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FARMERS</a:t>
              </a:r>
              <a:endParaRPr lang="en-IN" dirty="0">
                <a:solidFill>
                  <a:schemeClr val="tx1"/>
                </a:solidFill>
              </a:endParaRPr>
            </a:p>
          </p:txBody>
        </p:sp>
        <p:sp>
          <p:nvSpPr>
            <p:cNvPr id="6" name="Oval 5"/>
            <p:cNvSpPr/>
            <p:nvPr/>
          </p:nvSpPr>
          <p:spPr>
            <a:xfrm>
              <a:off x="2805698" y="1639485"/>
              <a:ext cx="2925414" cy="1404038"/>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smtClean="0">
                  <a:solidFill>
                    <a:schemeClr val="tx1"/>
                  </a:solidFill>
                </a:rPr>
                <a:t>Aratdars</a:t>
              </a:r>
              <a:r>
                <a:rPr lang="en-IN" dirty="0" smtClean="0">
                  <a:solidFill>
                    <a:schemeClr val="tx1"/>
                  </a:solidFill>
                </a:rPr>
                <a:t>/Auction Agents/commission agents</a:t>
              </a:r>
              <a:endParaRPr lang="en-IN" dirty="0">
                <a:solidFill>
                  <a:schemeClr val="tx1"/>
                </a:solidFill>
              </a:endParaRPr>
            </a:p>
          </p:txBody>
        </p:sp>
        <p:sp>
          <p:nvSpPr>
            <p:cNvPr id="11" name="TextBox 10"/>
            <p:cNvSpPr txBox="1"/>
            <p:nvPr/>
          </p:nvSpPr>
          <p:spPr>
            <a:xfrm>
              <a:off x="1741911" y="1840062"/>
              <a:ext cx="1296145" cy="307777"/>
            </a:xfrm>
            <a:prstGeom prst="rect">
              <a:avLst/>
            </a:prstGeom>
            <a:noFill/>
          </p:spPr>
          <p:txBody>
            <a:bodyPr wrap="square" rtlCol="0">
              <a:spAutoFit/>
            </a:bodyPr>
            <a:lstStyle/>
            <a:p>
              <a:pPr algn="ctr"/>
              <a:r>
                <a:rPr lang="en-IN" sz="1400" b="1" dirty="0" smtClean="0"/>
                <a:t>PRODUCE</a:t>
              </a:r>
              <a:endParaRPr lang="en-IN" sz="1400" b="1" dirty="0"/>
            </a:p>
          </p:txBody>
        </p:sp>
        <p:sp>
          <p:nvSpPr>
            <p:cNvPr id="14" name="Oval 13"/>
            <p:cNvSpPr/>
            <p:nvPr/>
          </p:nvSpPr>
          <p:spPr>
            <a:xfrm>
              <a:off x="4401378" y="3244102"/>
              <a:ext cx="1979219" cy="72008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TRADERS</a:t>
              </a:r>
              <a:endParaRPr lang="en-IN" dirty="0">
                <a:solidFill>
                  <a:schemeClr val="tx1"/>
                </a:solidFill>
              </a:endParaRPr>
            </a:p>
          </p:txBody>
        </p:sp>
        <p:sp>
          <p:nvSpPr>
            <p:cNvPr id="18" name="Oval 17"/>
            <p:cNvSpPr/>
            <p:nvPr/>
          </p:nvSpPr>
          <p:spPr>
            <a:xfrm>
              <a:off x="4224080" y="135157"/>
              <a:ext cx="1713089" cy="1277620"/>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100" dirty="0" smtClean="0">
                  <a:solidFill>
                    <a:schemeClr val="tx1"/>
                  </a:solidFill>
                </a:rPr>
                <a:t>Retailers/Wholesalers in the vicinity of the Regulated markets</a:t>
              </a:r>
              <a:endParaRPr lang="en-IN" sz="1100" dirty="0">
                <a:solidFill>
                  <a:schemeClr val="tx1"/>
                </a:solidFill>
              </a:endParaRPr>
            </a:p>
          </p:txBody>
        </p:sp>
        <p:sp>
          <p:nvSpPr>
            <p:cNvPr id="31" name="Oval 30"/>
            <p:cNvSpPr/>
            <p:nvPr/>
          </p:nvSpPr>
          <p:spPr>
            <a:xfrm>
              <a:off x="3692186" y="5049296"/>
              <a:ext cx="2748116" cy="1404040"/>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smtClean="0">
                  <a:solidFill>
                    <a:schemeClr val="tx1"/>
                  </a:solidFill>
                </a:rPr>
                <a:t>Aratdars</a:t>
              </a:r>
              <a:r>
                <a:rPr lang="en-IN" sz="1600" dirty="0" smtClean="0">
                  <a:solidFill>
                    <a:schemeClr val="tx1"/>
                  </a:solidFill>
                </a:rPr>
                <a:t> in other states / cities/ wholesale markets</a:t>
              </a:r>
              <a:endParaRPr lang="en-IN" sz="1600" dirty="0">
                <a:solidFill>
                  <a:schemeClr val="tx1"/>
                </a:solidFill>
              </a:endParaRPr>
            </a:p>
          </p:txBody>
        </p:sp>
        <p:sp>
          <p:nvSpPr>
            <p:cNvPr id="34" name="Oval 33"/>
            <p:cNvSpPr/>
            <p:nvPr/>
          </p:nvSpPr>
          <p:spPr>
            <a:xfrm>
              <a:off x="7023598" y="436023"/>
              <a:ext cx="1872208" cy="124933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smtClean="0">
                  <a:solidFill>
                    <a:schemeClr val="tx1"/>
                  </a:solidFill>
                </a:rPr>
                <a:t>Consumers in the vicinity of the Regulated markets</a:t>
              </a:r>
              <a:endParaRPr lang="en-IN" sz="1200" dirty="0">
                <a:solidFill>
                  <a:schemeClr val="tx1"/>
                </a:solidFill>
              </a:endParaRPr>
            </a:p>
          </p:txBody>
        </p:sp>
        <p:sp>
          <p:nvSpPr>
            <p:cNvPr id="46" name="Oval 45"/>
            <p:cNvSpPr/>
            <p:nvPr/>
          </p:nvSpPr>
          <p:spPr>
            <a:xfrm>
              <a:off x="7020272" y="5507869"/>
              <a:ext cx="1902198" cy="720080"/>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RETAILERS</a:t>
              </a:r>
              <a:endParaRPr lang="en-IN" dirty="0">
                <a:solidFill>
                  <a:schemeClr val="tx1"/>
                </a:solidFill>
              </a:endParaRPr>
            </a:p>
          </p:txBody>
        </p:sp>
        <p:sp>
          <p:nvSpPr>
            <p:cNvPr id="47" name="Oval 46"/>
            <p:cNvSpPr/>
            <p:nvPr/>
          </p:nvSpPr>
          <p:spPr>
            <a:xfrm>
              <a:off x="6912259" y="3143814"/>
              <a:ext cx="2276159" cy="1503574"/>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Consumers in other states/cities</a:t>
              </a:r>
              <a:endParaRPr lang="en-IN" dirty="0">
                <a:solidFill>
                  <a:schemeClr val="tx1"/>
                </a:solidFill>
              </a:endParaRPr>
            </a:p>
          </p:txBody>
        </p:sp>
        <p:sp>
          <p:nvSpPr>
            <p:cNvPr id="51" name="Right Arrow 50"/>
            <p:cNvSpPr/>
            <p:nvPr/>
          </p:nvSpPr>
          <p:spPr>
            <a:xfrm>
              <a:off x="2123728" y="2314165"/>
              <a:ext cx="671369" cy="2180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2" name="Right Arrow 51"/>
            <p:cNvSpPr/>
            <p:nvPr/>
          </p:nvSpPr>
          <p:spPr>
            <a:xfrm rot="5400000">
              <a:off x="4772019" y="4472973"/>
              <a:ext cx="842121" cy="1895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3" name="Right Arrow 52"/>
            <p:cNvSpPr/>
            <p:nvPr/>
          </p:nvSpPr>
          <p:spPr>
            <a:xfrm>
              <a:off x="6516216" y="5732260"/>
              <a:ext cx="335684" cy="2180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4" name="Right Arrow 53"/>
            <p:cNvSpPr/>
            <p:nvPr/>
          </p:nvSpPr>
          <p:spPr>
            <a:xfrm rot="16200000">
              <a:off x="7512679" y="4946074"/>
              <a:ext cx="671369" cy="2180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5" name="Right Arrow 54"/>
            <p:cNvSpPr/>
            <p:nvPr/>
          </p:nvSpPr>
          <p:spPr>
            <a:xfrm rot="1904178">
              <a:off x="3976754" y="3238284"/>
              <a:ext cx="367308" cy="1982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6" name="Right Arrow 55"/>
            <p:cNvSpPr/>
            <p:nvPr/>
          </p:nvSpPr>
          <p:spPr>
            <a:xfrm rot="19692240">
              <a:off x="3976729" y="1232641"/>
              <a:ext cx="367308" cy="1982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7" name="Right Arrow 56"/>
            <p:cNvSpPr/>
            <p:nvPr/>
          </p:nvSpPr>
          <p:spPr>
            <a:xfrm>
              <a:off x="6271138" y="1144305"/>
              <a:ext cx="641121" cy="2180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75" name="Slide Number Placeholder 74"/>
          <p:cNvSpPr>
            <a:spLocks noGrp="1"/>
          </p:cNvSpPr>
          <p:nvPr>
            <p:ph type="sldNum" sz="quarter" idx="12"/>
          </p:nvPr>
        </p:nvSpPr>
        <p:spPr/>
        <p:txBody>
          <a:bodyPr/>
          <a:lstStyle/>
          <a:p>
            <a:fld id="{D7D63082-6ACC-45E0-9339-72D489F5633B}" type="slidenum">
              <a:rPr lang="en-IN" smtClean="0"/>
              <a:pPr/>
              <a:t>6</a:t>
            </a:fld>
            <a:endParaRPr lang="en-IN"/>
          </a:p>
        </p:txBody>
      </p:sp>
      <p:sp>
        <p:nvSpPr>
          <p:cNvPr id="33" name="Rectangle 32"/>
          <p:cNvSpPr/>
          <p:nvPr/>
        </p:nvSpPr>
        <p:spPr>
          <a:xfrm>
            <a:off x="457200" y="762000"/>
            <a:ext cx="2816476" cy="553998"/>
          </a:xfrm>
          <a:prstGeom prst="rect">
            <a:avLst/>
          </a:prstGeom>
        </p:spPr>
        <p:txBody>
          <a:bodyPr wrap="none">
            <a:spAutoFit/>
          </a:bodyPr>
          <a:lstStyle/>
          <a:p>
            <a:pPr algn="ctr">
              <a:buNone/>
            </a:pPr>
            <a:r>
              <a:rPr lang="en-US" sz="3000" b="1" dirty="0" smtClean="0">
                <a:solidFill>
                  <a:schemeClr val="accent2">
                    <a:lumMod val="50000"/>
                  </a:schemeClr>
                </a:solidFill>
              </a:rPr>
              <a:t>Marketing Chain</a:t>
            </a:r>
            <a:endParaRPr lang="en-US" sz="3000" b="1" dirty="0">
              <a:solidFill>
                <a:schemeClr val="accent2">
                  <a:lumMod val="50000"/>
                </a:schemeClr>
              </a:solidFill>
            </a:endParaRPr>
          </a:p>
        </p:txBody>
      </p:sp>
      <p:sp>
        <p:nvSpPr>
          <p:cNvPr id="36" name="Left Brace 35"/>
          <p:cNvSpPr/>
          <p:nvPr/>
        </p:nvSpPr>
        <p:spPr>
          <a:xfrm>
            <a:off x="3200400" y="4343400"/>
            <a:ext cx="381000" cy="1676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1600200" y="5029200"/>
            <a:ext cx="1524000" cy="369332"/>
          </a:xfrm>
          <a:prstGeom prst="rect">
            <a:avLst/>
          </a:prstGeom>
          <a:noFill/>
        </p:spPr>
        <p:txBody>
          <a:bodyPr wrap="square" rtlCol="0">
            <a:spAutoFit/>
          </a:bodyPr>
          <a:lstStyle/>
          <a:p>
            <a:pPr algn="r"/>
            <a:r>
              <a:rPr lang="en-US" dirty="0" smtClean="0"/>
              <a:t>Brokers</a:t>
            </a:r>
            <a:endParaRPr lang="en-US" dirty="0"/>
          </a:p>
        </p:txBody>
      </p:sp>
    </p:spTree>
    <p:extLst>
      <p:ext uri="{BB962C8B-B14F-4D97-AF65-F5344CB8AC3E}">
        <p14:creationId xmlns:p14="http://schemas.microsoft.com/office/powerpoint/2010/main" xmlns="" val="1591378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305800" cy="1371600"/>
          </a:xfrm>
        </p:spPr>
        <p:txBody>
          <a:bodyPr>
            <a:normAutofit fontScale="90000"/>
          </a:bodyPr>
          <a:lstStyle/>
          <a:p>
            <a:pPr lvl="0"/>
            <a:r>
              <a:rPr lang="en-IN" sz="3300" b="1" dirty="0" smtClean="0">
                <a:solidFill>
                  <a:schemeClr val="accent2">
                    <a:lumMod val="75000"/>
                  </a:schemeClr>
                </a:solidFill>
              </a:rPr>
              <a:t>Legal Analysis</a:t>
            </a:r>
            <a:r>
              <a:rPr lang="en-IN" sz="2800" dirty="0" smtClean="0">
                <a:solidFill>
                  <a:schemeClr val="accent2">
                    <a:lumMod val="75000"/>
                  </a:schemeClr>
                </a:solidFill>
                <a:effectLst>
                  <a:outerShdw blurRad="38100" dist="38100" dir="2700000" algn="tl">
                    <a:srgbClr val="000000">
                      <a:alpha val="43137"/>
                    </a:srgbClr>
                  </a:outerShdw>
                </a:effectLst>
              </a:rPr>
              <a:t/>
            </a:r>
            <a:br>
              <a:rPr lang="en-IN" sz="2800" dirty="0" smtClean="0">
                <a:solidFill>
                  <a:schemeClr val="accent2">
                    <a:lumMod val="75000"/>
                  </a:schemeClr>
                </a:solidFill>
                <a:effectLst>
                  <a:outerShdw blurRad="38100" dist="38100" dir="2700000" algn="tl">
                    <a:srgbClr val="000000">
                      <a:alpha val="43137"/>
                    </a:srgbClr>
                  </a:outerShdw>
                </a:effectLst>
              </a:rPr>
            </a:br>
            <a:r>
              <a:rPr lang="en-IN" sz="2800" dirty="0" smtClean="0"/>
              <a:t/>
            </a:r>
            <a:br>
              <a:rPr lang="en-IN" sz="2800" dirty="0" smtClean="0"/>
            </a:br>
            <a:r>
              <a:rPr lang="en-GB" dirty="0">
                <a:solidFill>
                  <a:schemeClr val="tx2">
                    <a:lumMod val="75000"/>
                  </a:schemeClr>
                </a:solidFill>
              </a:rPr>
              <a:t/>
            </a:r>
            <a:br>
              <a:rPr lang="en-GB" dirty="0">
                <a:solidFill>
                  <a:schemeClr val="tx2">
                    <a:lumMod val="75000"/>
                  </a:schemeClr>
                </a:solidFill>
              </a:rPr>
            </a:br>
            <a:r>
              <a:rPr lang="en-IN" dirty="0" smtClean="0"/>
              <a:t/>
            </a:r>
            <a:br>
              <a:rPr lang="en-IN" dirty="0" smtClean="0"/>
            </a:br>
            <a:endParaRPr lang="en-IN" dirty="0"/>
          </a:p>
        </p:txBody>
      </p:sp>
      <p:sp>
        <p:nvSpPr>
          <p:cNvPr id="3" name="Content Placeholder 2"/>
          <p:cNvSpPr>
            <a:spLocks noGrp="1"/>
          </p:cNvSpPr>
          <p:nvPr>
            <p:ph idx="1"/>
          </p:nvPr>
        </p:nvSpPr>
        <p:spPr>
          <a:xfrm>
            <a:off x="457200" y="838200"/>
            <a:ext cx="8229600" cy="762000"/>
          </a:xfrm>
        </p:spPr>
        <p:txBody>
          <a:bodyPr>
            <a:noAutofit/>
          </a:bodyPr>
          <a:lstStyle/>
          <a:p>
            <a:pPr algn="just">
              <a:buFont typeface="Wingdings" pitchFamily="2" charset="2"/>
              <a:buChar char="q"/>
            </a:pPr>
            <a:r>
              <a:rPr lang="en-IN" sz="2000" b="1" dirty="0" smtClean="0"/>
              <a:t>Nuances </a:t>
            </a:r>
            <a:r>
              <a:rPr lang="en-IN" sz="2000" b="1" dirty="0"/>
              <a:t>of Agricultural </a:t>
            </a:r>
            <a:r>
              <a:rPr lang="en-IN" sz="2000" b="1" dirty="0" smtClean="0"/>
              <a:t>Markets: Competition Perspective</a:t>
            </a:r>
            <a:endParaRPr lang="en-IN" sz="2000" b="1" dirty="0"/>
          </a:p>
          <a:p>
            <a:pPr lvl="1" algn="just">
              <a:buFont typeface="Wingdings" pitchFamily="2" charset="2"/>
              <a:buChar char="§"/>
            </a:pPr>
            <a:r>
              <a:rPr lang="en-IN" sz="2000" dirty="0"/>
              <a:t>Used to be perceived as an example of a perfectly competitive </a:t>
            </a:r>
            <a:r>
              <a:rPr lang="en-IN" sz="2000" dirty="0" smtClean="0"/>
              <a:t>market </a:t>
            </a:r>
          </a:p>
          <a:p>
            <a:pPr lvl="1" algn="just">
              <a:buFont typeface="Wingdings" pitchFamily="2" charset="2"/>
              <a:buChar char="§"/>
            </a:pPr>
            <a:r>
              <a:rPr lang="en-IN" sz="2000" dirty="0" smtClean="0"/>
              <a:t>Buyer power could be a possible distorting factor</a:t>
            </a:r>
          </a:p>
          <a:p>
            <a:pPr marL="457200" lvl="1" indent="0" algn="just">
              <a:buNone/>
            </a:pPr>
            <a:endParaRPr lang="en-IN" sz="2000" dirty="0"/>
          </a:p>
          <a:p>
            <a:pPr algn="just">
              <a:buFont typeface="Wingdings" pitchFamily="2" charset="2"/>
              <a:buChar char="q"/>
            </a:pPr>
            <a:r>
              <a:rPr lang="en-IN" sz="2000" b="1" dirty="0" smtClean="0"/>
              <a:t>Review of some relevant Acts &amp; Rules (Central and State Level)</a:t>
            </a:r>
          </a:p>
          <a:p>
            <a:pPr algn="just">
              <a:buFont typeface="Wingdings" pitchFamily="2" charset="2"/>
              <a:buChar char="§"/>
            </a:pPr>
            <a:r>
              <a:rPr lang="en-IN" sz="2000" dirty="0" smtClean="0"/>
              <a:t>Essential Commodity Act 1995 (Amended as on 2010)</a:t>
            </a:r>
          </a:p>
          <a:p>
            <a:pPr algn="just">
              <a:buFont typeface="Wingdings" pitchFamily="2" charset="2"/>
              <a:buChar char="§"/>
            </a:pPr>
            <a:r>
              <a:rPr lang="en-IN" sz="2000" dirty="0" smtClean="0"/>
              <a:t>Agriculture Produce (Grading and Marking) Act, 1937 (Amended as on 1986)</a:t>
            </a:r>
          </a:p>
          <a:p>
            <a:pPr algn="just">
              <a:buFont typeface="Wingdings" pitchFamily="2" charset="2"/>
              <a:buChar char="§"/>
            </a:pPr>
            <a:r>
              <a:rPr lang="en-IN" sz="2000" dirty="0" smtClean="0"/>
              <a:t>APMC Model Act 2003</a:t>
            </a:r>
            <a:endParaRPr lang="en-US" sz="2000" dirty="0" smtClean="0"/>
          </a:p>
          <a:p>
            <a:pPr algn="just">
              <a:buFont typeface="Wingdings" pitchFamily="2" charset="2"/>
              <a:buChar char="§"/>
            </a:pPr>
            <a:r>
              <a:rPr lang="en-IN" sz="2000" dirty="0" smtClean="0"/>
              <a:t>The Maharashtra Agricultural Produce Marketing (Development and Regulation) Act, 1963 (Amended as on 2010)</a:t>
            </a:r>
          </a:p>
          <a:p>
            <a:pPr algn="just">
              <a:buFont typeface="Wingdings" pitchFamily="2" charset="2"/>
              <a:buChar char="§"/>
            </a:pPr>
            <a:r>
              <a:rPr lang="en-IN" sz="2000" dirty="0" smtClean="0"/>
              <a:t>The Maharashtra Agricultural Produce Marketing (Development and Regulation) Rules, </a:t>
            </a:r>
            <a:r>
              <a:rPr lang="en-IN" sz="2000" dirty="0" smtClean="0"/>
              <a:t>1967 (Amended as on 2010)</a:t>
            </a:r>
            <a:endParaRPr lang="en-IN" sz="2000" dirty="0" smtClean="0"/>
          </a:p>
          <a:p>
            <a:pPr algn="just">
              <a:buFont typeface="Wingdings" pitchFamily="2" charset="2"/>
              <a:buChar char="§"/>
            </a:pPr>
            <a:r>
              <a:rPr lang="en-US" sz="2000" dirty="0" smtClean="0"/>
              <a:t>The West Bengal Agricultural Produce Marketing (Regulation) Act, 1972 (Amended as on 1981)</a:t>
            </a:r>
          </a:p>
          <a:p>
            <a:pPr algn="just">
              <a:buFont typeface="Wingdings" pitchFamily="2" charset="2"/>
              <a:buChar char="§"/>
            </a:pPr>
            <a:r>
              <a:rPr lang="en-US" sz="2000" dirty="0" smtClean="0"/>
              <a:t>The West Bengal Agricultural Produce Marketing (Regulation) Rules, 1982</a:t>
            </a:r>
          </a:p>
          <a:p>
            <a:pPr algn="just">
              <a:buFont typeface="Wingdings" pitchFamily="2" charset="2"/>
              <a:buChar char="§"/>
            </a:pPr>
            <a:r>
              <a:rPr lang="en-IN" sz="2000" dirty="0" smtClean="0"/>
              <a:t>The West Bengal Cold Storage (Licensing and Regulation) Act, 1966 </a:t>
            </a:r>
            <a:endParaRPr lang="en-US" sz="2000" dirty="0" smtClean="0"/>
          </a:p>
          <a:p>
            <a:pPr algn="just">
              <a:buFont typeface="Wingdings" pitchFamily="2" charset="2"/>
              <a:buChar char="§"/>
            </a:pPr>
            <a:endParaRPr lang="en-IN"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xmlns="" val="803588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IN" sz="3000" b="1" dirty="0" smtClean="0">
                <a:solidFill>
                  <a:schemeClr val="accent2">
                    <a:lumMod val="75000"/>
                  </a:schemeClr>
                </a:solidFill>
              </a:rPr>
              <a:t>Areas/Sources of Anti-Competitive Practices </a:t>
            </a:r>
            <a:endParaRPr lang="en-IN" sz="3000" b="1" dirty="0">
              <a:solidFill>
                <a:schemeClr val="accent2">
                  <a:lumMod val="75000"/>
                </a:schemeClr>
              </a:solidFill>
            </a:endParaRPr>
          </a:p>
        </p:txBody>
      </p:sp>
      <p:sp>
        <p:nvSpPr>
          <p:cNvPr id="3" name="Content Placeholder 2"/>
          <p:cNvSpPr>
            <a:spLocks noGrp="1"/>
          </p:cNvSpPr>
          <p:nvPr>
            <p:ph idx="1"/>
          </p:nvPr>
        </p:nvSpPr>
        <p:spPr>
          <a:xfrm>
            <a:off x="381000" y="762000"/>
            <a:ext cx="8229600" cy="5059363"/>
          </a:xfrm>
        </p:spPr>
        <p:txBody>
          <a:bodyPr>
            <a:noAutofit/>
          </a:bodyPr>
          <a:lstStyle/>
          <a:p>
            <a:pPr marL="0" indent="0" algn="ctr">
              <a:buNone/>
            </a:pPr>
            <a:r>
              <a:rPr lang="en-IN" sz="1900" b="1" dirty="0"/>
              <a:t>Maharashtra APMC</a:t>
            </a:r>
            <a:endParaRPr lang="en-IN" sz="1900" dirty="0"/>
          </a:p>
          <a:p>
            <a:pPr lvl="1" algn="just">
              <a:buFont typeface="Wingdings" pitchFamily="2" charset="2"/>
              <a:buChar char="q"/>
            </a:pPr>
            <a:r>
              <a:rPr lang="en-IN" sz="1900" dirty="0"/>
              <a:t>Lack of Competition in a ‘Market Area’: A rationale should be provided for why more than one mandi cannot operate in </a:t>
            </a:r>
            <a:r>
              <a:rPr lang="en-IN" sz="1900" dirty="0" smtClean="0"/>
              <a:t>a territorial market area</a:t>
            </a:r>
          </a:p>
          <a:p>
            <a:pPr lvl="1" algn="just">
              <a:buFont typeface="Wingdings" pitchFamily="2" charset="2"/>
              <a:buChar char="q"/>
            </a:pPr>
            <a:r>
              <a:rPr lang="en-IN" sz="1900" dirty="0" smtClean="0"/>
              <a:t>Grant </a:t>
            </a:r>
            <a:r>
              <a:rPr lang="en-IN" sz="1900" dirty="0"/>
              <a:t>of Licence: </a:t>
            </a:r>
            <a:r>
              <a:rPr lang="en-IN" sz="1900" dirty="0" smtClean="0"/>
              <a:t>licence </a:t>
            </a:r>
            <a:r>
              <a:rPr lang="en-IN" sz="1900" dirty="0"/>
              <a:t>can be denied without any valid </a:t>
            </a:r>
            <a:r>
              <a:rPr lang="en-IN" sz="1900" dirty="0" smtClean="0"/>
              <a:t>reason</a:t>
            </a:r>
            <a:endParaRPr lang="en-IN" sz="1900" dirty="0"/>
          </a:p>
          <a:p>
            <a:pPr lvl="1" algn="just">
              <a:buFont typeface="Wingdings" pitchFamily="2" charset="2"/>
              <a:buChar char="q"/>
            </a:pPr>
            <a:r>
              <a:rPr lang="en-IN" sz="1900" dirty="0" smtClean="0"/>
              <a:t>National Integrated Produce Market: </a:t>
            </a:r>
          </a:p>
          <a:p>
            <a:pPr lvl="2" algn="just">
              <a:buFont typeface="Wingdings" pitchFamily="2" charset="2"/>
              <a:buChar char="§"/>
            </a:pPr>
            <a:r>
              <a:rPr lang="en-IN" sz="1900" dirty="0" smtClean="0"/>
              <a:t>sharing of market information may </a:t>
            </a:r>
            <a:r>
              <a:rPr lang="en-IN" sz="1900" dirty="0"/>
              <a:t>encourage price-sharing </a:t>
            </a:r>
            <a:r>
              <a:rPr lang="en-IN" sz="1900" dirty="0" smtClean="0"/>
              <a:t>arrangements</a:t>
            </a:r>
          </a:p>
          <a:p>
            <a:pPr lvl="2" algn="just">
              <a:buFont typeface="Wingdings" pitchFamily="2" charset="2"/>
              <a:buChar char="§"/>
            </a:pPr>
            <a:r>
              <a:rPr lang="en-IN" sz="1900" dirty="0" smtClean="0"/>
              <a:t>government organisations are exempt  from bank guarantee requirement; distortion of competitive neutrality </a:t>
            </a:r>
            <a:endParaRPr lang="en-IN" sz="1900" dirty="0"/>
          </a:p>
          <a:p>
            <a:pPr marL="914400" lvl="2" indent="0" algn="just">
              <a:buNone/>
            </a:pPr>
            <a:r>
              <a:rPr lang="en-IN" sz="1900" dirty="0" smtClean="0"/>
              <a:t> </a:t>
            </a:r>
          </a:p>
          <a:p>
            <a:pPr marL="0" indent="0" algn="ctr">
              <a:buNone/>
            </a:pPr>
            <a:r>
              <a:rPr lang="en-IN" sz="1900" b="1" dirty="0" smtClean="0"/>
              <a:t>Tomato Specific </a:t>
            </a:r>
            <a:endParaRPr lang="en-IN" sz="1900" dirty="0" smtClean="0"/>
          </a:p>
          <a:p>
            <a:pPr lvl="1" algn="just">
              <a:buFont typeface="Wingdings" pitchFamily="2" charset="2"/>
              <a:buChar char="q"/>
            </a:pPr>
            <a:r>
              <a:rPr lang="en-IN" sz="1900" dirty="0" smtClean="0"/>
              <a:t>Vertical linkages thrive where over time abuse of dominance can occur</a:t>
            </a:r>
          </a:p>
          <a:p>
            <a:pPr lvl="2" algn="just">
              <a:buFont typeface="Wingdings" pitchFamily="2" charset="2"/>
              <a:buChar char="§"/>
            </a:pPr>
            <a:r>
              <a:rPr lang="en-IN" sz="1900" dirty="0" smtClean="0"/>
              <a:t>Collection </a:t>
            </a:r>
            <a:r>
              <a:rPr lang="en-IN" sz="1900" dirty="0"/>
              <a:t>centres - Cold storage – transportation vans (reefer vans) – retailers/food processing outlets </a:t>
            </a:r>
          </a:p>
          <a:p>
            <a:pPr lvl="1" algn="just">
              <a:buFont typeface="Wingdings" pitchFamily="2" charset="2"/>
              <a:buChar char="q"/>
            </a:pPr>
            <a:r>
              <a:rPr lang="en-IN" sz="1900" dirty="0"/>
              <a:t>Contract Farming </a:t>
            </a:r>
          </a:p>
          <a:p>
            <a:pPr lvl="2" algn="just">
              <a:buFont typeface="Wingdings" pitchFamily="2" charset="2"/>
              <a:buChar char="§"/>
            </a:pPr>
            <a:r>
              <a:rPr lang="en-IN" sz="1900" dirty="0"/>
              <a:t>Model Contract Farming Agreement (Maharashtra APMC)</a:t>
            </a:r>
          </a:p>
          <a:p>
            <a:pPr lvl="3" algn="just">
              <a:buFont typeface="Arial" pitchFamily="34" charset="0"/>
              <a:buChar char="•"/>
            </a:pPr>
            <a:r>
              <a:rPr lang="en-IN" sz="1900" dirty="0"/>
              <a:t>Should be vetted to ensure there are no provisions which </a:t>
            </a:r>
            <a:r>
              <a:rPr lang="en-IN" sz="1900" dirty="0" smtClean="0"/>
              <a:t>could give rise to exclusive arrangement</a:t>
            </a:r>
          </a:p>
          <a:p>
            <a:pPr algn="just"/>
            <a:endParaRPr lang="en-IN" sz="19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xmlns="" val="1382257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IN" sz="3000" b="1" dirty="0" smtClean="0">
                <a:solidFill>
                  <a:schemeClr val="accent2">
                    <a:lumMod val="75000"/>
                  </a:schemeClr>
                </a:solidFill>
              </a:rPr>
              <a:t>Areas/Sources </a:t>
            </a:r>
            <a:r>
              <a:rPr lang="en-IN" sz="3000" b="1" dirty="0">
                <a:solidFill>
                  <a:schemeClr val="accent2">
                    <a:lumMod val="75000"/>
                  </a:schemeClr>
                </a:solidFill>
              </a:rPr>
              <a:t>of Anti-Competitive </a:t>
            </a:r>
            <a:r>
              <a:rPr lang="en-IN" sz="3000" b="1" dirty="0" smtClean="0">
                <a:solidFill>
                  <a:schemeClr val="accent2">
                    <a:lumMod val="75000"/>
                  </a:schemeClr>
                </a:solidFill>
              </a:rPr>
              <a:t>Practices</a:t>
            </a:r>
            <a:endParaRPr lang="en-IN" sz="3000" b="1" dirty="0">
              <a:solidFill>
                <a:schemeClr val="accent2">
                  <a:lumMod val="75000"/>
                </a:schemeClr>
              </a:solidFill>
            </a:endParaRPr>
          </a:p>
        </p:txBody>
      </p:sp>
      <p:sp>
        <p:nvSpPr>
          <p:cNvPr id="3" name="Content Placeholder 2"/>
          <p:cNvSpPr>
            <a:spLocks noGrp="1"/>
          </p:cNvSpPr>
          <p:nvPr>
            <p:ph idx="1"/>
          </p:nvPr>
        </p:nvSpPr>
        <p:spPr>
          <a:xfrm>
            <a:off x="457200" y="1066800"/>
            <a:ext cx="8229600" cy="5791200"/>
          </a:xfrm>
        </p:spPr>
        <p:txBody>
          <a:bodyPr>
            <a:normAutofit/>
          </a:bodyPr>
          <a:lstStyle/>
          <a:p>
            <a:pPr marL="0" indent="0" algn="ctr">
              <a:buNone/>
            </a:pPr>
            <a:r>
              <a:rPr lang="en-IN" sz="2300" b="1" dirty="0"/>
              <a:t>Favourable provisions for Farmers </a:t>
            </a:r>
            <a:r>
              <a:rPr lang="en-IN" sz="2300" b="1" dirty="0" smtClean="0"/>
              <a:t>Cooperatives</a:t>
            </a:r>
          </a:p>
          <a:p>
            <a:pPr marL="0" indent="0" algn="ctr">
              <a:buNone/>
            </a:pPr>
            <a:endParaRPr lang="en-IN" sz="2300" b="1" dirty="0"/>
          </a:p>
          <a:p>
            <a:pPr algn="just">
              <a:buFont typeface="Wingdings" pitchFamily="2" charset="2"/>
              <a:buChar char="q"/>
            </a:pPr>
            <a:r>
              <a:rPr lang="en-IN" sz="2300" dirty="0" smtClean="0"/>
              <a:t>Absence of justification for favouring farmers cooperatives</a:t>
            </a:r>
          </a:p>
          <a:p>
            <a:pPr algn="just">
              <a:buFont typeface="Wingdings" pitchFamily="2" charset="2"/>
              <a:buChar char="q"/>
            </a:pPr>
            <a:r>
              <a:rPr lang="en-IN" sz="2300" dirty="0" smtClean="0"/>
              <a:t>Maharashtra </a:t>
            </a:r>
            <a:r>
              <a:rPr lang="en-IN" sz="2300" dirty="0"/>
              <a:t>State Agricultural Marketing Board (Cold Storage Subsidy Scheme)</a:t>
            </a:r>
          </a:p>
          <a:p>
            <a:pPr lvl="2" algn="just"/>
            <a:r>
              <a:rPr lang="en-IN" sz="2300" dirty="0"/>
              <a:t>Subsidy scheme is not applicable to all players: Applicable to </a:t>
            </a:r>
            <a:r>
              <a:rPr lang="en-IN" sz="2300" dirty="0" smtClean="0"/>
              <a:t>APMC, </a:t>
            </a:r>
            <a:r>
              <a:rPr lang="en-IN" sz="2300" dirty="0"/>
              <a:t>cooperative </a:t>
            </a:r>
            <a:r>
              <a:rPr lang="en-IN" sz="2300" dirty="0" smtClean="0"/>
              <a:t>societies</a:t>
            </a:r>
            <a:endParaRPr lang="en-IN" sz="2300" dirty="0"/>
          </a:p>
          <a:p>
            <a:pPr algn="just">
              <a:buFont typeface="Wingdings" pitchFamily="2" charset="2"/>
              <a:buChar char="q"/>
            </a:pPr>
            <a:r>
              <a:rPr lang="en-IN" sz="2300" dirty="0"/>
              <a:t>West Bengal Cold Storage Licensing Order</a:t>
            </a:r>
          </a:p>
          <a:p>
            <a:pPr lvl="2" algn="just"/>
            <a:r>
              <a:rPr lang="en-IN" sz="2300" dirty="0"/>
              <a:t>Preference </a:t>
            </a:r>
            <a:r>
              <a:rPr lang="en-IN" sz="2300" dirty="0" smtClean="0"/>
              <a:t>is given </a:t>
            </a:r>
            <a:r>
              <a:rPr lang="en-IN" sz="2300" dirty="0"/>
              <a:t>to the produce of farmers’ cooperatives </a:t>
            </a:r>
          </a:p>
          <a:p>
            <a:pPr marL="914400" lvl="2" indent="0" algn="just">
              <a:buNone/>
            </a:pPr>
            <a:endParaRPr lang="en-IN" sz="23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xmlns="" val="2236335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1343</TotalTime>
  <Words>1772</Words>
  <Application>Microsoft Office PowerPoint</Application>
  <PresentationFormat>On-screen Show (4:3)</PresentationFormat>
  <Paragraphs>227</Paragraphs>
  <Slides>16</Slides>
  <Notes>11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Benefits of Competition in the Agricultural Produce Marketing Sector </vt:lpstr>
      <vt:lpstr>Structure of the Presentation</vt:lpstr>
      <vt:lpstr>Background </vt:lpstr>
      <vt:lpstr>Aim   Promote effective adoption and implementation of principles of National Competition Policy by advocating for legislative changes  </vt:lpstr>
      <vt:lpstr>Agriculture Produce Market Committee</vt:lpstr>
      <vt:lpstr>Slide 6</vt:lpstr>
      <vt:lpstr>Legal Analysis    </vt:lpstr>
      <vt:lpstr>Areas/Sources of Anti-Competitive Practices </vt:lpstr>
      <vt:lpstr>Areas/Sources of Anti-Competitive Practices</vt:lpstr>
      <vt:lpstr>Survey</vt:lpstr>
      <vt:lpstr>Survey</vt:lpstr>
      <vt:lpstr>Constraints Identified</vt:lpstr>
      <vt:lpstr>Economic Benefits due to “competition”</vt:lpstr>
      <vt:lpstr>Policy Recommendations Central Government Level</vt:lpstr>
      <vt:lpstr>State Level</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USER-03</dc:creator>
  <cp:lastModifiedBy>CUTS</cp:lastModifiedBy>
  <cp:revision>330</cp:revision>
  <dcterms:created xsi:type="dcterms:W3CDTF">2006-08-16T00:00:00Z</dcterms:created>
  <dcterms:modified xsi:type="dcterms:W3CDTF">2013-03-20T14:16:15Z</dcterms:modified>
</cp:coreProperties>
</file>