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81" d="100"/>
          <a:sy n="81" d="100"/>
        </p:scale>
        <p:origin x="-164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98207-E6AE-49B4-8423-E54635D28FC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914991C-C18B-43D0-BE8A-EFCBC1435E97}">
      <dgm:prSet phldrT="[Text]" custT="1"/>
      <dgm:spPr/>
      <dgm:t>
        <a:bodyPr/>
        <a:lstStyle/>
        <a:p>
          <a:r>
            <a:rPr lang="en-US" sz="1800" dirty="0" smtClean="0"/>
            <a:t>Challenges: </a:t>
          </a:r>
          <a:r>
            <a:rPr lang="en-US" sz="1800" i="1" dirty="0" smtClean="0"/>
            <a:t>facing the uptake of BR in </a:t>
          </a:r>
          <a:r>
            <a:rPr lang="en-US" sz="1800" i="1" dirty="0" err="1" smtClean="0"/>
            <a:t>Pharma</a:t>
          </a:r>
          <a:r>
            <a:rPr lang="en-US" sz="1800" i="1" dirty="0" smtClean="0"/>
            <a:t> &amp; Private Healthcare </a:t>
          </a:r>
          <a:r>
            <a:rPr lang="en-US" sz="1800" i="1" dirty="0" smtClean="0"/>
            <a:t>Sector </a:t>
          </a:r>
          <a:endParaRPr lang="en-US" sz="1800" i="1" dirty="0"/>
        </a:p>
      </dgm:t>
    </dgm:pt>
    <dgm:pt modelId="{DF0F0100-8726-4547-877A-9C1076E6606A}" type="parTrans" cxnId="{B3FE3927-658D-4309-88E2-629D3D211661}">
      <dgm:prSet/>
      <dgm:spPr/>
      <dgm:t>
        <a:bodyPr/>
        <a:lstStyle/>
        <a:p>
          <a:endParaRPr lang="en-US"/>
        </a:p>
      </dgm:t>
    </dgm:pt>
    <dgm:pt modelId="{8FE72007-F48C-4735-AA9C-A25E9C39A002}" type="sibTrans" cxnId="{B3FE3927-658D-4309-88E2-629D3D211661}">
      <dgm:prSet/>
      <dgm:spPr/>
      <dgm:t>
        <a:bodyPr/>
        <a:lstStyle/>
        <a:p>
          <a:endParaRPr lang="en-US"/>
        </a:p>
      </dgm:t>
    </dgm:pt>
    <dgm:pt modelId="{52517C6E-8A29-4E38-982C-4D8C1F5A631E}">
      <dgm:prSet phldrT="[Text]" custT="1"/>
      <dgm:spPr/>
      <dgm:t>
        <a:bodyPr/>
        <a:lstStyle/>
        <a:p>
          <a:r>
            <a:rPr lang="en-US" sz="1800" dirty="0" smtClean="0"/>
            <a:t>Action: to overcome  challenges   </a:t>
          </a:r>
          <a:endParaRPr lang="en-US" sz="1800" dirty="0"/>
        </a:p>
      </dgm:t>
    </dgm:pt>
    <dgm:pt modelId="{4F6E396C-0805-42C6-AA6C-3E36BC62F8C3}" type="parTrans" cxnId="{424A45F4-9FA8-4791-8427-2920ACEE1BCD}">
      <dgm:prSet/>
      <dgm:spPr/>
      <dgm:t>
        <a:bodyPr/>
        <a:lstStyle/>
        <a:p>
          <a:endParaRPr lang="en-US"/>
        </a:p>
      </dgm:t>
    </dgm:pt>
    <dgm:pt modelId="{E62530F2-7D9E-40D6-A66A-628BB6D3C68C}" type="sibTrans" cxnId="{424A45F4-9FA8-4791-8427-2920ACEE1BCD}">
      <dgm:prSet/>
      <dgm:spPr/>
      <dgm:t>
        <a:bodyPr/>
        <a:lstStyle/>
        <a:p>
          <a:endParaRPr lang="en-US"/>
        </a:p>
      </dgm:t>
    </dgm:pt>
    <dgm:pt modelId="{E8BB551A-1E13-4572-8541-0CC074D43715}">
      <dgm:prSet phldrT="[Text]" custT="1"/>
      <dgm:spPr/>
      <dgm:t>
        <a:bodyPr/>
        <a:lstStyle/>
        <a:p>
          <a:r>
            <a:rPr lang="en-US" sz="1800" dirty="0" smtClean="0"/>
            <a:t>Outcomes: short term gains and long term benefits </a:t>
          </a:r>
          <a:endParaRPr lang="en-US" sz="1800" dirty="0"/>
        </a:p>
      </dgm:t>
    </dgm:pt>
    <dgm:pt modelId="{DF563DC8-AACB-42EB-B238-5FDD2D21240F}" type="parTrans" cxnId="{984EF926-1366-4F07-93BA-05FE4B9BA3D7}">
      <dgm:prSet/>
      <dgm:spPr/>
      <dgm:t>
        <a:bodyPr/>
        <a:lstStyle/>
        <a:p>
          <a:endParaRPr lang="en-US"/>
        </a:p>
      </dgm:t>
    </dgm:pt>
    <dgm:pt modelId="{17B32071-4EDB-43A9-A90A-CC540CC74BCA}" type="sibTrans" cxnId="{984EF926-1366-4F07-93BA-05FE4B9BA3D7}">
      <dgm:prSet/>
      <dgm:spPr/>
      <dgm:t>
        <a:bodyPr/>
        <a:lstStyle/>
        <a:p>
          <a:endParaRPr lang="en-US"/>
        </a:p>
      </dgm:t>
    </dgm:pt>
    <dgm:pt modelId="{0F4BBAFA-8176-4ADC-BD7F-CCF242CA5FE9}" type="pres">
      <dgm:prSet presAssocID="{85598207-E6AE-49B4-8423-E54635D28FC7}" presName="arrowDiagram" presStyleCnt="0">
        <dgm:presLayoutVars>
          <dgm:chMax val="5"/>
          <dgm:dir/>
          <dgm:resizeHandles val="exact"/>
        </dgm:presLayoutVars>
      </dgm:prSet>
      <dgm:spPr/>
    </dgm:pt>
    <dgm:pt modelId="{C11D0C43-3BD4-48D9-9E76-7E4996D87824}" type="pres">
      <dgm:prSet presAssocID="{85598207-E6AE-49B4-8423-E54635D28FC7}" presName="arrow" presStyleLbl="bgShp" presStyleIdx="0" presStyleCnt="1"/>
      <dgm:spPr/>
    </dgm:pt>
    <dgm:pt modelId="{D6B0C0BB-6552-4123-8AFF-4953046197E9}" type="pres">
      <dgm:prSet presAssocID="{85598207-E6AE-49B4-8423-E54635D28FC7}" presName="arrowDiagram3" presStyleCnt="0"/>
      <dgm:spPr/>
    </dgm:pt>
    <dgm:pt modelId="{1F6C2600-7614-4A18-A14C-146CA7F69470}" type="pres">
      <dgm:prSet presAssocID="{6914991C-C18B-43D0-BE8A-EFCBC1435E97}" presName="bullet3a" presStyleLbl="node1" presStyleIdx="0" presStyleCnt="3"/>
      <dgm:spPr/>
    </dgm:pt>
    <dgm:pt modelId="{150D7DB1-8C3B-44EB-9251-356B70D434C9}" type="pres">
      <dgm:prSet presAssocID="{6914991C-C18B-43D0-BE8A-EFCBC1435E97}" presName="textBox3a" presStyleLbl="revTx" presStyleIdx="0" presStyleCnt="3" custScaleX="113636" custScaleY="1397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C8662-A9B6-4F68-A177-006D917EE3AA}" type="pres">
      <dgm:prSet presAssocID="{52517C6E-8A29-4E38-982C-4D8C1F5A631E}" presName="bullet3b" presStyleLbl="node1" presStyleIdx="1" presStyleCnt="3"/>
      <dgm:spPr/>
    </dgm:pt>
    <dgm:pt modelId="{DF896439-C4A0-4C5D-89FC-56B4E8C5BEF1}" type="pres">
      <dgm:prSet presAssocID="{52517C6E-8A29-4E38-982C-4D8C1F5A631E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ECD14-669A-4D26-B38B-FCE295DF4CE4}" type="pres">
      <dgm:prSet presAssocID="{E8BB551A-1E13-4572-8541-0CC074D43715}" presName="bullet3c" presStyleLbl="node1" presStyleIdx="2" presStyleCnt="3"/>
      <dgm:spPr/>
    </dgm:pt>
    <dgm:pt modelId="{599497F2-08D7-437C-971F-2141C2770043}" type="pres">
      <dgm:prSet presAssocID="{E8BB551A-1E13-4572-8541-0CC074D43715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7DDA03-976D-40A8-88EB-F9C4A11DEC6D}" type="presOf" srcId="{52517C6E-8A29-4E38-982C-4D8C1F5A631E}" destId="{DF896439-C4A0-4C5D-89FC-56B4E8C5BEF1}" srcOrd="0" destOrd="0" presId="urn:microsoft.com/office/officeart/2005/8/layout/arrow2"/>
    <dgm:cxn modelId="{229E90F5-E688-436E-971E-B8964DEDBE95}" type="presOf" srcId="{6914991C-C18B-43D0-BE8A-EFCBC1435E97}" destId="{150D7DB1-8C3B-44EB-9251-356B70D434C9}" srcOrd="0" destOrd="0" presId="urn:microsoft.com/office/officeart/2005/8/layout/arrow2"/>
    <dgm:cxn modelId="{3F074346-B298-4C56-B511-A09CE5730B96}" type="presOf" srcId="{85598207-E6AE-49B4-8423-E54635D28FC7}" destId="{0F4BBAFA-8176-4ADC-BD7F-CCF242CA5FE9}" srcOrd="0" destOrd="0" presId="urn:microsoft.com/office/officeart/2005/8/layout/arrow2"/>
    <dgm:cxn modelId="{984EF926-1366-4F07-93BA-05FE4B9BA3D7}" srcId="{85598207-E6AE-49B4-8423-E54635D28FC7}" destId="{E8BB551A-1E13-4572-8541-0CC074D43715}" srcOrd="2" destOrd="0" parTransId="{DF563DC8-AACB-42EB-B238-5FDD2D21240F}" sibTransId="{17B32071-4EDB-43A9-A90A-CC540CC74BCA}"/>
    <dgm:cxn modelId="{A5C751CE-A21A-4AFE-9919-CB21CA9F849C}" type="presOf" srcId="{E8BB551A-1E13-4572-8541-0CC074D43715}" destId="{599497F2-08D7-437C-971F-2141C2770043}" srcOrd="0" destOrd="0" presId="urn:microsoft.com/office/officeart/2005/8/layout/arrow2"/>
    <dgm:cxn modelId="{424A45F4-9FA8-4791-8427-2920ACEE1BCD}" srcId="{85598207-E6AE-49B4-8423-E54635D28FC7}" destId="{52517C6E-8A29-4E38-982C-4D8C1F5A631E}" srcOrd="1" destOrd="0" parTransId="{4F6E396C-0805-42C6-AA6C-3E36BC62F8C3}" sibTransId="{E62530F2-7D9E-40D6-A66A-628BB6D3C68C}"/>
    <dgm:cxn modelId="{B3FE3927-658D-4309-88E2-629D3D211661}" srcId="{85598207-E6AE-49B4-8423-E54635D28FC7}" destId="{6914991C-C18B-43D0-BE8A-EFCBC1435E97}" srcOrd="0" destOrd="0" parTransId="{DF0F0100-8726-4547-877A-9C1076E6606A}" sibTransId="{8FE72007-F48C-4735-AA9C-A25E9C39A002}"/>
    <dgm:cxn modelId="{12D429E4-E4DC-4905-B342-27C79ED05DE9}" type="presParOf" srcId="{0F4BBAFA-8176-4ADC-BD7F-CCF242CA5FE9}" destId="{C11D0C43-3BD4-48D9-9E76-7E4996D87824}" srcOrd="0" destOrd="0" presId="urn:microsoft.com/office/officeart/2005/8/layout/arrow2"/>
    <dgm:cxn modelId="{BDFEA2D3-3978-4D71-9ABE-1DC4D2F67580}" type="presParOf" srcId="{0F4BBAFA-8176-4ADC-BD7F-CCF242CA5FE9}" destId="{D6B0C0BB-6552-4123-8AFF-4953046197E9}" srcOrd="1" destOrd="0" presId="urn:microsoft.com/office/officeart/2005/8/layout/arrow2"/>
    <dgm:cxn modelId="{B6CAAA2D-33D7-483E-8762-D07DED94E0B8}" type="presParOf" srcId="{D6B0C0BB-6552-4123-8AFF-4953046197E9}" destId="{1F6C2600-7614-4A18-A14C-146CA7F69470}" srcOrd="0" destOrd="0" presId="urn:microsoft.com/office/officeart/2005/8/layout/arrow2"/>
    <dgm:cxn modelId="{B1279EE5-F461-4AF7-B23B-277D2CD85467}" type="presParOf" srcId="{D6B0C0BB-6552-4123-8AFF-4953046197E9}" destId="{150D7DB1-8C3B-44EB-9251-356B70D434C9}" srcOrd="1" destOrd="0" presId="urn:microsoft.com/office/officeart/2005/8/layout/arrow2"/>
    <dgm:cxn modelId="{6C4EBE3F-56DC-49E3-9E94-D829A2152C04}" type="presParOf" srcId="{D6B0C0BB-6552-4123-8AFF-4953046197E9}" destId="{45BC8662-A9B6-4F68-A177-006D917EE3AA}" srcOrd="2" destOrd="0" presId="urn:microsoft.com/office/officeart/2005/8/layout/arrow2"/>
    <dgm:cxn modelId="{E9B0A1EA-7B90-4D5C-9A9A-81C4EC665AF2}" type="presParOf" srcId="{D6B0C0BB-6552-4123-8AFF-4953046197E9}" destId="{DF896439-C4A0-4C5D-89FC-56B4E8C5BEF1}" srcOrd="3" destOrd="0" presId="urn:microsoft.com/office/officeart/2005/8/layout/arrow2"/>
    <dgm:cxn modelId="{3AF116C0-999E-425B-B9E6-A110E9163569}" type="presParOf" srcId="{D6B0C0BB-6552-4123-8AFF-4953046197E9}" destId="{B50ECD14-669A-4D26-B38B-FCE295DF4CE4}" srcOrd="4" destOrd="0" presId="urn:microsoft.com/office/officeart/2005/8/layout/arrow2"/>
    <dgm:cxn modelId="{BF0E4EAA-1067-4540-A7A4-12E104D4E110}" type="presParOf" srcId="{D6B0C0BB-6552-4123-8AFF-4953046197E9}" destId="{599497F2-08D7-437C-971F-2141C2770043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D0C43-3BD4-48D9-9E76-7E4996D87824}">
      <dsp:nvSpPr>
        <dsp:cNvPr id="0" name=""/>
        <dsp:cNvSpPr/>
      </dsp:nvSpPr>
      <dsp:spPr>
        <a:xfrm>
          <a:off x="412591" y="-118296"/>
          <a:ext cx="6583680" cy="4114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C2600-7614-4A18-A14C-146CA7F69470}">
      <dsp:nvSpPr>
        <dsp:cNvPr id="0" name=""/>
        <dsp:cNvSpPr/>
      </dsp:nvSpPr>
      <dsp:spPr>
        <a:xfrm>
          <a:off x="1248718" y="2721738"/>
          <a:ext cx="171175" cy="171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D7DB1-8C3B-44EB-9251-356B70D434C9}">
      <dsp:nvSpPr>
        <dsp:cNvPr id="0" name=""/>
        <dsp:cNvSpPr/>
      </dsp:nvSpPr>
      <dsp:spPr>
        <a:xfrm>
          <a:off x="1229718" y="2570733"/>
          <a:ext cx="1743173" cy="1662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70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Challenges: </a:t>
          </a:r>
          <a:r>
            <a:rPr lang="en-US" sz="1800" i="1" kern="1200" dirty="0" smtClean="0"/>
            <a:t>facing the uptake of BR in </a:t>
          </a:r>
          <a:r>
            <a:rPr lang="en-US" sz="1800" i="1" kern="1200" dirty="0" err="1" smtClean="0"/>
            <a:t>Pharma</a:t>
          </a:r>
          <a:r>
            <a:rPr lang="en-US" sz="1800" i="1" kern="1200" dirty="0" smtClean="0"/>
            <a:t> &amp; Private Healthcare </a:t>
          </a:r>
          <a:r>
            <a:rPr lang="en-US" sz="1800" i="1" kern="1200" dirty="0" smtClean="0"/>
            <a:t>Sector </a:t>
          </a:r>
          <a:endParaRPr lang="en-US" sz="1800" i="1" kern="1200" dirty="0"/>
        </a:p>
      </dsp:txBody>
      <dsp:txXfrm>
        <a:off x="1229718" y="2570733"/>
        <a:ext cx="1743173" cy="1662362"/>
      </dsp:txXfrm>
    </dsp:sp>
    <dsp:sp modelId="{45BC8662-A9B6-4F68-A177-006D917EE3AA}">
      <dsp:nvSpPr>
        <dsp:cNvPr id="0" name=""/>
        <dsp:cNvSpPr/>
      </dsp:nvSpPr>
      <dsp:spPr>
        <a:xfrm>
          <a:off x="2759672" y="1603335"/>
          <a:ext cx="309432" cy="309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96439-C4A0-4C5D-89FC-56B4E8C5BEF1}">
      <dsp:nvSpPr>
        <dsp:cNvPr id="0" name=""/>
        <dsp:cNvSpPr/>
      </dsp:nvSpPr>
      <dsp:spPr>
        <a:xfrm>
          <a:off x="2914389" y="1758052"/>
          <a:ext cx="1580083" cy="2238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96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Action: to overcome  challenges   </a:t>
          </a:r>
          <a:endParaRPr lang="en-US" sz="1800" kern="1200" dirty="0"/>
        </a:p>
      </dsp:txBody>
      <dsp:txXfrm>
        <a:off x="2914389" y="1758052"/>
        <a:ext cx="1580083" cy="2238451"/>
      </dsp:txXfrm>
    </dsp:sp>
    <dsp:sp modelId="{B50ECD14-669A-4D26-B38B-FCE295DF4CE4}">
      <dsp:nvSpPr>
        <dsp:cNvPr id="0" name=""/>
        <dsp:cNvSpPr/>
      </dsp:nvSpPr>
      <dsp:spPr>
        <a:xfrm>
          <a:off x="4576768" y="922748"/>
          <a:ext cx="427939" cy="427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497F2-08D7-437C-971F-2141C2770043}">
      <dsp:nvSpPr>
        <dsp:cNvPr id="0" name=""/>
        <dsp:cNvSpPr/>
      </dsp:nvSpPr>
      <dsp:spPr>
        <a:xfrm>
          <a:off x="4790738" y="1136717"/>
          <a:ext cx="1580083" cy="2859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675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Outcomes: short term gains and long term benefits </a:t>
          </a:r>
          <a:endParaRPr lang="en-US" sz="1800" kern="1200" dirty="0"/>
        </a:p>
      </dsp:txBody>
      <dsp:txXfrm>
        <a:off x="4790738" y="1136717"/>
        <a:ext cx="1580083" cy="2859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3414ED-FF33-44AD-91E2-DD9AA2982CCB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BB4915-4015-4473-A3A0-E2D0E83B6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6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19262-1ADC-45A7-A83C-C96494C86CE4}" type="datetimeFigureOut">
              <a:rPr lang="en-US" smtClean="0"/>
              <a:t>7/4/2013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BA4B-EA76-43E8-BEFB-D59D6A08B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3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4BA4B-EA76-43E8-BEFB-D59D6A08B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752D3-04ED-4112-BA5A-D5A76721CB62}" type="datetime1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E6A8-AFF6-4E9A-8487-489D71EEE1BE}" type="datetime1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CDC-D71E-48A3-8422-9DBFF708B661}" type="datetime1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7D26-9D0B-4184-87DC-5676E10DF96E}" type="datetime1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C591-C141-4DC4-941A-962BD2D8EB24}" type="datetime1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2222-522A-4D2D-8D19-6635674E3D44}" type="datetime1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CCF3-9E4B-4A26-99A0-7BEF61DBA804}" type="datetime1">
              <a:rPr lang="en-US" smtClean="0"/>
              <a:t>7/4/2013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F07A-3589-45A3-8303-1336A8103C17}" type="datetime1">
              <a:rPr lang="en-US" smtClean="0"/>
              <a:t>7/4/2013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61AC2-E993-4F42-AE0F-48104CCBCA40}" type="datetime1">
              <a:rPr lang="en-US" smtClean="0"/>
              <a:t>7/4/2013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5DD1-E0F7-41CF-9F30-8B2B788496F6}" type="datetime1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4796-0297-4D55-9936-727CDA9A6506}" type="datetime1">
              <a:rPr lang="en-US" smtClean="0"/>
              <a:t>7/4/2013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F53E010-DEE8-4798-A6A2-9FD9FEC96EFE}" type="datetime1">
              <a:rPr lang="en-US" smtClean="0"/>
              <a:t>7/4/2013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F24CCA-148C-4922-82D4-C7615D8986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4000" b="1" u="sng" dirty="0" smtClean="0">
                <a:effectLst/>
                <a:latin typeface="Times New Roman"/>
                <a:ea typeface="Calibri"/>
              </a:rPr>
              <a:t>Blueprint of a Responsible Pharmaceutical and Private Healthcare Sector</a:t>
            </a:r>
            <a:r>
              <a:rPr lang="en-US" b="1" u="sng" dirty="0" smtClean="0">
                <a:effectLst/>
                <a:latin typeface="Times New Roman"/>
                <a:ea typeface="Calibri"/>
              </a:rPr>
              <a:t/>
            </a:r>
            <a:br>
              <a:rPr lang="en-US" b="1" u="sng" dirty="0" smtClean="0">
                <a:effectLst/>
                <a:latin typeface="Times New Roman"/>
                <a:ea typeface="Calibri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Rudra Shankar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CUTS-International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July 06, 2013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39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  <a:tab pos="285750" algn="l"/>
                <a:tab pos="342900" algn="l"/>
              </a:tabLst>
            </a:pP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Capacity Building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workshop for medium and large scale pharmaceutical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firms and private hospitals  </a:t>
            </a: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228600" algn="l"/>
                <a:tab pos="285750" algn="l"/>
                <a:tab pos="342900" algn="l"/>
              </a:tabLst>
            </a:pP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  <a:tab pos="285750" algn="l"/>
                <a:tab pos="342900" algn="l"/>
              </a:tabLst>
            </a:pP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purpose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was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to facilitate the process of discussion on responsible ways of doing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business</a:t>
            </a:r>
          </a:p>
          <a:p>
            <a:pPr marL="342900" marR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28600" algn="l"/>
                <a:tab pos="285750" algn="l"/>
                <a:tab pos="342900" algn="l"/>
              </a:tabLst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Context  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2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8475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8800"/>
            <a:ext cx="7408333" cy="4191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To develop understanding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on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certain technical elements related to pharmaceutical and private healthcare sector </a:t>
            </a: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Discussion on Challenges faced.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played by various stakeholders in addressing the challenges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Clr>
                <a:srgbClr val="31B6FD"/>
              </a:buClr>
            </a:pPr>
            <a:r>
              <a:rPr lang="en-US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workshop was attended by </a:t>
            </a:r>
            <a:r>
              <a:rPr lang="en-US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participants from </a:t>
            </a:r>
            <a:r>
              <a:rPr lang="en-US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six states</a:t>
            </a:r>
            <a:endParaRPr lang="en-US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Further……….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3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5708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‘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writeshop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was conducted as one of the session during the workshop.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session was aimed at receiving inputs from all the participants regarding their expectations from various stakeholders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(State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Regulators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Associations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Civil Society)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related to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pharma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private healthcare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sector along with existing challenges and the way forward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</a:t>
            </a:r>
            <a:r>
              <a:rPr lang="en-US" dirty="0" err="1" smtClean="0"/>
              <a:t>Writeshop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38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140321"/>
              </p:ext>
            </p:extLst>
          </p:nvPr>
        </p:nvGraphicFramePr>
        <p:xfrm>
          <a:off x="762000" y="2209797"/>
          <a:ext cx="7315200" cy="4002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141"/>
                <a:gridCol w="1291711"/>
                <a:gridCol w="1138257"/>
                <a:gridCol w="986489"/>
                <a:gridCol w="1290025"/>
                <a:gridCol w="1394577"/>
              </a:tblGrid>
              <a:tr h="3063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STAKEHOLDERS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18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State Government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State Level Regulators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</a:rPr>
                        <a:t>Firms/Private</a:t>
                      </a:r>
                      <a:r>
                        <a:rPr lang="en-IN" sz="1600" baseline="0" dirty="0" smtClean="0">
                          <a:effectLst/>
                        </a:rPr>
                        <a:t> Hospitals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effectLst/>
                        </a:rPr>
                        <a:t>Sectoral</a:t>
                      </a:r>
                      <a:r>
                        <a:rPr lang="en-IN" sz="1600" dirty="0">
                          <a:effectLst/>
                        </a:rPr>
                        <a:t> Associations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NGOs, Academicians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72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Desirable Actions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72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Challenges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72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Way Forward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Outline……….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5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32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writeshop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 came to know about the challenges facing uptake of business responsibility in pharmaceutical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private healthcare sector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state level.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presented these challenges along with other information in the form of a discussion paper for all the participants of the Interface meeting.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Way Forward……..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311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299759"/>
              </p:ext>
            </p:extLst>
          </p:nvPr>
        </p:nvGraphicFramePr>
        <p:xfrm>
          <a:off x="914397" y="1981199"/>
          <a:ext cx="6629402" cy="4337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044"/>
                <a:gridCol w="1520505"/>
                <a:gridCol w="1520505"/>
                <a:gridCol w="1155584"/>
                <a:gridCol w="1094764"/>
              </a:tblGrid>
              <a:tr h="18883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Actors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Challenges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Actions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Outcomes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Short term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Long term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 Government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………………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………………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 Regulators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</a:rPr>
                        <a:t>…………..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State Associations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Firms/Private Hospitals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  <a:tr h="755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Civil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Society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</a:endParaRPr>
                    </a:p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>
                          <a:effectLst/>
                        </a:rPr>
                        <a:t>…………..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55" marR="51155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Continued……</a:t>
            </a:r>
            <a:endParaRPr lang="en-US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252663" y="266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2252663" y="2665413"/>
            <a:ext cx="3017837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80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31410"/>
              </p:ext>
            </p:extLst>
          </p:nvPr>
        </p:nvGraphicFramePr>
        <p:xfrm>
          <a:off x="871538" y="2362200"/>
          <a:ext cx="7408862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Scheme for adoption of Business Responsibility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248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 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24CCA-148C-4922-82D4-C7615D8986FE}" type="slidenum">
              <a:rPr lang="en-US" sz="1600" smtClean="0"/>
              <a:t>9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0759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638</TotalTime>
  <Words>311</Words>
  <Application>Microsoft Office PowerPoint</Application>
  <PresentationFormat>On-screen Show (4:3)</PresentationFormat>
  <Paragraphs>121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Blueprint of a Responsible Pharmaceutical and Private Healthcare Sector </vt:lpstr>
      <vt:lpstr>Context  </vt:lpstr>
      <vt:lpstr>Further……….</vt:lpstr>
      <vt:lpstr>The Writeshop…..</vt:lpstr>
      <vt:lpstr>Outline……….</vt:lpstr>
      <vt:lpstr>Way Forward……..</vt:lpstr>
      <vt:lpstr>Continued……</vt:lpstr>
      <vt:lpstr>Scheme for adoption of Business Responsibility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Blueprint of a Responsible Pharmaceutical Sector</dc:title>
  <dc:creator>RUDRA</dc:creator>
  <cp:lastModifiedBy>RUDRA</cp:lastModifiedBy>
  <cp:revision>24</cp:revision>
  <cp:lastPrinted>2013-07-04T10:36:22Z</cp:lastPrinted>
  <dcterms:created xsi:type="dcterms:W3CDTF">2013-05-29T08:46:14Z</dcterms:created>
  <dcterms:modified xsi:type="dcterms:W3CDTF">2013-07-04T10:41:30Z</dcterms:modified>
</cp:coreProperties>
</file>