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74" r:id="rId3"/>
    <p:sldId id="273" r:id="rId4"/>
    <p:sldId id="266" r:id="rId5"/>
    <p:sldId id="268" r:id="rId6"/>
    <p:sldId id="271" r:id="rId7"/>
    <p:sldId id="267" r:id="rId8"/>
    <p:sldId id="269" r:id="rId9"/>
    <p:sldId id="27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24BBE-F012-46F4-BB98-C84153C397D7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EC9578-121F-4667-80E4-C0FA4D0D6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85C5-E9EC-4B79-AB7B-08EEAE78EFB7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ADC3-952D-4D8E-B683-3D777C771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84EA-C1A6-46FD-B527-5E434BD62A2B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05D4-5922-4464-92D4-C263BCF4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D6E6-E752-4E9A-AD97-EEF9E3236FA3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5042C-51B0-4546-88DF-86D74DDDD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5F2B-DF8C-48B4-99F1-F9FA7E1B5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2ADF-021B-4A50-BEF9-71D5316B2152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3383-FB86-43DA-8EDC-C9C4CE07B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0B65-E0D8-49D3-9511-B1F66CE230C0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9C1B-188E-4B01-AA30-A954AC62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1DD2-BAA4-4A53-AFF2-1496C4082236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36BDB-2772-4C3A-ACDA-D2941F291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BEBE-B134-4CF6-84A8-47FDB1D0D89C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D8EA-0CEA-41F0-99D8-64449207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EFAA-EB3F-4C75-989B-174E3A70F783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8091-3A51-428B-9606-545FFC4F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04365-8953-400F-A026-62834AF904E3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CA24-9518-4962-A843-FE0995FBE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715C-F1BA-4FB6-B01A-45FCA0DE77D1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BD38-C77E-4BF3-8C98-105B4A9D4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7F6F-9A64-4866-A299-D06A6539EFB6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71944-18F2-4197-86CA-99379782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7A9FD9-FEED-414D-BBB0-C8A922D2F6B5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474C8-968E-412D-836F-227D8D909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chemeClr val="bg1"/>
                </a:solidFill>
                <a:latin typeface="Arial Black" pitchFamily="34" charset="0"/>
              </a:rPr>
              <a:t>DREC Project  </a:t>
            </a: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81000" y="5029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6600"/>
                </a:solidFill>
              </a:rPr>
              <a:t>S.T. Desai, District Coordinator</a:t>
            </a:r>
          </a:p>
          <a:p>
            <a:pPr algn="ctr"/>
            <a:r>
              <a:rPr lang="en-US" sz="2800" b="1">
                <a:solidFill>
                  <a:srgbClr val="006600"/>
                </a:solidFill>
              </a:rPr>
              <a:t>Anarde Foundation, Mehsana   </a:t>
            </a:r>
            <a:r>
              <a:rPr lang="en-US" sz="3200">
                <a:solidFill>
                  <a:srgbClr val="006600"/>
                </a:solidFill>
                <a:latin typeface="B Bharati TitleTwo" pitchFamily="2" charset="0"/>
              </a:rPr>
              <a:t/>
            </a:r>
            <a:br>
              <a:rPr lang="en-US" sz="3200">
                <a:solidFill>
                  <a:srgbClr val="006600"/>
                </a:solidFill>
                <a:latin typeface="B Bharati TitleTwo" pitchFamily="2" charset="0"/>
              </a:rPr>
            </a:br>
            <a:endParaRPr lang="en-US" sz="2400">
              <a:solidFill>
                <a:srgbClr val="006600"/>
              </a:solidFill>
              <a:latin typeface="B Bharati TitleTwo" pitchFamily="2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Roundtable Discussion: Promotion of Clean Energy Sources: Role of Policies &amp; Regulations 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>
              <a:solidFill>
                <a:schemeClr val="bg1"/>
              </a:solidFill>
              <a:latin typeface="Bimal" pitchFamily="2" charset="0"/>
              <a:cs typeface="+mn-cs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259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VIKSAT, Ahmedababd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hlink"/>
                </a:solidFill>
              </a:rPr>
              <a:t>Bridging the Gaps between Policy and Practices: Role of CSOs  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29 January 2013</a:t>
            </a:r>
            <a:r>
              <a:rPr lang="en-US" sz="3200" b="1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About Anarde Foundation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pPr algn="just" eaLnBrk="1" hangingPunct="1"/>
            <a:r>
              <a:rPr lang="en-US" sz="2400" smtClean="0"/>
              <a:t>ACIL - Navasarjan Rural Development Foundation ie. ANaRDe Foundation was Established in 1979.</a:t>
            </a:r>
          </a:p>
          <a:p>
            <a:pPr algn="just" eaLnBrk="1" hangingPunct="1"/>
            <a:endParaRPr lang="en-US" sz="1800" smtClean="0"/>
          </a:p>
          <a:p>
            <a:r>
              <a:rPr lang="en-US" sz="2400" smtClean="0"/>
              <a:t>Mission: Total Development of rural villages of India through Income Generating  Programmes</a:t>
            </a:r>
          </a:p>
          <a:p>
            <a:pPr algn="just" eaLnBrk="1" hangingPunct="1">
              <a:buFont typeface="Arial" charset="0"/>
              <a:buNone/>
            </a:pPr>
            <a:endParaRPr lang="en-US" sz="1800" smtClean="0"/>
          </a:p>
          <a:p>
            <a:pPr algn="just" eaLnBrk="1" hangingPunct="1"/>
            <a:r>
              <a:rPr lang="en-US" sz="2400" smtClean="0"/>
              <a:t> Activities </a:t>
            </a:r>
          </a:p>
          <a:p>
            <a:pPr lvl="1" eaLnBrk="1" hangingPunct="1"/>
            <a:r>
              <a:rPr lang="en-US" sz="2400" smtClean="0"/>
              <a:t>Economic Development </a:t>
            </a:r>
          </a:p>
          <a:p>
            <a:pPr lvl="1" eaLnBrk="1" hangingPunct="1"/>
            <a:r>
              <a:rPr lang="en-US" sz="2400" smtClean="0"/>
              <a:t>Educational</a:t>
            </a:r>
          </a:p>
          <a:p>
            <a:pPr lvl="1" eaLnBrk="1" hangingPunct="1"/>
            <a:r>
              <a:rPr lang="en-US" sz="2400" smtClean="0"/>
              <a:t>Health</a:t>
            </a:r>
          </a:p>
          <a:p>
            <a:pPr lvl="1" eaLnBrk="1" hangingPunct="1"/>
            <a:r>
              <a:rPr lang="en-US" sz="2400" smtClean="0"/>
              <a:t>Tree Plantation</a:t>
            </a:r>
          </a:p>
          <a:p>
            <a:pPr lvl="1" algn="just" eaLnBrk="1" hangingPunct="1"/>
            <a:r>
              <a:rPr lang="en-US" sz="2400" smtClean="0"/>
              <a:t>Social &amp; Cultural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Association with DREC Project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 eaLnBrk="1" hangingPunct="1"/>
            <a:r>
              <a:rPr lang="en-US" smtClean="0"/>
              <a:t>No previous experience in energy issues</a:t>
            </a:r>
          </a:p>
          <a:p>
            <a:pPr eaLnBrk="1" hangingPunct="1"/>
            <a:r>
              <a:rPr lang="en-US" smtClean="0"/>
              <a:t>State Partner in DREC Project </a:t>
            </a:r>
          </a:p>
          <a:p>
            <a:pPr eaLnBrk="1" hangingPunct="1"/>
            <a:r>
              <a:rPr lang="en-US" smtClean="0"/>
              <a:t>Attended State Training Workshop</a:t>
            </a:r>
          </a:p>
          <a:p>
            <a:pPr eaLnBrk="1" hangingPunct="1"/>
            <a:r>
              <a:rPr lang="en-US" smtClean="0"/>
              <a:t>Conducted Baseline Consumer survey</a:t>
            </a:r>
          </a:p>
          <a:p>
            <a:pPr eaLnBrk="1" hangingPunct="1"/>
            <a:r>
              <a:rPr lang="en-US" smtClean="0"/>
              <a:t>Successful implementation of  CIM’s</a:t>
            </a:r>
          </a:p>
          <a:p>
            <a:pPr eaLnBrk="1" hangingPunct="1"/>
            <a:r>
              <a:rPr lang="en-US" smtClean="0"/>
              <a:t>Conducted Focused Group Discussion</a:t>
            </a:r>
          </a:p>
          <a:p>
            <a:pPr eaLnBrk="1" hangingPunct="1"/>
            <a:r>
              <a:rPr lang="en-US" smtClean="0"/>
              <a:t>Conducted Final Consumer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b="1" smtClean="0"/>
              <a:t>Initiatives of Anarde Foundation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Focus Group Discussion with SHGs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Regular Meetings – 40 villages, more than 500 women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Meeting with Farmers for Solar Pump – Narmada Water Irrigation Committees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Expert interaction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Meetings in 50 villages – more than 1000 farmers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Solar lantern distribution through SEWA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500-600 HH  </a:t>
            </a:r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Biogas Promotion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15 installed in 10 villages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344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Issues from the field  -Solar Lantern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mtClean="0"/>
              <a:t>Use of solar Lantern </a:t>
            </a:r>
          </a:p>
          <a:p>
            <a:pPr lvl="1" eaLnBrk="1" hangingPunct="1"/>
            <a:r>
              <a:rPr lang="en-US" smtClean="0"/>
              <a:t>At farm – mobility and at pump house </a:t>
            </a:r>
          </a:p>
          <a:p>
            <a:pPr lvl="1" eaLnBrk="1" hangingPunct="1"/>
            <a:r>
              <a:rPr lang="en-US" smtClean="0"/>
              <a:t>School children- white light  </a:t>
            </a:r>
          </a:p>
          <a:p>
            <a:pPr lvl="1" eaLnBrk="1" hangingPunct="1"/>
            <a:r>
              <a:rPr lang="en-US" smtClean="0"/>
              <a:t>Mobility of women </a:t>
            </a:r>
          </a:p>
          <a:p>
            <a:pPr lvl="1" eaLnBrk="1" hangingPunct="1"/>
            <a:r>
              <a:rPr lang="en-US" smtClean="0"/>
              <a:t>For protection of crops from wild animal </a:t>
            </a:r>
          </a:p>
          <a:p>
            <a:pPr lvl="1" eaLnBrk="1" hangingPunct="1"/>
            <a:r>
              <a:rPr lang="en-US" smtClean="0"/>
              <a:t>During irrigation at night </a:t>
            </a:r>
            <a:endParaRPr lang="en-US" sz="1200" smtClean="0"/>
          </a:p>
          <a:p>
            <a:pPr lvl="1" eaLnBrk="1" hangingPunct="1">
              <a:buFont typeface="Arial" charset="0"/>
              <a:buNone/>
            </a:pPr>
            <a:endParaRPr lang="en-US" sz="1200" smtClean="0"/>
          </a:p>
          <a:p>
            <a:pPr eaLnBrk="1" hangingPunct="1"/>
            <a:r>
              <a:rPr lang="en-US" smtClean="0"/>
              <a:t>Issues related to Solar Lantern </a:t>
            </a:r>
          </a:p>
          <a:p>
            <a:pPr lvl="1" eaLnBrk="1" hangingPunct="1"/>
            <a:r>
              <a:rPr lang="en-US" smtClean="0"/>
              <a:t>Affordability </a:t>
            </a:r>
          </a:p>
          <a:p>
            <a:pPr lvl="1" eaLnBrk="1" hangingPunct="1"/>
            <a:r>
              <a:rPr lang="en-US" smtClean="0"/>
              <a:t>Maintenance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Issues from the field- Solar Streetlights 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pPr eaLnBrk="1" hangingPunct="1"/>
            <a:r>
              <a:rPr lang="en-US" smtClean="0"/>
              <a:t>Solar Streetlights Adoption by Panchayats </a:t>
            </a:r>
          </a:p>
          <a:p>
            <a:pPr lvl="1" eaLnBrk="1" hangingPunct="1"/>
            <a:r>
              <a:rPr lang="en-US" smtClean="0"/>
              <a:t>Developed villages  </a:t>
            </a:r>
          </a:p>
          <a:p>
            <a:pPr lvl="1" eaLnBrk="1" hangingPunct="1"/>
            <a:r>
              <a:rPr lang="en-US" smtClean="0"/>
              <a:t>Government scheme </a:t>
            </a:r>
          </a:p>
          <a:p>
            <a:pPr lvl="1" eaLnBrk="1" hangingPunct="1">
              <a:buFont typeface="Arial" charset="0"/>
              <a:buNone/>
            </a:pPr>
            <a:endParaRPr lang="en-US" sz="1200" smtClean="0"/>
          </a:p>
          <a:p>
            <a:pPr lvl="1" eaLnBrk="1" hangingPunct="1">
              <a:buFont typeface="Arial" charset="0"/>
              <a:buNone/>
            </a:pPr>
            <a:endParaRPr lang="en-US" sz="1200" smtClean="0"/>
          </a:p>
          <a:p>
            <a:pPr eaLnBrk="1" hangingPunct="1"/>
            <a:r>
              <a:rPr lang="en-US" smtClean="0"/>
              <a:t>Issues around solar streetlights </a:t>
            </a:r>
          </a:p>
          <a:p>
            <a:pPr lvl="1" eaLnBrk="1" hangingPunct="1"/>
            <a:r>
              <a:rPr lang="en-US" smtClean="0"/>
              <a:t>20-25 villages have installed Solar Streetlights but functional only in 10-15 villages </a:t>
            </a:r>
          </a:p>
          <a:p>
            <a:pPr lvl="1" eaLnBrk="1" hangingPunct="1"/>
            <a:r>
              <a:rPr lang="en-US" smtClean="0"/>
              <a:t>Negligence of Panchayat for proper care </a:t>
            </a:r>
          </a:p>
          <a:p>
            <a:pPr lvl="1" eaLnBrk="1" hangingPunct="1"/>
            <a:r>
              <a:rPr lang="en-US" smtClean="0"/>
              <a:t>Lack of understanding about technical requirements </a:t>
            </a:r>
          </a:p>
          <a:p>
            <a:pPr lvl="1" eaLnBrk="1" hangingPunct="1"/>
            <a:r>
              <a:rPr lang="en-US" smtClean="0"/>
              <a:t>Lack of Maintenance Service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4582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Issues from the field- Solar Pump Sets 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Scope for solar pump </a:t>
            </a:r>
          </a:p>
          <a:p>
            <a:pPr lvl="1" eaLnBrk="1" hangingPunct="1"/>
            <a:r>
              <a:rPr lang="en-US" smtClean="0"/>
              <a:t>Canal water lifting </a:t>
            </a:r>
          </a:p>
          <a:p>
            <a:pPr lvl="1" eaLnBrk="1" hangingPunct="1"/>
            <a:r>
              <a:rPr lang="en-US" smtClean="0"/>
              <a:t>Replacement of diesel engine</a:t>
            </a:r>
          </a:p>
          <a:p>
            <a:pPr lvl="1" eaLnBrk="1" hangingPunct="1">
              <a:buFont typeface="Arial" charset="0"/>
              <a:buNone/>
            </a:pPr>
            <a:endParaRPr lang="en-US" sz="1200" smtClean="0"/>
          </a:p>
          <a:p>
            <a:pPr eaLnBrk="1" hangingPunct="1"/>
            <a:r>
              <a:rPr lang="en-US" smtClean="0"/>
              <a:t>Farmers’ expectation for Solar Pump use </a:t>
            </a:r>
          </a:p>
          <a:p>
            <a:pPr lvl="1" eaLnBrk="1" hangingPunct="1"/>
            <a:r>
              <a:rPr lang="en-US" smtClean="0"/>
              <a:t>Field Demonstration </a:t>
            </a:r>
          </a:p>
          <a:p>
            <a:pPr lvl="1" eaLnBrk="1" hangingPunct="1"/>
            <a:r>
              <a:rPr lang="en-US" smtClean="0"/>
              <a:t>Reliable Accessibility   </a:t>
            </a:r>
          </a:p>
          <a:p>
            <a:pPr lvl="1" eaLnBrk="1" hangingPunct="1"/>
            <a:r>
              <a:rPr lang="en-US" smtClean="0"/>
              <a:t>Reasonable Price </a:t>
            </a:r>
          </a:p>
          <a:p>
            <a:pPr lvl="1" eaLnBrk="1" hangingPunct="1"/>
            <a:r>
              <a:rPr lang="en-US" smtClean="0"/>
              <a:t>Maintenance Service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Issues from the field -Biogas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990600"/>
            <a:ext cx="8229600" cy="5562600"/>
          </a:xfrm>
        </p:spPr>
        <p:txBody>
          <a:bodyPr/>
          <a:lstStyle/>
          <a:p>
            <a:pPr eaLnBrk="1" hangingPunct="1"/>
            <a:r>
              <a:rPr lang="en-US" smtClean="0"/>
              <a:t>Adoption of biogas </a:t>
            </a:r>
          </a:p>
          <a:p>
            <a:pPr lvl="1" eaLnBrk="1" hangingPunct="1"/>
            <a:r>
              <a:rPr lang="en-US" smtClean="0"/>
              <a:t>Rural households having animals </a:t>
            </a:r>
          </a:p>
          <a:p>
            <a:pPr lvl="1" eaLnBrk="1" hangingPunct="1"/>
            <a:r>
              <a:rPr lang="en-US" smtClean="0"/>
              <a:t>Middle income group – supplementary use of LPG</a:t>
            </a:r>
          </a:p>
          <a:p>
            <a:pPr lvl="1" eaLnBrk="1" hangingPunct="1"/>
            <a:r>
              <a:rPr lang="en-US" smtClean="0"/>
              <a:t>Accessibility, cost and low risk</a:t>
            </a:r>
          </a:p>
          <a:p>
            <a:pPr lvl="1" eaLnBrk="1" hangingPunct="1">
              <a:buFont typeface="Arial" charset="0"/>
              <a:buNone/>
            </a:pPr>
            <a:endParaRPr lang="en-US" sz="1200" smtClean="0"/>
          </a:p>
          <a:p>
            <a:pPr eaLnBrk="1" hangingPunct="1"/>
            <a:r>
              <a:rPr lang="en-US" smtClean="0"/>
              <a:t>Issues related to biogas   </a:t>
            </a:r>
          </a:p>
          <a:p>
            <a:pPr lvl="1" eaLnBrk="1" hangingPunct="1"/>
            <a:r>
              <a:rPr lang="en-US" smtClean="0"/>
              <a:t>Inconvenience </a:t>
            </a:r>
          </a:p>
          <a:p>
            <a:pPr lvl="1" eaLnBrk="1" hangingPunct="1"/>
            <a:r>
              <a:rPr lang="en-US" smtClean="0"/>
              <a:t>Mobility </a:t>
            </a:r>
          </a:p>
          <a:p>
            <a:pPr lvl="1" eaLnBrk="1" hangingPunct="1"/>
            <a:r>
              <a:rPr lang="en-US" smtClean="0"/>
              <a:t>Space </a:t>
            </a:r>
          </a:p>
          <a:p>
            <a:pPr lvl="1" eaLnBrk="1" hangingPunct="1"/>
            <a:r>
              <a:rPr lang="en-US" smtClean="0"/>
              <a:t>Affordable Price (without subsidy)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Way Forward 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524000"/>
            <a:ext cx="8458200" cy="5029200"/>
          </a:xfrm>
        </p:spPr>
        <p:txBody>
          <a:bodyPr/>
          <a:lstStyle/>
          <a:p>
            <a:pPr eaLnBrk="1" hangingPunct="1"/>
            <a:r>
              <a:rPr lang="en-US" smtClean="0"/>
              <a:t>More intensive awareness generation </a:t>
            </a:r>
          </a:p>
          <a:p>
            <a:pPr eaLnBrk="1" hangingPunct="1"/>
            <a:r>
              <a:rPr lang="en-US" smtClean="0"/>
              <a:t>Field demonstration </a:t>
            </a:r>
          </a:p>
          <a:p>
            <a:pPr eaLnBrk="1" hangingPunct="1"/>
            <a:r>
              <a:rPr lang="en-US" smtClean="0"/>
              <a:t>Easy accessibility </a:t>
            </a:r>
          </a:p>
          <a:p>
            <a:pPr eaLnBrk="1" hangingPunct="1"/>
            <a:r>
              <a:rPr lang="en-US" smtClean="0"/>
              <a:t>Subsidy</a:t>
            </a:r>
          </a:p>
          <a:p>
            <a:pPr eaLnBrk="1" hangingPunct="1"/>
            <a:r>
              <a:rPr lang="en-US" smtClean="0"/>
              <a:t>Easy and low interest finance (like crop loan)</a:t>
            </a:r>
          </a:p>
          <a:p>
            <a:pPr eaLnBrk="1" hangingPunct="1"/>
            <a:r>
              <a:rPr lang="en-US" smtClean="0"/>
              <a:t>Accreditation of equipment</a:t>
            </a:r>
          </a:p>
          <a:p>
            <a:pPr eaLnBrk="1" hangingPunct="1"/>
            <a:r>
              <a:rPr lang="en-US" smtClean="0"/>
              <a:t>After sale and maintenance service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368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About Anarde Foundation</vt:lpstr>
      <vt:lpstr>Association with DREC Project</vt:lpstr>
      <vt:lpstr>Initiatives of Anarde Foundation</vt:lpstr>
      <vt:lpstr>Issues from the field  -Solar Lantern</vt:lpstr>
      <vt:lpstr>Issues from the field- Solar Streetlights  </vt:lpstr>
      <vt:lpstr>Issues from the field- Solar Pump Sets  </vt:lpstr>
      <vt:lpstr>Issues from the field -Biogas </vt:lpstr>
      <vt:lpstr>Way Forward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</dc:creator>
  <cp:lastModifiedBy>TOSHIBA</cp:lastModifiedBy>
  <cp:revision>89</cp:revision>
  <dcterms:created xsi:type="dcterms:W3CDTF">2001-12-31T18:38:33Z</dcterms:created>
  <dcterms:modified xsi:type="dcterms:W3CDTF">2013-02-20T07:45:29Z</dcterms:modified>
</cp:coreProperties>
</file>