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7"/>
  </p:notesMasterIdLst>
  <p:handoutMasterIdLst>
    <p:handoutMasterId r:id="rId18"/>
  </p:handoutMasterIdLst>
  <p:sldIdLst>
    <p:sldId id="317" r:id="rId2"/>
    <p:sldId id="290" r:id="rId3"/>
    <p:sldId id="315" r:id="rId4"/>
    <p:sldId id="297" r:id="rId5"/>
    <p:sldId id="316" r:id="rId6"/>
    <p:sldId id="304" r:id="rId7"/>
    <p:sldId id="303" r:id="rId8"/>
    <p:sldId id="312" r:id="rId9"/>
    <p:sldId id="298" r:id="rId10"/>
    <p:sldId id="299" r:id="rId11"/>
    <p:sldId id="307" r:id="rId12"/>
    <p:sldId id="305" r:id="rId13"/>
    <p:sldId id="310" r:id="rId14"/>
    <p:sldId id="313" r:id="rId15"/>
    <p:sldId id="286" r:id="rId16"/>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initials="L" lastIdx="1" clrIdx="0"/>
  <p:cmAuthor id="1" name="Ma. Kristina P. Ortiz" initials="MKPO"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A491BE-B371-40E9-AF42-A568DFEB185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77EB1C7-1035-4385-8E8B-186C5271BFA2}">
      <dgm:prSet phldrT="[Text]"/>
      <dgm:spPr/>
      <dgm:t>
        <a:bodyPr/>
        <a:lstStyle/>
        <a:p>
          <a:r>
            <a:rPr lang="en-US" dirty="0" smtClean="0"/>
            <a:t>Motor Vehicle Service Providers</a:t>
          </a:r>
          <a:endParaRPr lang="en-US" dirty="0"/>
        </a:p>
      </dgm:t>
    </dgm:pt>
    <dgm:pt modelId="{D8D13414-A3F7-414E-8EEA-546EDDAD5F49}" type="parTrans" cxnId="{A3D45E8A-1F4A-4D37-B27D-4503B8114D88}">
      <dgm:prSet/>
      <dgm:spPr/>
      <dgm:t>
        <a:bodyPr/>
        <a:lstStyle/>
        <a:p>
          <a:endParaRPr lang="en-US"/>
        </a:p>
      </dgm:t>
    </dgm:pt>
    <dgm:pt modelId="{96C87D8A-80FF-4C9C-9B9B-674D7AE320F2}" type="sibTrans" cxnId="{A3D45E8A-1F4A-4D37-B27D-4503B8114D88}">
      <dgm:prSet/>
      <dgm:spPr/>
      <dgm:t>
        <a:bodyPr/>
        <a:lstStyle/>
        <a:p>
          <a:endParaRPr lang="en-US"/>
        </a:p>
      </dgm:t>
    </dgm:pt>
    <dgm:pt modelId="{19FDCD13-8A80-4EDB-A6B3-2B970AACB647}">
      <dgm:prSet phldrT="[Text]" custT="1"/>
      <dgm:spPr/>
      <dgm:t>
        <a:bodyPr/>
        <a:lstStyle/>
        <a:p>
          <a:r>
            <a:rPr lang="en-US" sz="2200" smtClean="0"/>
            <a:t>buses</a:t>
          </a:r>
          <a:endParaRPr lang="en-US" sz="2200" dirty="0"/>
        </a:p>
      </dgm:t>
    </dgm:pt>
    <dgm:pt modelId="{203BE900-FD83-4BAE-AC60-3B9D0C7B6CA9}" type="parTrans" cxnId="{238C519C-E9B4-48C3-970A-396E2467A551}">
      <dgm:prSet/>
      <dgm:spPr/>
      <dgm:t>
        <a:bodyPr/>
        <a:lstStyle/>
        <a:p>
          <a:endParaRPr lang="en-US"/>
        </a:p>
      </dgm:t>
    </dgm:pt>
    <dgm:pt modelId="{ACA07236-FD8D-4E79-9E79-C1EC0BE28B12}" type="sibTrans" cxnId="{238C519C-E9B4-48C3-970A-396E2467A551}">
      <dgm:prSet/>
      <dgm:spPr/>
      <dgm:t>
        <a:bodyPr/>
        <a:lstStyle/>
        <a:p>
          <a:endParaRPr lang="en-US"/>
        </a:p>
      </dgm:t>
    </dgm:pt>
    <dgm:pt modelId="{05B0C1EC-9584-45BC-8889-877169815DF3}">
      <dgm:prSet phldrT="[Text]"/>
      <dgm:spPr/>
      <dgm:t>
        <a:bodyPr/>
        <a:lstStyle/>
        <a:p>
          <a:r>
            <a:rPr lang="en-US" dirty="0" smtClean="0"/>
            <a:t>Regulators</a:t>
          </a:r>
          <a:endParaRPr lang="en-US" dirty="0"/>
        </a:p>
      </dgm:t>
    </dgm:pt>
    <dgm:pt modelId="{9AA7F821-F8DA-4091-9090-C7B73B40F41F}" type="parTrans" cxnId="{ECB096CE-B938-412B-816E-5CC83D1AC111}">
      <dgm:prSet/>
      <dgm:spPr/>
      <dgm:t>
        <a:bodyPr/>
        <a:lstStyle/>
        <a:p>
          <a:endParaRPr lang="en-US"/>
        </a:p>
      </dgm:t>
    </dgm:pt>
    <dgm:pt modelId="{66D87FD7-4BBF-4CF8-9DBF-AAAE51BF3986}" type="sibTrans" cxnId="{ECB096CE-B938-412B-816E-5CC83D1AC111}">
      <dgm:prSet/>
      <dgm:spPr/>
      <dgm:t>
        <a:bodyPr/>
        <a:lstStyle/>
        <a:p>
          <a:endParaRPr lang="en-US"/>
        </a:p>
      </dgm:t>
    </dgm:pt>
    <dgm:pt modelId="{3133D347-B103-49A2-990A-E9956B2AF5C0}">
      <dgm:prSet phldrT="[Text]"/>
      <dgm:spPr/>
      <dgm:t>
        <a:bodyPr/>
        <a:lstStyle/>
        <a:p>
          <a:r>
            <a:rPr lang="en-US" dirty="0" smtClean="0"/>
            <a:t>Land Transportation Franchising and Regulatory Board (LTFRB):  franchise to operate, routes, fares</a:t>
          </a:r>
          <a:endParaRPr lang="en-US" dirty="0"/>
        </a:p>
      </dgm:t>
    </dgm:pt>
    <dgm:pt modelId="{DFE0FE19-3E1C-4BA7-B26C-94A0C77611C3}" type="parTrans" cxnId="{581F87EE-91AD-4010-BCD6-41679DB87762}">
      <dgm:prSet/>
      <dgm:spPr/>
      <dgm:t>
        <a:bodyPr/>
        <a:lstStyle/>
        <a:p>
          <a:endParaRPr lang="en-US"/>
        </a:p>
      </dgm:t>
    </dgm:pt>
    <dgm:pt modelId="{1AA729DA-7B32-4BF8-A52D-E955E6064F55}" type="sibTrans" cxnId="{581F87EE-91AD-4010-BCD6-41679DB87762}">
      <dgm:prSet/>
      <dgm:spPr/>
      <dgm:t>
        <a:bodyPr/>
        <a:lstStyle/>
        <a:p>
          <a:endParaRPr lang="en-US"/>
        </a:p>
      </dgm:t>
    </dgm:pt>
    <dgm:pt modelId="{D724FD43-2D21-4558-96E6-0736857AE57E}">
      <dgm:prSet/>
      <dgm:spPr/>
      <dgm:t>
        <a:bodyPr/>
        <a:lstStyle/>
        <a:p>
          <a:r>
            <a:rPr lang="en-US" dirty="0" smtClean="0"/>
            <a:t>Land Transportation Office (LTO):  car registration, driver’s license</a:t>
          </a:r>
          <a:endParaRPr lang="en-US" dirty="0"/>
        </a:p>
      </dgm:t>
    </dgm:pt>
    <dgm:pt modelId="{BA53ED57-F0E0-4090-97E5-DFF7EE03E9A3}" type="parTrans" cxnId="{A7A50C93-0716-46A2-9A03-959448A74107}">
      <dgm:prSet/>
      <dgm:spPr/>
      <dgm:t>
        <a:bodyPr/>
        <a:lstStyle/>
        <a:p>
          <a:endParaRPr lang="en-US"/>
        </a:p>
      </dgm:t>
    </dgm:pt>
    <dgm:pt modelId="{FA8FD4D4-7B95-4DD0-A5BB-60547E5E809E}" type="sibTrans" cxnId="{A7A50C93-0716-46A2-9A03-959448A74107}">
      <dgm:prSet/>
      <dgm:spPr/>
      <dgm:t>
        <a:bodyPr/>
        <a:lstStyle/>
        <a:p>
          <a:endParaRPr lang="en-US"/>
        </a:p>
      </dgm:t>
    </dgm:pt>
    <dgm:pt modelId="{87ABD838-F168-415F-8686-41692DA35467}">
      <dgm:prSet custT="1"/>
      <dgm:spPr/>
      <dgm:t>
        <a:bodyPr/>
        <a:lstStyle/>
        <a:p>
          <a:r>
            <a:rPr lang="en-US" sz="2200" dirty="0" smtClean="0"/>
            <a:t>Taxi cabs and public utility vans</a:t>
          </a:r>
          <a:endParaRPr lang="en-US" sz="2200" dirty="0"/>
        </a:p>
      </dgm:t>
    </dgm:pt>
    <dgm:pt modelId="{6B619846-3ED4-4D79-B47E-A2F164CD6355}" type="parTrans" cxnId="{82652793-EC37-4106-AEAE-158FC7E4F934}">
      <dgm:prSet/>
      <dgm:spPr/>
      <dgm:t>
        <a:bodyPr/>
        <a:lstStyle/>
        <a:p>
          <a:endParaRPr lang="en-US"/>
        </a:p>
      </dgm:t>
    </dgm:pt>
    <dgm:pt modelId="{57971DB5-3436-497A-8C1B-260087ED6FE0}" type="sibTrans" cxnId="{82652793-EC37-4106-AEAE-158FC7E4F934}">
      <dgm:prSet/>
      <dgm:spPr/>
      <dgm:t>
        <a:bodyPr/>
        <a:lstStyle/>
        <a:p>
          <a:endParaRPr lang="en-US"/>
        </a:p>
      </dgm:t>
    </dgm:pt>
    <dgm:pt modelId="{A3505CBC-822E-47D8-B501-1A198582DA9D}">
      <dgm:prSet custT="1"/>
      <dgm:spPr/>
      <dgm:t>
        <a:bodyPr/>
        <a:lstStyle/>
        <a:p>
          <a:r>
            <a:rPr lang="en-US" sz="2200" dirty="0" err="1" smtClean="0"/>
            <a:t>jeepneys</a:t>
          </a:r>
          <a:endParaRPr lang="en-US" sz="2200" dirty="0"/>
        </a:p>
      </dgm:t>
    </dgm:pt>
    <dgm:pt modelId="{2DC652B9-86DC-4646-933A-921265D639A0}" type="parTrans" cxnId="{28A7414E-DED8-4968-B4F8-A39218B0B9F0}">
      <dgm:prSet/>
      <dgm:spPr/>
      <dgm:t>
        <a:bodyPr/>
        <a:lstStyle/>
        <a:p>
          <a:endParaRPr lang="en-US"/>
        </a:p>
      </dgm:t>
    </dgm:pt>
    <dgm:pt modelId="{0A929B23-0912-4C8F-A86C-C1574F943616}" type="sibTrans" cxnId="{28A7414E-DED8-4968-B4F8-A39218B0B9F0}">
      <dgm:prSet/>
      <dgm:spPr/>
      <dgm:t>
        <a:bodyPr/>
        <a:lstStyle/>
        <a:p>
          <a:endParaRPr lang="en-US"/>
        </a:p>
      </dgm:t>
    </dgm:pt>
    <dgm:pt modelId="{061E0E2B-1692-4127-846E-2E11C936EF07}" type="pres">
      <dgm:prSet presAssocID="{BBA491BE-B371-40E9-AF42-A568DFEB185B}" presName="Name0" presStyleCnt="0">
        <dgm:presLayoutVars>
          <dgm:dir/>
          <dgm:animLvl val="lvl"/>
          <dgm:resizeHandles/>
        </dgm:presLayoutVars>
      </dgm:prSet>
      <dgm:spPr/>
      <dgm:t>
        <a:bodyPr/>
        <a:lstStyle/>
        <a:p>
          <a:endParaRPr lang="en-US"/>
        </a:p>
      </dgm:t>
    </dgm:pt>
    <dgm:pt modelId="{A130E134-7011-4991-ABEE-67BEEDFC99FB}" type="pres">
      <dgm:prSet presAssocID="{077EB1C7-1035-4385-8E8B-186C5271BFA2}" presName="linNode" presStyleCnt="0"/>
      <dgm:spPr/>
    </dgm:pt>
    <dgm:pt modelId="{79ABEE32-440E-46C3-B0E5-626E46721984}" type="pres">
      <dgm:prSet presAssocID="{077EB1C7-1035-4385-8E8B-186C5271BFA2}" presName="parentShp" presStyleLbl="node1" presStyleIdx="0" presStyleCnt="2" custScaleX="72270" custLinFactNeighborX="-15567" custLinFactNeighborY="3475">
        <dgm:presLayoutVars>
          <dgm:bulletEnabled val="1"/>
        </dgm:presLayoutVars>
      </dgm:prSet>
      <dgm:spPr/>
      <dgm:t>
        <a:bodyPr/>
        <a:lstStyle/>
        <a:p>
          <a:endParaRPr lang="en-US"/>
        </a:p>
      </dgm:t>
    </dgm:pt>
    <dgm:pt modelId="{A24C5EE7-6EA2-481E-ADC4-42286EA942A2}" type="pres">
      <dgm:prSet presAssocID="{077EB1C7-1035-4385-8E8B-186C5271BFA2}" presName="childShp" presStyleLbl="bgAccFollowNode1" presStyleIdx="0" presStyleCnt="2" custScaleX="104348" custLinFactNeighborX="-2517" custLinFactNeighborY="3475">
        <dgm:presLayoutVars>
          <dgm:bulletEnabled val="1"/>
        </dgm:presLayoutVars>
      </dgm:prSet>
      <dgm:spPr/>
      <dgm:t>
        <a:bodyPr/>
        <a:lstStyle/>
        <a:p>
          <a:endParaRPr lang="en-US"/>
        </a:p>
      </dgm:t>
    </dgm:pt>
    <dgm:pt modelId="{A4CFD170-DE69-48EB-998E-C508BBE8C688}" type="pres">
      <dgm:prSet presAssocID="{96C87D8A-80FF-4C9C-9B9B-674D7AE320F2}" presName="spacing" presStyleCnt="0"/>
      <dgm:spPr/>
    </dgm:pt>
    <dgm:pt modelId="{579D1006-43AE-4220-B15F-9D559EFCBC11}" type="pres">
      <dgm:prSet presAssocID="{05B0C1EC-9584-45BC-8889-877169815DF3}" presName="linNode" presStyleCnt="0"/>
      <dgm:spPr/>
    </dgm:pt>
    <dgm:pt modelId="{30A84B8A-3F4E-467A-859A-EED7B38A0364}" type="pres">
      <dgm:prSet presAssocID="{05B0C1EC-9584-45BC-8889-877169815DF3}" presName="parentShp" presStyleLbl="node1" presStyleIdx="1" presStyleCnt="2" custScaleX="74046" custLinFactNeighborX="-8412" custLinFactNeighborY="2002">
        <dgm:presLayoutVars>
          <dgm:bulletEnabled val="1"/>
        </dgm:presLayoutVars>
      </dgm:prSet>
      <dgm:spPr/>
      <dgm:t>
        <a:bodyPr/>
        <a:lstStyle/>
        <a:p>
          <a:endParaRPr lang="en-US"/>
        </a:p>
      </dgm:t>
    </dgm:pt>
    <dgm:pt modelId="{72AEFB06-652A-4FA6-ADC6-708DD3EC7A35}" type="pres">
      <dgm:prSet presAssocID="{05B0C1EC-9584-45BC-8889-877169815DF3}" presName="childShp" presStyleLbl="bgAccFollowNode1" presStyleIdx="1" presStyleCnt="2" custScaleX="114437" custScaleY="123207" custLinFactNeighborX="-1840" custLinFactNeighborY="-1172">
        <dgm:presLayoutVars>
          <dgm:bulletEnabled val="1"/>
        </dgm:presLayoutVars>
      </dgm:prSet>
      <dgm:spPr/>
      <dgm:t>
        <a:bodyPr/>
        <a:lstStyle/>
        <a:p>
          <a:endParaRPr lang="en-US"/>
        </a:p>
      </dgm:t>
    </dgm:pt>
  </dgm:ptLst>
  <dgm:cxnLst>
    <dgm:cxn modelId="{7201E6FA-CB6E-43FA-B031-6DDB6AB49724}" type="presOf" srcId="{077EB1C7-1035-4385-8E8B-186C5271BFA2}" destId="{79ABEE32-440E-46C3-B0E5-626E46721984}" srcOrd="0" destOrd="0" presId="urn:microsoft.com/office/officeart/2005/8/layout/vList6"/>
    <dgm:cxn modelId="{2C9EF1A2-9848-43D7-B56A-608BBA29F15E}" type="presOf" srcId="{D724FD43-2D21-4558-96E6-0736857AE57E}" destId="{72AEFB06-652A-4FA6-ADC6-708DD3EC7A35}" srcOrd="0" destOrd="1" presId="urn:microsoft.com/office/officeart/2005/8/layout/vList6"/>
    <dgm:cxn modelId="{469D95BF-EEE2-49D3-9673-6D7D6D357B21}" type="presOf" srcId="{87ABD838-F168-415F-8686-41692DA35467}" destId="{A24C5EE7-6EA2-481E-ADC4-42286EA942A2}" srcOrd="0" destOrd="1" presId="urn:microsoft.com/office/officeart/2005/8/layout/vList6"/>
    <dgm:cxn modelId="{9693BFE1-12C9-4060-9AC8-91FFA093DF5C}" type="presOf" srcId="{05B0C1EC-9584-45BC-8889-877169815DF3}" destId="{30A84B8A-3F4E-467A-859A-EED7B38A0364}" srcOrd="0" destOrd="0" presId="urn:microsoft.com/office/officeart/2005/8/layout/vList6"/>
    <dgm:cxn modelId="{46839A5B-F27A-4223-B803-E0B992359617}" type="presOf" srcId="{19FDCD13-8A80-4EDB-A6B3-2B970AACB647}" destId="{A24C5EE7-6EA2-481E-ADC4-42286EA942A2}" srcOrd="0" destOrd="0" presId="urn:microsoft.com/office/officeart/2005/8/layout/vList6"/>
    <dgm:cxn modelId="{A7A50C93-0716-46A2-9A03-959448A74107}" srcId="{05B0C1EC-9584-45BC-8889-877169815DF3}" destId="{D724FD43-2D21-4558-96E6-0736857AE57E}" srcOrd="1" destOrd="0" parTransId="{BA53ED57-F0E0-4090-97E5-DFF7EE03E9A3}" sibTransId="{FA8FD4D4-7B95-4DD0-A5BB-60547E5E809E}"/>
    <dgm:cxn modelId="{EEE8DBDA-3EC2-42B9-960D-98685A4065AC}" type="presOf" srcId="{BBA491BE-B371-40E9-AF42-A568DFEB185B}" destId="{061E0E2B-1692-4127-846E-2E11C936EF07}" srcOrd="0" destOrd="0" presId="urn:microsoft.com/office/officeart/2005/8/layout/vList6"/>
    <dgm:cxn modelId="{A3D45E8A-1F4A-4D37-B27D-4503B8114D88}" srcId="{BBA491BE-B371-40E9-AF42-A568DFEB185B}" destId="{077EB1C7-1035-4385-8E8B-186C5271BFA2}" srcOrd="0" destOrd="0" parTransId="{D8D13414-A3F7-414E-8EEA-546EDDAD5F49}" sibTransId="{96C87D8A-80FF-4C9C-9B9B-674D7AE320F2}"/>
    <dgm:cxn modelId="{ECB096CE-B938-412B-816E-5CC83D1AC111}" srcId="{BBA491BE-B371-40E9-AF42-A568DFEB185B}" destId="{05B0C1EC-9584-45BC-8889-877169815DF3}" srcOrd="1" destOrd="0" parTransId="{9AA7F821-F8DA-4091-9090-C7B73B40F41F}" sibTransId="{66D87FD7-4BBF-4CF8-9DBF-AAAE51BF3986}"/>
    <dgm:cxn modelId="{1A8504D5-C3C3-4C26-9FB2-6485CFE502B9}" type="presOf" srcId="{3133D347-B103-49A2-990A-E9956B2AF5C0}" destId="{72AEFB06-652A-4FA6-ADC6-708DD3EC7A35}" srcOrd="0" destOrd="0" presId="urn:microsoft.com/office/officeart/2005/8/layout/vList6"/>
    <dgm:cxn modelId="{238C519C-E9B4-48C3-970A-396E2467A551}" srcId="{077EB1C7-1035-4385-8E8B-186C5271BFA2}" destId="{19FDCD13-8A80-4EDB-A6B3-2B970AACB647}" srcOrd="0" destOrd="0" parTransId="{203BE900-FD83-4BAE-AC60-3B9D0C7B6CA9}" sibTransId="{ACA07236-FD8D-4E79-9E79-C1EC0BE28B12}"/>
    <dgm:cxn modelId="{E9F1A330-0BC6-4EA5-8922-29C144D216E5}" type="presOf" srcId="{A3505CBC-822E-47D8-B501-1A198582DA9D}" destId="{A24C5EE7-6EA2-481E-ADC4-42286EA942A2}" srcOrd="0" destOrd="2" presId="urn:microsoft.com/office/officeart/2005/8/layout/vList6"/>
    <dgm:cxn modelId="{581F87EE-91AD-4010-BCD6-41679DB87762}" srcId="{05B0C1EC-9584-45BC-8889-877169815DF3}" destId="{3133D347-B103-49A2-990A-E9956B2AF5C0}" srcOrd="0" destOrd="0" parTransId="{DFE0FE19-3E1C-4BA7-B26C-94A0C77611C3}" sibTransId="{1AA729DA-7B32-4BF8-A52D-E955E6064F55}"/>
    <dgm:cxn modelId="{82652793-EC37-4106-AEAE-158FC7E4F934}" srcId="{077EB1C7-1035-4385-8E8B-186C5271BFA2}" destId="{87ABD838-F168-415F-8686-41692DA35467}" srcOrd="1" destOrd="0" parTransId="{6B619846-3ED4-4D79-B47E-A2F164CD6355}" sibTransId="{57971DB5-3436-497A-8C1B-260087ED6FE0}"/>
    <dgm:cxn modelId="{28A7414E-DED8-4968-B4F8-A39218B0B9F0}" srcId="{077EB1C7-1035-4385-8E8B-186C5271BFA2}" destId="{A3505CBC-822E-47D8-B501-1A198582DA9D}" srcOrd="2" destOrd="0" parTransId="{2DC652B9-86DC-4646-933A-921265D639A0}" sibTransId="{0A929B23-0912-4C8F-A86C-C1574F943616}"/>
    <dgm:cxn modelId="{B031ABF6-790C-4F69-8BD6-E51499ED9B80}" type="presParOf" srcId="{061E0E2B-1692-4127-846E-2E11C936EF07}" destId="{A130E134-7011-4991-ABEE-67BEEDFC99FB}" srcOrd="0" destOrd="0" presId="urn:microsoft.com/office/officeart/2005/8/layout/vList6"/>
    <dgm:cxn modelId="{5CE38990-A5AD-4586-9A8C-A3ED07FF8AE5}" type="presParOf" srcId="{A130E134-7011-4991-ABEE-67BEEDFC99FB}" destId="{79ABEE32-440E-46C3-B0E5-626E46721984}" srcOrd="0" destOrd="0" presId="urn:microsoft.com/office/officeart/2005/8/layout/vList6"/>
    <dgm:cxn modelId="{69E7E598-EB48-440B-938A-6844FA4F8AF1}" type="presParOf" srcId="{A130E134-7011-4991-ABEE-67BEEDFC99FB}" destId="{A24C5EE7-6EA2-481E-ADC4-42286EA942A2}" srcOrd="1" destOrd="0" presId="urn:microsoft.com/office/officeart/2005/8/layout/vList6"/>
    <dgm:cxn modelId="{8712A8FB-F909-4C28-8583-90147AF67ED2}" type="presParOf" srcId="{061E0E2B-1692-4127-846E-2E11C936EF07}" destId="{A4CFD170-DE69-48EB-998E-C508BBE8C688}" srcOrd="1" destOrd="0" presId="urn:microsoft.com/office/officeart/2005/8/layout/vList6"/>
    <dgm:cxn modelId="{2826E4A1-92AE-49C1-A5F1-B385921EC5A6}" type="presParOf" srcId="{061E0E2B-1692-4127-846E-2E11C936EF07}" destId="{579D1006-43AE-4220-B15F-9D559EFCBC11}" srcOrd="2" destOrd="0" presId="urn:microsoft.com/office/officeart/2005/8/layout/vList6"/>
    <dgm:cxn modelId="{071D948B-D52E-445D-9AA1-E0BA472F3EC5}" type="presParOf" srcId="{579D1006-43AE-4220-B15F-9D559EFCBC11}" destId="{30A84B8A-3F4E-467A-859A-EED7B38A0364}" srcOrd="0" destOrd="0" presId="urn:microsoft.com/office/officeart/2005/8/layout/vList6"/>
    <dgm:cxn modelId="{C30409B0-1722-4831-93DA-2D0ABB5755B5}" type="presParOf" srcId="{579D1006-43AE-4220-B15F-9D559EFCBC11}" destId="{72AEFB06-652A-4FA6-ADC6-708DD3EC7A3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491BE-B371-40E9-AF42-A568DFEB185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77EB1C7-1035-4385-8E8B-186C5271BFA2}">
      <dgm:prSet phldrT="[Text]"/>
      <dgm:spPr/>
      <dgm:t>
        <a:bodyPr/>
        <a:lstStyle/>
        <a:p>
          <a:r>
            <a:rPr lang="en-US" dirty="0" smtClean="0"/>
            <a:t>System Operators</a:t>
          </a:r>
        </a:p>
        <a:p>
          <a:r>
            <a:rPr lang="en-US" dirty="0" smtClean="0"/>
            <a:t>(all are attached to DOTC)</a:t>
          </a:r>
          <a:endParaRPr lang="en-US" dirty="0"/>
        </a:p>
      </dgm:t>
    </dgm:pt>
    <dgm:pt modelId="{D8D13414-A3F7-414E-8EEA-546EDDAD5F49}" type="parTrans" cxnId="{A3D45E8A-1F4A-4D37-B27D-4503B8114D88}">
      <dgm:prSet/>
      <dgm:spPr/>
      <dgm:t>
        <a:bodyPr/>
        <a:lstStyle/>
        <a:p>
          <a:endParaRPr lang="en-US"/>
        </a:p>
      </dgm:t>
    </dgm:pt>
    <dgm:pt modelId="{96C87D8A-80FF-4C9C-9B9B-674D7AE320F2}" type="sibTrans" cxnId="{A3D45E8A-1F4A-4D37-B27D-4503B8114D88}">
      <dgm:prSet/>
      <dgm:spPr/>
      <dgm:t>
        <a:bodyPr/>
        <a:lstStyle/>
        <a:p>
          <a:endParaRPr lang="en-US"/>
        </a:p>
      </dgm:t>
    </dgm:pt>
    <dgm:pt modelId="{19FDCD13-8A80-4EDB-A6B3-2B970AACB647}">
      <dgm:prSet phldrT="[Text]" custT="1"/>
      <dgm:spPr/>
      <dgm:t>
        <a:bodyPr/>
        <a:lstStyle/>
        <a:p>
          <a:r>
            <a:rPr lang="en-US" sz="2200" dirty="0" smtClean="0"/>
            <a:t>Light Rail Transit Authority: LRT Line 1, LRT Line 2 (Metro Manila)</a:t>
          </a:r>
          <a:endParaRPr lang="en-US" sz="2200" dirty="0"/>
        </a:p>
      </dgm:t>
    </dgm:pt>
    <dgm:pt modelId="{203BE900-FD83-4BAE-AC60-3B9D0C7B6CA9}" type="parTrans" cxnId="{238C519C-E9B4-48C3-970A-396E2467A551}">
      <dgm:prSet/>
      <dgm:spPr/>
      <dgm:t>
        <a:bodyPr/>
        <a:lstStyle/>
        <a:p>
          <a:endParaRPr lang="en-US"/>
        </a:p>
      </dgm:t>
    </dgm:pt>
    <dgm:pt modelId="{ACA07236-FD8D-4E79-9E79-C1EC0BE28B12}" type="sibTrans" cxnId="{238C519C-E9B4-48C3-970A-396E2467A551}">
      <dgm:prSet/>
      <dgm:spPr/>
      <dgm:t>
        <a:bodyPr/>
        <a:lstStyle/>
        <a:p>
          <a:endParaRPr lang="en-US"/>
        </a:p>
      </dgm:t>
    </dgm:pt>
    <dgm:pt modelId="{05B0C1EC-9584-45BC-8889-877169815DF3}">
      <dgm:prSet phldrT="[Text]"/>
      <dgm:spPr/>
      <dgm:t>
        <a:bodyPr/>
        <a:lstStyle/>
        <a:p>
          <a:r>
            <a:rPr lang="en-US" dirty="0" smtClean="0"/>
            <a:t>Regulator</a:t>
          </a:r>
          <a:endParaRPr lang="en-US" dirty="0"/>
        </a:p>
      </dgm:t>
    </dgm:pt>
    <dgm:pt modelId="{9AA7F821-F8DA-4091-9090-C7B73B40F41F}" type="parTrans" cxnId="{ECB096CE-B938-412B-816E-5CC83D1AC111}">
      <dgm:prSet/>
      <dgm:spPr/>
      <dgm:t>
        <a:bodyPr/>
        <a:lstStyle/>
        <a:p>
          <a:endParaRPr lang="en-US"/>
        </a:p>
      </dgm:t>
    </dgm:pt>
    <dgm:pt modelId="{66D87FD7-4BBF-4CF8-9DBF-AAAE51BF3986}" type="sibTrans" cxnId="{ECB096CE-B938-412B-816E-5CC83D1AC111}">
      <dgm:prSet/>
      <dgm:spPr/>
      <dgm:t>
        <a:bodyPr/>
        <a:lstStyle/>
        <a:p>
          <a:endParaRPr lang="en-US"/>
        </a:p>
      </dgm:t>
    </dgm:pt>
    <dgm:pt modelId="{3133D347-B103-49A2-990A-E9956B2AF5C0}">
      <dgm:prSet phldrT="[Text]"/>
      <dgm:spPr/>
      <dgm:t>
        <a:bodyPr/>
        <a:lstStyle/>
        <a:p>
          <a:r>
            <a:rPr lang="en-US" dirty="0" smtClean="0"/>
            <a:t>DOTC: approves fare adjustments; regulation by contract (for the lease and maintenance of MRT-3)</a:t>
          </a:r>
          <a:endParaRPr lang="en-US" dirty="0"/>
        </a:p>
      </dgm:t>
    </dgm:pt>
    <dgm:pt modelId="{DFE0FE19-3E1C-4BA7-B26C-94A0C77611C3}" type="parTrans" cxnId="{581F87EE-91AD-4010-BCD6-41679DB87762}">
      <dgm:prSet/>
      <dgm:spPr/>
      <dgm:t>
        <a:bodyPr/>
        <a:lstStyle/>
        <a:p>
          <a:endParaRPr lang="en-US"/>
        </a:p>
      </dgm:t>
    </dgm:pt>
    <dgm:pt modelId="{1AA729DA-7B32-4BF8-A52D-E955E6064F55}" type="sibTrans" cxnId="{581F87EE-91AD-4010-BCD6-41679DB87762}">
      <dgm:prSet/>
      <dgm:spPr/>
      <dgm:t>
        <a:bodyPr/>
        <a:lstStyle/>
        <a:p>
          <a:endParaRPr lang="en-US"/>
        </a:p>
      </dgm:t>
    </dgm:pt>
    <dgm:pt modelId="{87ABD838-F168-415F-8686-41692DA35467}">
      <dgm:prSet custT="1"/>
      <dgm:spPr/>
      <dgm:t>
        <a:bodyPr/>
        <a:lstStyle/>
        <a:p>
          <a:r>
            <a:rPr lang="en-US" sz="2200" dirty="0" smtClean="0"/>
            <a:t>DOTC-Metro Star Express: MRT 3 (Metro Manila)</a:t>
          </a:r>
          <a:endParaRPr lang="en-US" sz="2200" dirty="0"/>
        </a:p>
      </dgm:t>
    </dgm:pt>
    <dgm:pt modelId="{6B619846-3ED4-4D79-B47E-A2F164CD6355}" type="parTrans" cxnId="{82652793-EC37-4106-AEAE-158FC7E4F934}">
      <dgm:prSet/>
      <dgm:spPr/>
      <dgm:t>
        <a:bodyPr/>
        <a:lstStyle/>
        <a:p>
          <a:endParaRPr lang="en-US"/>
        </a:p>
      </dgm:t>
    </dgm:pt>
    <dgm:pt modelId="{57971DB5-3436-497A-8C1B-260087ED6FE0}" type="sibTrans" cxnId="{82652793-EC37-4106-AEAE-158FC7E4F934}">
      <dgm:prSet/>
      <dgm:spPr/>
      <dgm:t>
        <a:bodyPr/>
        <a:lstStyle/>
        <a:p>
          <a:endParaRPr lang="en-US"/>
        </a:p>
      </dgm:t>
    </dgm:pt>
    <dgm:pt modelId="{A3505CBC-822E-47D8-B501-1A198582DA9D}">
      <dgm:prSet custT="1"/>
      <dgm:spPr/>
      <dgm:t>
        <a:bodyPr/>
        <a:lstStyle/>
        <a:p>
          <a:r>
            <a:rPr lang="en-US" sz="2200" dirty="0" smtClean="0"/>
            <a:t>Philippine National Railways (inter-provincial rail system)</a:t>
          </a:r>
          <a:endParaRPr lang="en-US" sz="2200" dirty="0"/>
        </a:p>
      </dgm:t>
    </dgm:pt>
    <dgm:pt modelId="{2DC652B9-86DC-4646-933A-921265D639A0}" type="parTrans" cxnId="{28A7414E-DED8-4968-B4F8-A39218B0B9F0}">
      <dgm:prSet/>
      <dgm:spPr/>
      <dgm:t>
        <a:bodyPr/>
        <a:lstStyle/>
        <a:p>
          <a:endParaRPr lang="en-US"/>
        </a:p>
      </dgm:t>
    </dgm:pt>
    <dgm:pt modelId="{0A929B23-0912-4C8F-A86C-C1574F943616}" type="sibTrans" cxnId="{28A7414E-DED8-4968-B4F8-A39218B0B9F0}">
      <dgm:prSet/>
      <dgm:spPr/>
      <dgm:t>
        <a:bodyPr/>
        <a:lstStyle/>
        <a:p>
          <a:endParaRPr lang="en-US"/>
        </a:p>
      </dgm:t>
    </dgm:pt>
    <dgm:pt modelId="{061E0E2B-1692-4127-846E-2E11C936EF07}" type="pres">
      <dgm:prSet presAssocID="{BBA491BE-B371-40E9-AF42-A568DFEB185B}" presName="Name0" presStyleCnt="0">
        <dgm:presLayoutVars>
          <dgm:dir/>
          <dgm:animLvl val="lvl"/>
          <dgm:resizeHandles/>
        </dgm:presLayoutVars>
      </dgm:prSet>
      <dgm:spPr/>
      <dgm:t>
        <a:bodyPr/>
        <a:lstStyle/>
        <a:p>
          <a:endParaRPr lang="en-US"/>
        </a:p>
      </dgm:t>
    </dgm:pt>
    <dgm:pt modelId="{A130E134-7011-4991-ABEE-67BEEDFC99FB}" type="pres">
      <dgm:prSet presAssocID="{077EB1C7-1035-4385-8E8B-186C5271BFA2}" presName="linNode" presStyleCnt="0"/>
      <dgm:spPr/>
    </dgm:pt>
    <dgm:pt modelId="{79ABEE32-440E-46C3-B0E5-626E46721984}" type="pres">
      <dgm:prSet presAssocID="{077EB1C7-1035-4385-8E8B-186C5271BFA2}" presName="parentShp" presStyleLbl="node1" presStyleIdx="0" presStyleCnt="2" custScaleX="72270" custScaleY="147250" custLinFactNeighborX="-15567" custLinFactNeighborY="3475">
        <dgm:presLayoutVars>
          <dgm:bulletEnabled val="1"/>
        </dgm:presLayoutVars>
      </dgm:prSet>
      <dgm:spPr/>
      <dgm:t>
        <a:bodyPr/>
        <a:lstStyle/>
        <a:p>
          <a:endParaRPr lang="en-US"/>
        </a:p>
      </dgm:t>
    </dgm:pt>
    <dgm:pt modelId="{A24C5EE7-6EA2-481E-ADC4-42286EA942A2}" type="pres">
      <dgm:prSet presAssocID="{077EB1C7-1035-4385-8E8B-186C5271BFA2}" presName="childShp" presStyleLbl="bgAccFollowNode1" presStyleIdx="0" presStyleCnt="2" custScaleX="126145" custScaleY="186394" custLinFactNeighborX="3246" custLinFactNeighborY="3851">
        <dgm:presLayoutVars>
          <dgm:bulletEnabled val="1"/>
        </dgm:presLayoutVars>
      </dgm:prSet>
      <dgm:spPr/>
      <dgm:t>
        <a:bodyPr/>
        <a:lstStyle/>
        <a:p>
          <a:endParaRPr lang="en-US"/>
        </a:p>
      </dgm:t>
    </dgm:pt>
    <dgm:pt modelId="{A4CFD170-DE69-48EB-998E-C508BBE8C688}" type="pres">
      <dgm:prSet presAssocID="{96C87D8A-80FF-4C9C-9B9B-674D7AE320F2}" presName="spacing" presStyleCnt="0"/>
      <dgm:spPr/>
    </dgm:pt>
    <dgm:pt modelId="{579D1006-43AE-4220-B15F-9D559EFCBC11}" type="pres">
      <dgm:prSet presAssocID="{05B0C1EC-9584-45BC-8889-877169815DF3}" presName="linNode" presStyleCnt="0"/>
      <dgm:spPr/>
    </dgm:pt>
    <dgm:pt modelId="{30A84B8A-3F4E-467A-859A-EED7B38A0364}" type="pres">
      <dgm:prSet presAssocID="{05B0C1EC-9584-45BC-8889-877169815DF3}" presName="parentShp" presStyleLbl="node1" presStyleIdx="1" presStyleCnt="2" custScaleX="74046" custLinFactNeighborX="-8412" custLinFactNeighborY="2002">
        <dgm:presLayoutVars>
          <dgm:bulletEnabled val="1"/>
        </dgm:presLayoutVars>
      </dgm:prSet>
      <dgm:spPr/>
      <dgm:t>
        <a:bodyPr/>
        <a:lstStyle/>
        <a:p>
          <a:endParaRPr lang="en-US"/>
        </a:p>
      </dgm:t>
    </dgm:pt>
    <dgm:pt modelId="{72AEFB06-652A-4FA6-ADC6-708DD3EC7A35}" type="pres">
      <dgm:prSet presAssocID="{05B0C1EC-9584-45BC-8889-877169815DF3}" presName="childShp" presStyleLbl="bgAccFollowNode1" presStyleIdx="1" presStyleCnt="2" custScaleX="107936" custScaleY="128363" custLinFactNeighborX="-6666" custLinFactNeighborY="-1903">
        <dgm:presLayoutVars>
          <dgm:bulletEnabled val="1"/>
        </dgm:presLayoutVars>
      </dgm:prSet>
      <dgm:spPr/>
      <dgm:t>
        <a:bodyPr/>
        <a:lstStyle/>
        <a:p>
          <a:endParaRPr lang="en-US"/>
        </a:p>
      </dgm:t>
    </dgm:pt>
  </dgm:ptLst>
  <dgm:cxnLst>
    <dgm:cxn modelId="{AA4645BC-B136-4A25-BD76-A191D383A6B2}" type="presOf" srcId="{077EB1C7-1035-4385-8E8B-186C5271BFA2}" destId="{79ABEE32-440E-46C3-B0E5-626E46721984}" srcOrd="0" destOrd="0" presId="urn:microsoft.com/office/officeart/2005/8/layout/vList6"/>
    <dgm:cxn modelId="{A3D45E8A-1F4A-4D37-B27D-4503B8114D88}" srcId="{BBA491BE-B371-40E9-AF42-A568DFEB185B}" destId="{077EB1C7-1035-4385-8E8B-186C5271BFA2}" srcOrd="0" destOrd="0" parTransId="{D8D13414-A3F7-414E-8EEA-546EDDAD5F49}" sibTransId="{96C87D8A-80FF-4C9C-9B9B-674D7AE320F2}"/>
    <dgm:cxn modelId="{ECB096CE-B938-412B-816E-5CC83D1AC111}" srcId="{BBA491BE-B371-40E9-AF42-A568DFEB185B}" destId="{05B0C1EC-9584-45BC-8889-877169815DF3}" srcOrd="1" destOrd="0" parTransId="{9AA7F821-F8DA-4091-9090-C7B73B40F41F}" sibTransId="{66D87FD7-4BBF-4CF8-9DBF-AAAE51BF3986}"/>
    <dgm:cxn modelId="{E0DDD030-C4A2-4CDB-9B9A-56D996198CEA}" type="presOf" srcId="{3133D347-B103-49A2-990A-E9956B2AF5C0}" destId="{72AEFB06-652A-4FA6-ADC6-708DD3EC7A35}" srcOrd="0" destOrd="0" presId="urn:microsoft.com/office/officeart/2005/8/layout/vList6"/>
    <dgm:cxn modelId="{238C519C-E9B4-48C3-970A-396E2467A551}" srcId="{077EB1C7-1035-4385-8E8B-186C5271BFA2}" destId="{19FDCD13-8A80-4EDB-A6B3-2B970AACB647}" srcOrd="0" destOrd="0" parTransId="{203BE900-FD83-4BAE-AC60-3B9D0C7B6CA9}" sibTransId="{ACA07236-FD8D-4E79-9E79-C1EC0BE28B12}"/>
    <dgm:cxn modelId="{DF59F400-6BC6-48AD-BDD7-B37FBA09B3A7}" type="presOf" srcId="{87ABD838-F168-415F-8686-41692DA35467}" destId="{A24C5EE7-6EA2-481E-ADC4-42286EA942A2}" srcOrd="0" destOrd="1" presId="urn:microsoft.com/office/officeart/2005/8/layout/vList6"/>
    <dgm:cxn modelId="{0F28A5E0-452F-443F-91A3-A1C199A1780F}" type="presOf" srcId="{05B0C1EC-9584-45BC-8889-877169815DF3}" destId="{30A84B8A-3F4E-467A-859A-EED7B38A0364}" srcOrd="0" destOrd="0" presId="urn:microsoft.com/office/officeart/2005/8/layout/vList6"/>
    <dgm:cxn modelId="{0613142A-F9C8-43DC-B3D9-1F9A55DC43D3}" type="presOf" srcId="{BBA491BE-B371-40E9-AF42-A568DFEB185B}" destId="{061E0E2B-1692-4127-846E-2E11C936EF07}" srcOrd="0" destOrd="0" presId="urn:microsoft.com/office/officeart/2005/8/layout/vList6"/>
    <dgm:cxn modelId="{581F87EE-91AD-4010-BCD6-41679DB87762}" srcId="{05B0C1EC-9584-45BC-8889-877169815DF3}" destId="{3133D347-B103-49A2-990A-E9956B2AF5C0}" srcOrd="0" destOrd="0" parTransId="{DFE0FE19-3E1C-4BA7-B26C-94A0C77611C3}" sibTransId="{1AA729DA-7B32-4BF8-A52D-E955E6064F55}"/>
    <dgm:cxn modelId="{82652793-EC37-4106-AEAE-158FC7E4F934}" srcId="{077EB1C7-1035-4385-8E8B-186C5271BFA2}" destId="{87ABD838-F168-415F-8686-41692DA35467}" srcOrd="1" destOrd="0" parTransId="{6B619846-3ED4-4D79-B47E-A2F164CD6355}" sibTransId="{57971DB5-3436-497A-8C1B-260087ED6FE0}"/>
    <dgm:cxn modelId="{1BD3A5D3-D175-4DD6-86C8-F9861CEC495D}" type="presOf" srcId="{A3505CBC-822E-47D8-B501-1A198582DA9D}" destId="{A24C5EE7-6EA2-481E-ADC4-42286EA942A2}" srcOrd="0" destOrd="2" presId="urn:microsoft.com/office/officeart/2005/8/layout/vList6"/>
    <dgm:cxn modelId="{28A7414E-DED8-4968-B4F8-A39218B0B9F0}" srcId="{077EB1C7-1035-4385-8E8B-186C5271BFA2}" destId="{A3505CBC-822E-47D8-B501-1A198582DA9D}" srcOrd="2" destOrd="0" parTransId="{2DC652B9-86DC-4646-933A-921265D639A0}" sibTransId="{0A929B23-0912-4C8F-A86C-C1574F943616}"/>
    <dgm:cxn modelId="{8713C33B-1408-415D-B599-9A28E6BF7280}" type="presOf" srcId="{19FDCD13-8A80-4EDB-A6B3-2B970AACB647}" destId="{A24C5EE7-6EA2-481E-ADC4-42286EA942A2}" srcOrd="0" destOrd="0" presId="urn:microsoft.com/office/officeart/2005/8/layout/vList6"/>
    <dgm:cxn modelId="{CB796848-14D2-4F6C-A62A-E4C2ED5DF606}" type="presParOf" srcId="{061E0E2B-1692-4127-846E-2E11C936EF07}" destId="{A130E134-7011-4991-ABEE-67BEEDFC99FB}" srcOrd="0" destOrd="0" presId="urn:microsoft.com/office/officeart/2005/8/layout/vList6"/>
    <dgm:cxn modelId="{04A8D1D4-7827-45AC-8DF4-9941DED524F1}" type="presParOf" srcId="{A130E134-7011-4991-ABEE-67BEEDFC99FB}" destId="{79ABEE32-440E-46C3-B0E5-626E46721984}" srcOrd="0" destOrd="0" presId="urn:microsoft.com/office/officeart/2005/8/layout/vList6"/>
    <dgm:cxn modelId="{611C15DE-2F35-4815-B5FB-0EACB261E9B1}" type="presParOf" srcId="{A130E134-7011-4991-ABEE-67BEEDFC99FB}" destId="{A24C5EE7-6EA2-481E-ADC4-42286EA942A2}" srcOrd="1" destOrd="0" presId="urn:microsoft.com/office/officeart/2005/8/layout/vList6"/>
    <dgm:cxn modelId="{9F3A20DA-A72C-47D3-AB48-97FA0284E2F7}" type="presParOf" srcId="{061E0E2B-1692-4127-846E-2E11C936EF07}" destId="{A4CFD170-DE69-48EB-998E-C508BBE8C688}" srcOrd="1" destOrd="0" presId="urn:microsoft.com/office/officeart/2005/8/layout/vList6"/>
    <dgm:cxn modelId="{25F349AA-8242-4C2D-8955-D302920577E4}" type="presParOf" srcId="{061E0E2B-1692-4127-846E-2E11C936EF07}" destId="{579D1006-43AE-4220-B15F-9D559EFCBC11}" srcOrd="2" destOrd="0" presId="urn:microsoft.com/office/officeart/2005/8/layout/vList6"/>
    <dgm:cxn modelId="{DB1AF9C1-BDD7-473A-BB4A-0F6F9283B450}" type="presParOf" srcId="{579D1006-43AE-4220-B15F-9D559EFCBC11}" destId="{30A84B8A-3F4E-467A-859A-EED7B38A0364}" srcOrd="0" destOrd="0" presId="urn:microsoft.com/office/officeart/2005/8/layout/vList6"/>
    <dgm:cxn modelId="{8E467B2E-F058-4327-B6BC-44E2D1293B28}" type="presParOf" srcId="{579D1006-43AE-4220-B15F-9D559EFCBC11}" destId="{72AEFB06-652A-4FA6-ADC6-708DD3EC7A3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5EE7-6EA2-481E-ADC4-42286EA942A2}">
      <dsp:nvSpPr>
        <dsp:cNvPr id="0" name=""/>
        <dsp:cNvSpPr/>
      </dsp:nvSpPr>
      <dsp:spPr>
        <a:xfrm>
          <a:off x="2057396" y="68606"/>
          <a:ext cx="4007464" cy="196006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smtClean="0"/>
            <a:t>buses</a:t>
          </a:r>
          <a:endParaRPr lang="en-US" sz="2200" kern="1200" dirty="0"/>
        </a:p>
        <a:p>
          <a:pPr marL="228600" lvl="1" indent="-228600" algn="l" defTabSz="977900">
            <a:lnSpc>
              <a:spcPct val="90000"/>
            </a:lnSpc>
            <a:spcBef>
              <a:spcPct val="0"/>
            </a:spcBef>
            <a:spcAft>
              <a:spcPct val="15000"/>
            </a:spcAft>
            <a:buChar char="••"/>
          </a:pPr>
          <a:r>
            <a:rPr lang="en-US" sz="2200" kern="1200" dirty="0" smtClean="0"/>
            <a:t>Taxi cabs and public utility vans</a:t>
          </a:r>
          <a:endParaRPr lang="en-US" sz="2200" kern="1200" dirty="0"/>
        </a:p>
        <a:p>
          <a:pPr marL="228600" lvl="1" indent="-228600" algn="l" defTabSz="977900">
            <a:lnSpc>
              <a:spcPct val="90000"/>
            </a:lnSpc>
            <a:spcBef>
              <a:spcPct val="0"/>
            </a:spcBef>
            <a:spcAft>
              <a:spcPct val="15000"/>
            </a:spcAft>
            <a:buChar char="••"/>
          </a:pPr>
          <a:r>
            <a:rPr lang="en-US" sz="2200" kern="1200" dirty="0" err="1" smtClean="0"/>
            <a:t>jeepneys</a:t>
          </a:r>
          <a:endParaRPr lang="en-US" sz="2200" kern="1200" dirty="0"/>
        </a:p>
      </dsp:txBody>
      <dsp:txXfrm>
        <a:off x="2057396" y="313614"/>
        <a:ext cx="3272439" cy="1470050"/>
      </dsp:txXfrm>
    </dsp:sp>
    <dsp:sp modelId="{79ABEE32-440E-46C3-B0E5-626E46721984}">
      <dsp:nvSpPr>
        <dsp:cNvPr id="0" name=""/>
        <dsp:cNvSpPr/>
      </dsp:nvSpPr>
      <dsp:spPr>
        <a:xfrm>
          <a:off x="0" y="68606"/>
          <a:ext cx="1850343" cy="19600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Motor Vehicle Service Providers</a:t>
          </a:r>
          <a:endParaRPr lang="en-US" sz="2900" kern="1200" dirty="0"/>
        </a:p>
      </dsp:txBody>
      <dsp:txXfrm>
        <a:off x="90326" y="158932"/>
        <a:ext cx="1669691" cy="1779414"/>
      </dsp:txXfrm>
    </dsp:sp>
    <dsp:sp modelId="{72AEFB06-652A-4FA6-ADC6-708DD3EC7A35}">
      <dsp:nvSpPr>
        <dsp:cNvPr id="0" name=""/>
        <dsp:cNvSpPr/>
      </dsp:nvSpPr>
      <dsp:spPr>
        <a:xfrm>
          <a:off x="1904998" y="2133595"/>
          <a:ext cx="4390638" cy="241493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Land Transportation Franchising and Regulatory Board (LTFRB):  franchise to operate, routes, fares</a:t>
          </a:r>
          <a:endParaRPr lang="en-US" sz="2100" kern="1200" dirty="0"/>
        </a:p>
        <a:p>
          <a:pPr marL="228600" lvl="1" indent="-228600" algn="l" defTabSz="933450">
            <a:lnSpc>
              <a:spcPct val="90000"/>
            </a:lnSpc>
            <a:spcBef>
              <a:spcPct val="0"/>
            </a:spcBef>
            <a:spcAft>
              <a:spcPct val="15000"/>
            </a:spcAft>
            <a:buChar char="••"/>
          </a:pPr>
          <a:r>
            <a:rPr lang="en-US" sz="2100" kern="1200" dirty="0" smtClean="0"/>
            <a:t>Land Transportation Office (LTO):  car registration, driver’s license</a:t>
          </a:r>
          <a:endParaRPr lang="en-US" sz="2100" kern="1200" dirty="0"/>
        </a:p>
      </dsp:txBody>
      <dsp:txXfrm>
        <a:off x="1904998" y="2435462"/>
        <a:ext cx="3485036" cy="1811205"/>
      </dsp:txXfrm>
    </dsp:sp>
    <dsp:sp modelId="{30A84B8A-3F4E-467A-859A-EED7B38A0364}">
      <dsp:nvSpPr>
        <dsp:cNvPr id="0" name=""/>
        <dsp:cNvSpPr/>
      </dsp:nvSpPr>
      <dsp:spPr>
        <a:xfrm>
          <a:off x="0" y="2423243"/>
          <a:ext cx="1893963" cy="19600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Regulators</a:t>
          </a:r>
          <a:endParaRPr lang="en-US" sz="2900" kern="1200" dirty="0"/>
        </a:p>
      </dsp:txBody>
      <dsp:txXfrm>
        <a:off x="92456" y="2515699"/>
        <a:ext cx="1709051" cy="1775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5EE7-6EA2-481E-ADC4-42286EA942A2}">
      <dsp:nvSpPr>
        <dsp:cNvPr id="0" name=""/>
        <dsp:cNvSpPr/>
      </dsp:nvSpPr>
      <dsp:spPr>
        <a:xfrm>
          <a:off x="1769122" y="63011"/>
          <a:ext cx="4631677" cy="29273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Light Rail Transit Authority: LRT Line 1, LRT Line 2 (Metro Manila)</a:t>
          </a:r>
          <a:endParaRPr lang="en-US" sz="2200" kern="1200" dirty="0"/>
        </a:p>
        <a:p>
          <a:pPr marL="228600" lvl="1" indent="-228600" algn="l" defTabSz="977900">
            <a:lnSpc>
              <a:spcPct val="90000"/>
            </a:lnSpc>
            <a:spcBef>
              <a:spcPct val="0"/>
            </a:spcBef>
            <a:spcAft>
              <a:spcPct val="15000"/>
            </a:spcAft>
            <a:buChar char="••"/>
          </a:pPr>
          <a:r>
            <a:rPr lang="en-US" sz="2200" kern="1200" dirty="0" smtClean="0"/>
            <a:t>DOTC-Metro Star Express: MRT 3 (Metro Manila)</a:t>
          </a:r>
          <a:endParaRPr lang="en-US" sz="2200" kern="1200" dirty="0"/>
        </a:p>
        <a:p>
          <a:pPr marL="228600" lvl="1" indent="-228600" algn="l" defTabSz="977900">
            <a:lnSpc>
              <a:spcPct val="90000"/>
            </a:lnSpc>
            <a:spcBef>
              <a:spcPct val="0"/>
            </a:spcBef>
            <a:spcAft>
              <a:spcPct val="15000"/>
            </a:spcAft>
            <a:buChar char="••"/>
          </a:pPr>
          <a:r>
            <a:rPr lang="en-US" sz="2200" kern="1200" dirty="0" smtClean="0"/>
            <a:t>Philippine National Railways (inter-provincial rail system)</a:t>
          </a:r>
          <a:endParaRPr lang="en-US" sz="2200" kern="1200" dirty="0"/>
        </a:p>
      </dsp:txBody>
      <dsp:txXfrm>
        <a:off x="1769122" y="428928"/>
        <a:ext cx="3533927" cy="2195500"/>
      </dsp:txXfrm>
    </dsp:sp>
    <dsp:sp modelId="{79ABEE32-440E-46C3-B0E5-626E46721984}">
      <dsp:nvSpPr>
        <dsp:cNvPr id="0" name=""/>
        <dsp:cNvSpPr/>
      </dsp:nvSpPr>
      <dsp:spPr>
        <a:xfrm>
          <a:off x="0" y="364486"/>
          <a:ext cx="1769029" cy="231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System Operators</a:t>
          </a:r>
        </a:p>
        <a:p>
          <a:pPr lvl="0" algn="ctr" defTabSz="1244600">
            <a:lnSpc>
              <a:spcPct val="90000"/>
            </a:lnSpc>
            <a:spcBef>
              <a:spcPct val="0"/>
            </a:spcBef>
            <a:spcAft>
              <a:spcPct val="35000"/>
            </a:spcAft>
          </a:pPr>
          <a:r>
            <a:rPr lang="en-US" sz="2800" kern="1200" dirty="0" smtClean="0"/>
            <a:t>(all are attached to DOTC)</a:t>
          </a:r>
          <a:endParaRPr lang="en-US" sz="2800" kern="1200" dirty="0"/>
        </a:p>
      </dsp:txBody>
      <dsp:txXfrm>
        <a:off x="86357" y="450843"/>
        <a:ext cx="1596315" cy="2139860"/>
      </dsp:txXfrm>
    </dsp:sp>
    <dsp:sp modelId="{72AEFB06-652A-4FA6-ADC6-708DD3EC7A35}">
      <dsp:nvSpPr>
        <dsp:cNvPr id="0" name=""/>
        <dsp:cNvSpPr/>
      </dsp:nvSpPr>
      <dsp:spPr>
        <a:xfrm>
          <a:off x="1906271" y="3057029"/>
          <a:ext cx="4141212" cy="201595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DOTC: approves fare adjustments; regulation by contract (for the lease and maintenance of MRT-3)</a:t>
          </a:r>
          <a:endParaRPr lang="en-US" sz="2500" kern="1200" dirty="0"/>
        </a:p>
      </dsp:txBody>
      <dsp:txXfrm>
        <a:off x="1906271" y="3309023"/>
        <a:ext cx="3385230" cy="1511964"/>
      </dsp:txXfrm>
    </dsp:sp>
    <dsp:sp modelId="{30A84B8A-3F4E-467A-859A-EED7B38A0364}">
      <dsp:nvSpPr>
        <dsp:cNvPr id="0" name=""/>
        <dsp:cNvSpPr/>
      </dsp:nvSpPr>
      <dsp:spPr>
        <a:xfrm>
          <a:off x="0" y="3341079"/>
          <a:ext cx="1893963" cy="15705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Regulator</a:t>
          </a:r>
          <a:endParaRPr lang="en-US" sz="2800" kern="1200" dirty="0"/>
        </a:p>
      </dsp:txBody>
      <dsp:txXfrm>
        <a:off x="76666" y="3417745"/>
        <a:ext cx="1740631" cy="141717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5D5BB6EC-32D6-4525-9774-02676F3D5726}" type="datetimeFigureOut">
              <a:rPr lang="en-US" smtClean="0"/>
              <a:t>6/6/2013</a:t>
            </a:fld>
            <a:endParaRPr lang="en-US"/>
          </a:p>
        </p:txBody>
      </p:sp>
      <p:sp>
        <p:nvSpPr>
          <p:cNvPr id="4" name="Footer Placeholder 3"/>
          <p:cNvSpPr>
            <a:spLocks noGrp="1"/>
          </p:cNvSpPr>
          <p:nvPr>
            <p:ph type="ftr" sz="quarter" idx="2"/>
          </p:nvPr>
        </p:nvSpPr>
        <p:spPr>
          <a:xfrm>
            <a:off x="0" y="8758238"/>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8238"/>
            <a:ext cx="2971800" cy="460375"/>
          </a:xfrm>
          <a:prstGeom prst="rect">
            <a:avLst/>
          </a:prstGeom>
        </p:spPr>
        <p:txBody>
          <a:bodyPr vert="horz" lIns="91440" tIns="45720" rIns="91440" bIns="45720" rtlCol="0" anchor="b"/>
          <a:lstStyle>
            <a:lvl1pPr algn="r">
              <a:defRPr sz="1200"/>
            </a:lvl1pPr>
          </a:lstStyle>
          <a:p>
            <a:fld id="{BE6CC2C7-FABD-4DCA-8109-6DDB03EA575C}" type="slidenum">
              <a:rPr lang="en-US" smtClean="0"/>
              <a:t>‹#›</a:t>
            </a:fld>
            <a:endParaRPr lang="en-US"/>
          </a:p>
        </p:txBody>
      </p:sp>
    </p:spTree>
    <p:extLst>
      <p:ext uri="{BB962C8B-B14F-4D97-AF65-F5344CB8AC3E}">
        <p14:creationId xmlns:p14="http://schemas.microsoft.com/office/powerpoint/2010/main" val="1598696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010"/>
          </a:xfrm>
          <a:prstGeom prst="rect">
            <a:avLst/>
          </a:prstGeom>
        </p:spPr>
        <p:txBody>
          <a:bodyPr vert="horz" lIns="91440" tIns="45720" rIns="91440" bIns="45720" rtlCol="0"/>
          <a:lstStyle>
            <a:lvl1pPr algn="r">
              <a:defRPr sz="1200"/>
            </a:lvl1pPr>
          </a:lstStyle>
          <a:p>
            <a:fld id="{D0CF64B9-BFE9-4822-B165-77830EFE7C1A}" type="datetimeFigureOut">
              <a:rPr lang="en-US" smtClean="0"/>
              <a:pPr/>
              <a:t>6/6/2013</a:t>
            </a:fld>
            <a:endParaRPr lang="en-US"/>
          </a:p>
        </p:txBody>
      </p:sp>
      <p:sp>
        <p:nvSpPr>
          <p:cNvPr id="4" name="Slide Image Placeholder 3"/>
          <p:cNvSpPr>
            <a:spLocks noGrp="1" noRot="1" noChangeAspect="1"/>
          </p:cNvSpPr>
          <p:nvPr>
            <p:ph type="sldImg" idx="2"/>
          </p:nvPr>
        </p:nvSpPr>
        <p:spPr>
          <a:xfrm>
            <a:off x="11239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9595"/>
            <a:ext cx="5486400" cy="41490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2971800" cy="4610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7590"/>
            <a:ext cx="2971800" cy="461010"/>
          </a:xfrm>
          <a:prstGeom prst="rect">
            <a:avLst/>
          </a:prstGeom>
        </p:spPr>
        <p:txBody>
          <a:bodyPr vert="horz" lIns="91440" tIns="45720" rIns="91440" bIns="45720" rtlCol="0" anchor="b"/>
          <a:lstStyle>
            <a:lvl1pPr algn="r">
              <a:defRPr sz="1200"/>
            </a:lvl1pPr>
          </a:lstStyle>
          <a:p>
            <a:fld id="{966AAA68-45A1-443E-88AD-45721B404569}" type="slidenum">
              <a:rPr lang="en-US" smtClean="0"/>
              <a:pPr/>
              <a:t>‹#›</a:t>
            </a:fld>
            <a:endParaRPr lang="en-US"/>
          </a:p>
        </p:txBody>
      </p:sp>
    </p:spTree>
    <p:extLst>
      <p:ext uri="{BB962C8B-B14F-4D97-AF65-F5344CB8AC3E}">
        <p14:creationId xmlns:p14="http://schemas.microsoft.com/office/powerpoint/2010/main" val="376070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smtClean="0"/>
              <a:t>Land Transportation Franchising and Regulatory Board (LTFRB) – attached to the Department of Transportation and Communications  (DOTC); Regulation of market entry, service standards, and fare setting for all road-based public transport in the country, except tricycles and </a:t>
            </a:r>
            <a:r>
              <a:rPr lang="en-SG" dirty="0" err="1" smtClean="0"/>
              <a:t>nonmotorized</a:t>
            </a:r>
            <a:r>
              <a:rPr lang="en-SG" dirty="0" smtClean="0"/>
              <a:t> vehicles</a:t>
            </a:r>
          </a:p>
          <a:p>
            <a:endParaRPr lang="en-SG" dirty="0" smtClean="0"/>
          </a:p>
          <a:p>
            <a:r>
              <a:rPr lang="en-SG" dirty="0" smtClean="0"/>
              <a:t>Land Transportation Office – attached to the DOTC; Enforcement of the provisions of RA 4136;</a:t>
            </a:r>
          </a:p>
          <a:p>
            <a:r>
              <a:rPr lang="en-SG" dirty="0" smtClean="0"/>
              <a:t>Registration of motor vehicles , licensing of drivers, and enforcement of LTFRB’s regulations to ensure that public vehicles operate within their franchises</a:t>
            </a:r>
          </a:p>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3</a:t>
            </a:fld>
            <a:endParaRPr lang="en-US"/>
          </a:p>
        </p:txBody>
      </p:sp>
    </p:spTree>
    <p:extLst>
      <p:ext uri="{BB962C8B-B14F-4D97-AF65-F5344CB8AC3E}">
        <p14:creationId xmlns:p14="http://schemas.microsoft.com/office/powerpoint/2010/main" val="4156660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13</a:t>
            </a:fld>
            <a:endParaRPr lang="en-US"/>
          </a:p>
        </p:txBody>
      </p:sp>
    </p:spTree>
    <p:extLst>
      <p:ext uri="{BB962C8B-B14F-4D97-AF65-F5344CB8AC3E}">
        <p14:creationId xmlns:p14="http://schemas.microsoft.com/office/powerpoint/2010/main" val="2380168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latin typeface="Garamond" pitchFamily="18" charset="0"/>
              </a:rPr>
              <a:t>Breakdown of percentage in vehicles in Metro Manila in 2011 [</a:t>
            </a:r>
            <a:r>
              <a:rPr lang="en-US" sz="800" dirty="0" smtClean="0"/>
              <a:t>This</a:t>
            </a:r>
            <a:r>
              <a:rPr lang="en-US" sz="800" baseline="0" dirty="0" smtClean="0"/>
              <a:t> includes all classifications of vehicles (i.e. private, for hire, government)</a:t>
            </a:r>
          </a:p>
          <a:p>
            <a:r>
              <a:rPr lang="en-US" sz="700" b="0" i="0" baseline="0" dirty="0" smtClean="0">
                <a:latin typeface="Garamond" pitchFamily="18" charset="0"/>
              </a:rPr>
              <a:t>]: </a:t>
            </a:r>
          </a:p>
          <a:p>
            <a:pPr marL="742950" lvl="1" indent="-285750">
              <a:buFont typeface="Arial" pitchFamily="34" charset="0"/>
              <a:buChar char="•"/>
            </a:pPr>
            <a:r>
              <a:rPr lang="en-US" sz="700" b="0" i="0" baseline="0" dirty="0" smtClean="0">
                <a:latin typeface="Garamond" pitchFamily="18" charset="0"/>
              </a:rPr>
              <a:t>Cars – 22%</a:t>
            </a:r>
          </a:p>
          <a:p>
            <a:pPr marL="742950" lvl="1" indent="-285750">
              <a:buFont typeface="Arial" pitchFamily="34" charset="0"/>
              <a:buChar char="•"/>
            </a:pPr>
            <a:r>
              <a:rPr lang="en-US" sz="700" b="1" i="0" baseline="0" dirty="0" smtClean="0">
                <a:latin typeface="Garamond" pitchFamily="18" charset="0"/>
              </a:rPr>
              <a:t>Utility Vehicles – 36%</a:t>
            </a:r>
          </a:p>
          <a:p>
            <a:pPr marL="742950" lvl="1" indent="-285750">
              <a:buFont typeface="Arial" pitchFamily="34" charset="0"/>
              <a:buChar char="•"/>
            </a:pPr>
            <a:r>
              <a:rPr lang="en-US" sz="700" b="1" i="0" baseline="0" dirty="0" smtClean="0">
                <a:latin typeface="Garamond" pitchFamily="18" charset="0"/>
              </a:rPr>
              <a:t>Buses – 1%</a:t>
            </a:r>
          </a:p>
          <a:p>
            <a:pPr marL="742950" lvl="1" indent="-285750">
              <a:buFont typeface="Arial" pitchFamily="34" charset="0"/>
              <a:buChar char="•"/>
            </a:pPr>
            <a:r>
              <a:rPr lang="en-US" sz="700" b="0" i="0" baseline="0" dirty="0" smtClean="0">
                <a:latin typeface="Garamond" pitchFamily="18" charset="0"/>
              </a:rPr>
              <a:t>Trucks – 4%</a:t>
            </a:r>
          </a:p>
          <a:p>
            <a:pPr marL="742950" lvl="1" indent="-285750">
              <a:buFont typeface="Arial" pitchFamily="34" charset="0"/>
              <a:buChar char="•"/>
            </a:pPr>
            <a:r>
              <a:rPr lang="en-US" sz="700" b="0" i="0" baseline="0" dirty="0" smtClean="0">
                <a:latin typeface="Garamond" pitchFamily="18" charset="0"/>
              </a:rPr>
              <a:t>Motorcycles/Tricycles – 36%</a:t>
            </a:r>
          </a:p>
          <a:p>
            <a:pPr marL="742950" lvl="1" indent="-285750">
              <a:buFont typeface="Arial" pitchFamily="34" charset="0"/>
              <a:buChar char="•"/>
            </a:pPr>
            <a:r>
              <a:rPr lang="en-US" sz="700" b="0" i="0" baseline="0" dirty="0" smtClean="0">
                <a:latin typeface="Garamond" pitchFamily="18" charset="0"/>
              </a:rPr>
              <a:t>Trailers – 1%</a:t>
            </a:r>
          </a:p>
          <a:p>
            <a:endParaRPr lang="en-US" sz="800" b="0" i="0" dirty="0" smtClean="0">
              <a:latin typeface="Georgia"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smtClean="0">
                <a:sym typeface="Wingdings" pitchFamily="2" charset="2"/>
              </a:rPr>
              <a:t>Number of vehicles by mode of transportation which use EDSA and other major and minor roads</a:t>
            </a:r>
            <a:r>
              <a:rPr lang="en-US" dirty="0" smtClean="0">
                <a:sym typeface="Wingdings" pitchFamily="2" charset="2"/>
              </a:rPr>
              <a:t>:</a:t>
            </a:r>
          </a:p>
          <a:p>
            <a:pPr marL="1108710" lvl="2" indent="-514350">
              <a:spcBef>
                <a:spcPts val="1220"/>
              </a:spcBef>
              <a:buFont typeface="Arial" pitchFamily="34" charset="0"/>
              <a:buChar char="•"/>
            </a:pPr>
            <a:r>
              <a:rPr lang="en-US" sz="2200" dirty="0" smtClean="0"/>
              <a:t>400,000 privately owned cars (45%)</a:t>
            </a:r>
          </a:p>
          <a:p>
            <a:pPr marL="1108710" lvl="2" indent="-514350">
              <a:spcBef>
                <a:spcPts val="1220"/>
              </a:spcBef>
              <a:buFont typeface="Arial" pitchFamily="34" charset="0"/>
              <a:buChar char="•"/>
            </a:pPr>
            <a:r>
              <a:rPr lang="en-US" sz="2200" dirty="0" smtClean="0"/>
              <a:t>409,000 passenger </a:t>
            </a:r>
            <a:r>
              <a:rPr lang="en-US" sz="2200" dirty="0" err="1" smtClean="0"/>
              <a:t>jeepneys</a:t>
            </a:r>
            <a:r>
              <a:rPr lang="en-US" sz="2200" dirty="0" smtClean="0"/>
              <a:t> and  FX taxis (47%)</a:t>
            </a:r>
          </a:p>
          <a:p>
            <a:pPr marL="1108710" lvl="2" indent="-514350">
              <a:spcBef>
                <a:spcPts val="1220"/>
              </a:spcBef>
              <a:buFont typeface="Arial" pitchFamily="34" charset="0"/>
              <a:buChar char="•"/>
            </a:pPr>
            <a:r>
              <a:rPr lang="en-US" sz="2200" dirty="0" smtClean="0"/>
              <a:t>61,000 trucks and trailers (7%)</a:t>
            </a:r>
          </a:p>
          <a:p>
            <a:pPr marL="1108710" lvl="2" indent="-514350">
              <a:spcBef>
                <a:spcPts val="1220"/>
              </a:spcBef>
              <a:buFont typeface="Arial" pitchFamily="34" charset="0"/>
              <a:buChar char="•"/>
            </a:pPr>
            <a:r>
              <a:rPr lang="en-US" sz="2200" dirty="0" smtClean="0"/>
              <a:t>6,087 buses (1%)</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sym typeface="Wingdings" pitchFamily="2" charset="2"/>
            </a:endParaRPr>
          </a:p>
          <a:p>
            <a:endParaRPr lang="en-US" sz="800" b="0" i="0" dirty="0">
              <a:latin typeface="Georgia" pitchFamily="18" charset="0"/>
            </a:endParaRPr>
          </a:p>
        </p:txBody>
      </p:sp>
      <p:sp>
        <p:nvSpPr>
          <p:cNvPr id="4" name="Slide Number Placeholder 3"/>
          <p:cNvSpPr>
            <a:spLocks noGrp="1"/>
          </p:cNvSpPr>
          <p:nvPr>
            <p:ph type="sldNum" sz="quarter" idx="10"/>
          </p:nvPr>
        </p:nvSpPr>
        <p:spPr/>
        <p:txBody>
          <a:bodyPr/>
          <a:lstStyle/>
          <a:p>
            <a:fld id="{966AAA68-45A1-443E-88AD-45721B404569}" type="slidenum">
              <a:rPr lang="en-US" smtClean="0"/>
              <a:pPr/>
              <a:t>4</a:t>
            </a:fld>
            <a:endParaRPr lang="en-US"/>
          </a:p>
        </p:txBody>
      </p:sp>
    </p:spTree>
    <p:extLst>
      <p:ext uri="{BB962C8B-B14F-4D97-AF65-F5344CB8AC3E}">
        <p14:creationId xmlns:p14="http://schemas.microsoft.com/office/powerpoint/2010/main" val="290827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Calibri"/>
                <a:cs typeface="Times New Roman"/>
              </a:rPr>
              <a:t>Metro Star Express Project – a unit inside the DOTC; not a GOCC; headed by a Project Director</a:t>
            </a:r>
          </a:p>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5</a:t>
            </a:fld>
            <a:endParaRPr lang="en-US"/>
          </a:p>
        </p:txBody>
      </p:sp>
    </p:spTree>
    <p:extLst>
      <p:ext uri="{BB962C8B-B14F-4D97-AF65-F5344CB8AC3E}">
        <p14:creationId xmlns:p14="http://schemas.microsoft.com/office/powerpoint/2010/main" val="4156660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514350" lvl="0" indent="-514350">
              <a:buAutoNum type="arabicPeriod"/>
            </a:pPr>
            <a:r>
              <a:rPr lang="en-US" sz="2600" dirty="0" smtClean="0"/>
              <a:t>Light Rail Transit (LRT) Line </a:t>
            </a:r>
            <a:endParaRPr lang="en-US" sz="2600" dirty="0" smtClean="0">
              <a:solidFill>
                <a:srgbClr val="FF0000"/>
              </a:solidFill>
            </a:endParaRPr>
          </a:p>
          <a:p>
            <a:pPr marL="800100" lvl="1" indent="-342900">
              <a:buFont typeface="Arial" pitchFamily="34" charset="0"/>
              <a:buChar char="•"/>
            </a:pPr>
            <a:r>
              <a:rPr lang="en-US" sz="2200" b="1" dirty="0" smtClean="0"/>
              <a:t>Light Rail Transit Authority </a:t>
            </a:r>
            <a:r>
              <a:rPr lang="en-US" sz="2200" dirty="0" smtClean="0"/>
              <a:t>(LRTA): Wholly owned government corporation that is responsible for the construction, operation, and maintenance of all LRT lines in the Philippines</a:t>
            </a:r>
          </a:p>
          <a:p>
            <a:pPr marL="800100" lvl="1" indent="-342900">
              <a:buFont typeface="Arial" pitchFamily="34" charset="0"/>
              <a:buChar char="•"/>
            </a:pPr>
            <a:r>
              <a:rPr lang="en-US" sz="2200" dirty="0" smtClean="0"/>
              <a:t>First LRT system in Southeast Asia</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LRTA was </a:t>
            </a:r>
            <a:r>
              <a:rPr lang="en-US" sz="2400" kern="1200" dirty="0" smtClean="0">
                <a:solidFill>
                  <a:schemeClr val="tx1"/>
                </a:solidFill>
                <a:latin typeface="+mn-lt"/>
                <a:ea typeface="+mn-ea"/>
                <a:cs typeface="+mn-cs"/>
              </a:rPr>
              <a:t>created on July 12, 1980 under EO 603, as amended by EO No. 830 dated September 1982, and EO No. 210 dated July 7, 1987.</a:t>
            </a:r>
          </a:p>
          <a:p>
            <a:pPr lvl="3">
              <a:buFont typeface="Arial" pitchFamily="34" charset="0"/>
              <a:buChar char="•"/>
            </a:pPr>
            <a:r>
              <a:rPr lang="en-US" sz="2400" dirty="0" smtClean="0"/>
              <a:t>15 km elevated railway system servicing the Taft Avenue - Rizal Avenue route between </a:t>
            </a:r>
            <a:r>
              <a:rPr lang="en-US" sz="2400" dirty="0" err="1" smtClean="0"/>
              <a:t>Baclaran</a:t>
            </a:r>
            <a:r>
              <a:rPr lang="en-US" sz="2400" dirty="0" smtClean="0"/>
              <a:t>, Pasay City and the </a:t>
            </a:r>
            <a:r>
              <a:rPr lang="en-US" sz="2400" dirty="0" err="1" smtClean="0"/>
              <a:t>Bonifacio</a:t>
            </a:r>
            <a:r>
              <a:rPr lang="en-US" sz="2400" dirty="0" smtClean="0"/>
              <a:t> Monument in the City of Caloocan</a:t>
            </a:r>
            <a:endParaRPr lang="en-US" sz="2200" dirty="0" smtClean="0"/>
          </a:p>
          <a:p>
            <a:pPr lvl="3">
              <a:buFont typeface="Arial" pitchFamily="34" charset="0"/>
              <a:buChar char="•"/>
            </a:pPr>
            <a:r>
              <a:rPr lang="en-US" sz="2200" dirty="0" smtClean="0"/>
              <a:t>Under the LRT North Extension Project, a further 5.7 km elevated line has been constructed.</a:t>
            </a:r>
          </a:p>
          <a:p>
            <a:pPr lvl="3">
              <a:buFont typeface="Arial" pitchFamily="34" charset="0"/>
              <a:buChar char="•"/>
            </a:pPr>
            <a:r>
              <a:rPr lang="en-US" sz="2200" dirty="0" smtClean="0"/>
              <a:t>In terms of its performance, from 2009 to 2012, the LRT system has experienced an </a:t>
            </a:r>
            <a:r>
              <a:rPr lang="en-US" sz="2200" b="1" dirty="0" smtClean="0"/>
              <a:t>increasing trend </a:t>
            </a:r>
            <a:r>
              <a:rPr lang="en-US" sz="2200" dirty="0" smtClean="0"/>
              <a:t>in:</a:t>
            </a:r>
          </a:p>
          <a:p>
            <a:pPr marL="1600200" lvl="4" indent="-457200">
              <a:buAutoNum type="alphaLcPeriod"/>
            </a:pPr>
            <a:r>
              <a:rPr lang="en-US" sz="2200" dirty="0" smtClean="0"/>
              <a:t>Average passenger traffic </a:t>
            </a:r>
          </a:p>
          <a:p>
            <a:pPr marL="1600200" lvl="4" indent="-457200">
              <a:buAutoNum type="alphaLcPeriod"/>
            </a:pPr>
            <a:r>
              <a:rPr lang="en-US" sz="2200" dirty="0" smtClean="0"/>
              <a:t>Average gross revenue collection</a:t>
            </a:r>
          </a:p>
          <a:p>
            <a:pPr marL="1600200" lvl="4" indent="-457200">
              <a:buAutoNum type="alphaLcPeriod"/>
            </a:pPr>
            <a:r>
              <a:rPr lang="en-US" sz="2200" dirty="0" smtClean="0"/>
              <a:t>Average load factor</a:t>
            </a:r>
          </a:p>
          <a:p>
            <a:pPr marL="1600200" lvl="4" indent="-457200">
              <a:buAutoNum type="alphaLcPeriod"/>
            </a:pPr>
            <a:r>
              <a:rPr lang="en-US" sz="2200" dirty="0" smtClean="0"/>
              <a:t>Average </a:t>
            </a:r>
            <a:r>
              <a:rPr lang="en-US" sz="2200" dirty="0" err="1" smtClean="0"/>
              <a:t>farebox</a:t>
            </a:r>
            <a:r>
              <a:rPr lang="en-US" sz="2200" dirty="0" smtClean="0"/>
              <a:t> ratio: declining ratio from 2009 to 2011, but has increased in 2012</a:t>
            </a:r>
          </a:p>
          <a:p>
            <a:pPr marL="0" lvl="1" indent="-228600">
              <a:buNone/>
            </a:pPr>
            <a:endParaRPr lang="en-US" sz="2400" kern="1200" dirty="0" smtClean="0">
              <a:solidFill>
                <a:schemeClr val="tx1"/>
              </a:solidFill>
              <a:latin typeface="+mn-lt"/>
              <a:ea typeface="+mn-ea"/>
              <a:cs typeface="+mn-cs"/>
            </a:endParaRPr>
          </a:p>
          <a:p>
            <a:pPr lvl="0">
              <a:buNone/>
            </a:pPr>
            <a:r>
              <a:rPr lang="en-US" sz="2400" kern="1200" dirty="0" smtClean="0">
                <a:solidFill>
                  <a:schemeClr val="tx1"/>
                </a:solidFill>
                <a:latin typeface="+mn-lt"/>
                <a:ea typeface="+mn-ea"/>
                <a:cs typeface="+mn-cs"/>
              </a:rPr>
              <a:t>2.</a:t>
            </a:r>
            <a:r>
              <a:rPr lang="en-US" sz="2400" kern="1200" baseline="0" dirty="0" smtClean="0">
                <a:solidFill>
                  <a:schemeClr val="tx1"/>
                </a:solidFill>
                <a:latin typeface="+mn-lt"/>
                <a:ea typeface="+mn-ea"/>
                <a:cs typeface="+mn-cs"/>
              </a:rPr>
              <a:t>        </a:t>
            </a:r>
            <a:r>
              <a:rPr lang="en-US" sz="2700" dirty="0" smtClean="0"/>
              <a:t>LRT Line 2 (</a:t>
            </a:r>
            <a:r>
              <a:rPr lang="en-US" sz="2700" dirty="0" err="1" smtClean="0"/>
              <a:t>Megatren</a:t>
            </a:r>
            <a:r>
              <a:rPr lang="en-US" sz="2700" dirty="0" smtClean="0"/>
              <a:t>)</a:t>
            </a:r>
          </a:p>
          <a:p>
            <a:pPr lvl="1">
              <a:buFont typeface="Arial" pitchFamily="34" charset="0"/>
              <a:buChar char="•"/>
            </a:pPr>
            <a:r>
              <a:rPr lang="en-US" sz="2400" dirty="0" smtClean="0"/>
              <a:t>13.8 km mass transit line that traverses five cities in Metro Manila namely Pasig, Marikina, Quezon City, San Juan and Manila</a:t>
            </a:r>
          </a:p>
          <a:p>
            <a:pPr lvl="1">
              <a:buFont typeface="Arial" pitchFamily="34" charset="0"/>
              <a:buChar char="•"/>
            </a:pPr>
            <a:r>
              <a:rPr lang="en-US" sz="2400" dirty="0" smtClean="0"/>
              <a:t>Performance from 2009-2011</a:t>
            </a:r>
          </a:p>
          <a:p>
            <a:pPr lvl="2">
              <a:buFont typeface="Arial" pitchFamily="34" charset="0"/>
              <a:buChar char="•"/>
            </a:pPr>
            <a:r>
              <a:rPr lang="en-US" sz="2400" b="1" dirty="0" smtClean="0">
                <a:sym typeface="Wingdings" pitchFamily="2" charset="2"/>
              </a:rPr>
              <a:t>Increasing trend </a:t>
            </a:r>
            <a:r>
              <a:rPr lang="en-US" sz="2400" dirty="0" smtClean="0">
                <a:sym typeface="Wingdings" pitchFamily="2" charset="2"/>
              </a:rPr>
              <a:t>in: </a:t>
            </a:r>
          </a:p>
          <a:p>
            <a:pPr marL="1325880" lvl="3" indent="-457200">
              <a:buAutoNum type="alphaLcPeriod"/>
            </a:pPr>
            <a:r>
              <a:rPr lang="en-US" sz="2400" dirty="0" smtClean="0">
                <a:sym typeface="Wingdings" pitchFamily="2" charset="2"/>
              </a:rPr>
              <a:t>Ave. passenger traffic </a:t>
            </a:r>
          </a:p>
          <a:p>
            <a:pPr marL="1325880" lvl="3" indent="-457200">
              <a:buAutoNum type="alphaLcPeriod"/>
            </a:pPr>
            <a:r>
              <a:rPr lang="en-US" sz="2400" dirty="0" smtClean="0">
                <a:sym typeface="Wingdings" pitchFamily="2" charset="2"/>
              </a:rPr>
              <a:t>Ave. gross revenue collection</a:t>
            </a:r>
          </a:p>
          <a:p>
            <a:pPr marL="1325880" lvl="3" indent="-457200">
              <a:buAutoNum type="alphaLcPeriod"/>
            </a:pPr>
            <a:r>
              <a:rPr lang="en-US" sz="2400" dirty="0" smtClean="0">
                <a:sym typeface="Wingdings" pitchFamily="2" charset="2"/>
              </a:rPr>
              <a:t>Ave. load factor</a:t>
            </a:r>
          </a:p>
          <a:p>
            <a:pPr marL="1325880" lvl="3" indent="-457200">
              <a:buAutoNum type="alphaLcPeriod"/>
            </a:pPr>
            <a:r>
              <a:rPr lang="en-US" sz="2400" dirty="0" smtClean="0">
                <a:sym typeface="Wingdings" pitchFamily="2" charset="2"/>
              </a:rPr>
              <a:t>Ave. </a:t>
            </a:r>
            <a:r>
              <a:rPr lang="en-US" sz="2400" dirty="0" err="1" smtClean="0">
                <a:sym typeface="Wingdings" pitchFamily="2" charset="2"/>
              </a:rPr>
              <a:t>farebox</a:t>
            </a:r>
            <a:r>
              <a:rPr lang="en-US" sz="2400" dirty="0" smtClean="0">
                <a:sym typeface="Wingdings" pitchFamily="2" charset="2"/>
              </a:rPr>
              <a:t> ratio (but has significantly declined in 2010 due to increase in operation and maintenance cost)</a:t>
            </a:r>
          </a:p>
          <a:p>
            <a:pPr marL="1325880" lvl="3" indent="-457200">
              <a:buAutoNum type="alphaLcPeriod"/>
            </a:pPr>
            <a:endParaRPr lang="en-US" sz="2400" dirty="0" smtClean="0">
              <a:sym typeface="Wingdings" pitchFamily="2" charset="2"/>
            </a:endParaRPr>
          </a:p>
          <a:p>
            <a:pPr lvl="0">
              <a:buNone/>
            </a:pPr>
            <a:r>
              <a:rPr lang="en-US" sz="2400" dirty="0" smtClean="0">
                <a:sym typeface="Wingdings" pitchFamily="2" charset="2"/>
              </a:rPr>
              <a:t>3.</a:t>
            </a:r>
            <a:r>
              <a:rPr lang="en-US" sz="2400" baseline="0" dirty="0" smtClean="0">
                <a:sym typeface="Wingdings" pitchFamily="2" charset="2"/>
              </a:rPr>
              <a:t> </a:t>
            </a:r>
            <a:r>
              <a:rPr lang="en-US" sz="2700" dirty="0" smtClean="0"/>
              <a:t>Metro Rail Transit 3 (MRT 3)</a:t>
            </a:r>
          </a:p>
          <a:p>
            <a:pPr lvl="1">
              <a:buFont typeface="Arial" pitchFamily="34" charset="0"/>
              <a:buChar char="•"/>
            </a:pPr>
            <a:r>
              <a:rPr lang="en-US" sz="2200" dirty="0" smtClean="0"/>
              <a:t>Through a </a:t>
            </a:r>
            <a:r>
              <a:rPr lang="en-US" sz="2200" b="1" dirty="0" smtClean="0"/>
              <a:t>Build-Lease-Transfer Agreement,</a:t>
            </a:r>
          </a:p>
          <a:p>
            <a:pPr lvl="2">
              <a:buFont typeface="Arial" pitchFamily="34" charset="0"/>
              <a:buChar char="•"/>
            </a:pPr>
            <a:r>
              <a:rPr lang="en-US" sz="2200" b="1" dirty="0" smtClean="0"/>
              <a:t>Metro Rail Transit Corporation</a:t>
            </a:r>
            <a:r>
              <a:rPr lang="en-US" sz="2200" dirty="0" smtClean="0"/>
              <a:t> has become the responsible agency in the construction and maintenance of the MRT.</a:t>
            </a:r>
          </a:p>
          <a:p>
            <a:pPr lvl="2">
              <a:buFont typeface="Arial" pitchFamily="34" charset="0"/>
              <a:buChar char="•"/>
            </a:pPr>
            <a:r>
              <a:rPr lang="en-US" sz="2200" dirty="0" smtClean="0"/>
              <a:t>The </a:t>
            </a:r>
            <a:r>
              <a:rPr lang="en-US" sz="2200" b="1" dirty="0" smtClean="0"/>
              <a:t>Department of Trade and Communications</a:t>
            </a:r>
            <a:r>
              <a:rPr lang="en-US" sz="2200" dirty="0" smtClean="0"/>
              <a:t> (DOTC) holds the franchise and supervises operations and collection of fares.</a:t>
            </a:r>
          </a:p>
          <a:p>
            <a:pPr marL="411480" lvl="2" indent="0">
              <a:buNone/>
            </a:pPr>
            <a:endParaRPr lang="en-US" sz="2200" dirty="0" smtClean="0"/>
          </a:p>
          <a:p>
            <a:pPr lvl="1">
              <a:buFont typeface="Arial" pitchFamily="34" charset="0"/>
              <a:buChar char="•"/>
            </a:pPr>
            <a:r>
              <a:rPr lang="en-US" sz="2200" dirty="0" smtClean="0"/>
              <a:t>Highest recorded number of passengers transported in a single revenue day is 622,880 as of August 17, 2012. </a:t>
            </a:r>
          </a:p>
          <a:p>
            <a:pPr marL="0" lvl="0" indent="-457200">
              <a:buNone/>
            </a:pPr>
            <a:endParaRPr lang="en-US" sz="2400" dirty="0" smtClean="0">
              <a:sym typeface="Wingdings" pitchFamily="2" charset="2"/>
            </a:endParaRPr>
          </a:p>
          <a:p>
            <a:pPr marL="0" lvl="0" indent="-685800">
              <a:buNone/>
            </a:pPr>
            <a:r>
              <a:rPr lang="en-US" sz="2400" kern="1200" dirty="0" smtClean="0">
                <a:solidFill>
                  <a:schemeClr val="tx1"/>
                </a:solidFill>
                <a:latin typeface="+mn-lt"/>
                <a:ea typeface="+mn-ea"/>
                <a:cs typeface="+mn-cs"/>
              </a:rPr>
              <a:t>4. Philippine</a:t>
            </a:r>
            <a:r>
              <a:rPr lang="en-US" sz="2400" kern="1200" baseline="0" dirty="0" smtClean="0">
                <a:solidFill>
                  <a:schemeClr val="tx1"/>
                </a:solidFill>
                <a:latin typeface="+mn-lt"/>
                <a:ea typeface="+mn-ea"/>
                <a:cs typeface="+mn-cs"/>
              </a:rPr>
              <a:t> National Railways</a:t>
            </a:r>
          </a:p>
          <a:p>
            <a:pPr marL="1257300" lvl="2" indent="-342900">
              <a:buFont typeface="Arial" pitchFamily="34" charset="0"/>
              <a:buChar char="•"/>
            </a:pPr>
            <a:r>
              <a:rPr lang="en-US" sz="2200" dirty="0" smtClean="0"/>
              <a:t>State-owned transit system which operates two railways (i.e. Metro Manila, Bicol Region)</a:t>
            </a:r>
          </a:p>
          <a:p>
            <a:pPr marL="1257300" lvl="2" indent="-342900">
              <a:buFont typeface="Arial" pitchFamily="34" charset="0"/>
              <a:buChar char="•"/>
            </a:pPr>
            <a:r>
              <a:rPr lang="en-US" sz="2200" dirty="0" smtClean="0"/>
              <a:t>Began operations on November 24, 1892</a:t>
            </a:r>
          </a:p>
          <a:p>
            <a:pPr marL="1257300" lvl="2" indent="-342900">
              <a:buFont typeface="Arial" pitchFamily="34" charset="0"/>
              <a:buChar char="•"/>
            </a:pPr>
            <a:r>
              <a:rPr lang="en-US" sz="2200" dirty="0" smtClean="0"/>
              <a:t>PNR is an attached agency under the DOTC</a:t>
            </a:r>
          </a:p>
          <a:p>
            <a:pPr marL="1257300" lvl="2" indent="-342900">
              <a:buFont typeface="Arial" pitchFamily="34" charset="0"/>
              <a:buChar char="•"/>
            </a:pPr>
            <a:r>
              <a:rPr lang="en-US" sz="2200" dirty="0" smtClean="0"/>
              <a:t>The PNR currently operates in parts of Metro Manila and in the provinces of Laguna, Quezon, </a:t>
            </a:r>
            <a:r>
              <a:rPr lang="en-US" sz="2200" dirty="0" err="1" smtClean="0"/>
              <a:t>Camarines</a:t>
            </a:r>
            <a:r>
              <a:rPr lang="en-US" sz="2200" dirty="0" smtClean="0"/>
              <a:t> Sur, and </a:t>
            </a:r>
            <a:r>
              <a:rPr lang="en-US" sz="2200" dirty="0" err="1" smtClean="0"/>
              <a:t>Albay</a:t>
            </a:r>
            <a:r>
              <a:rPr lang="en-US" sz="2200" dirty="0" smtClean="0"/>
              <a:t>. </a:t>
            </a:r>
          </a:p>
          <a:p>
            <a:pPr marL="0" lvl="0" indent="-685800">
              <a:buNone/>
            </a:pPr>
            <a:endParaRPr lang="en-US" sz="2400" kern="1200" dirty="0" smtClean="0">
              <a:solidFill>
                <a:schemeClr val="tx1"/>
              </a:solidFill>
              <a:latin typeface="+mn-lt"/>
              <a:ea typeface="+mn-ea"/>
              <a:cs typeface="+mn-cs"/>
            </a:endParaRPr>
          </a:p>
          <a:p>
            <a:pPr marL="800100" lvl="1" indent="-342900">
              <a:buFont typeface="Arial" pitchFamily="34" charset="0"/>
              <a:buChar char="•"/>
            </a:pPr>
            <a:endParaRPr lang="en-US" sz="2200" dirty="0" smtClean="0"/>
          </a:p>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7</a:t>
            </a:fld>
            <a:endParaRPr lang="en-US"/>
          </a:p>
        </p:txBody>
      </p:sp>
    </p:spTree>
    <p:extLst>
      <p:ext uri="{BB962C8B-B14F-4D97-AF65-F5344CB8AC3E}">
        <p14:creationId xmlns:p14="http://schemas.microsoft.com/office/powerpoint/2010/main" val="363846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On Urban</a:t>
            </a:r>
            <a:r>
              <a:rPr lang="en-US" baseline="0" dirty="0" smtClean="0"/>
              <a:t> Transport: </a:t>
            </a:r>
          </a:p>
          <a:p>
            <a:pPr marL="171450" indent="-171450">
              <a:buFont typeface="Arial" pitchFamily="34" charset="0"/>
              <a:buChar char="•"/>
            </a:pPr>
            <a:endParaRPr lang="en-US" baseline="0" dirty="0" smtClean="0"/>
          </a:p>
          <a:p>
            <a:pPr marL="628650" lvl="1" indent="-171450">
              <a:buFont typeface="Arial" pitchFamily="34" charset="0"/>
              <a:buChar char="•"/>
            </a:pPr>
            <a:r>
              <a:rPr lang="en-US" b="1" dirty="0" smtClean="0"/>
              <a:t>Installation of </a:t>
            </a:r>
            <a:r>
              <a:rPr lang="en-US" b="1" dirty="0" err="1" smtClean="0"/>
              <a:t>nonmotorized</a:t>
            </a:r>
            <a:r>
              <a:rPr lang="en-US" b="1" dirty="0" smtClean="0"/>
              <a:t> transport facilities</a:t>
            </a:r>
            <a:r>
              <a:rPr lang="en-US" dirty="0" smtClean="0"/>
              <a:t> to ensure safety and security in the streets of Metro Manila</a:t>
            </a:r>
          </a:p>
          <a:p>
            <a:pPr marL="628650" lvl="1" indent="-171450">
              <a:buFont typeface="Arial" pitchFamily="34" charset="0"/>
              <a:buChar char="•"/>
            </a:pPr>
            <a:r>
              <a:rPr lang="en-US" b="1" dirty="0" smtClean="0"/>
              <a:t>Construction of footbridges and installed rotundas and intersections, complete with LED traffic lights and road signs</a:t>
            </a:r>
            <a:r>
              <a:rPr lang="en-US" dirty="0" smtClean="0"/>
              <a:t> by the MMDA</a:t>
            </a:r>
          </a:p>
          <a:p>
            <a:pPr marL="628650" lvl="1" indent="-171450">
              <a:buFont typeface="Arial" pitchFamily="34" charset="0"/>
              <a:buChar char="•"/>
            </a:pPr>
            <a:r>
              <a:rPr lang="en-US" dirty="0" smtClean="0"/>
              <a:t>A </a:t>
            </a:r>
            <a:r>
              <a:rPr lang="en-US" b="1" dirty="0" smtClean="0"/>
              <a:t>378.2% decrease in the number of location with pedestrian-vehicle conflict </a:t>
            </a:r>
            <a:r>
              <a:rPr lang="en-US" dirty="0" smtClean="0"/>
              <a:t>in 2011</a:t>
            </a:r>
          </a:p>
          <a:p>
            <a:pPr marL="628650" lvl="1" indent="-171450">
              <a:buFont typeface="Arial" pitchFamily="34" charset="0"/>
              <a:buChar char="•"/>
            </a:pPr>
            <a:r>
              <a:rPr lang="en-US" dirty="0" smtClean="0"/>
              <a:t>The MMDA’s program on </a:t>
            </a:r>
            <a:r>
              <a:rPr lang="en-US" b="1" dirty="0" smtClean="0"/>
              <a:t>reducing buses in Metro Manila</a:t>
            </a:r>
            <a:r>
              <a:rPr lang="en-US" dirty="0" smtClean="0"/>
              <a:t> </a:t>
            </a:r>
            <a:r>
              <a:rPr lang="en-US" b="1" dirty="0" smtClean="0"/>
              <a:t>which aims to alleviate traffic has mixed results</a:t>
            </a:r>
          </a:p>
          <a:p>
            <a:pPr marL="1085850" lvl="2" indent="-171450">
              <a:buFont typeface="Arial" pitchFamily="34" charset="0"/>
              <a:buChar char="•"/>
            </a:pPr>
            <a:r>
              <a:rPr lang="en-US" dirty="0" smtClean="0"/>
              <a:t>For air conditioned buses, the aim of increasing occupancy rate was below the 2011 target (mainly due to fare increase)</a:t>
            </a:r>
          </a:p>
          <a:p>
            <a:pPr marL="1085850" lvl="2" indent="-171450">
              <a:buFont typeface="Arial" pitchFamily="34" charset="0"/>
              <a:buChar char="•"/>
            </a:pPr>
            <a:r>
              <a:rPr lang="en-US" dirty="0" smtClean="0"/>
              <a:t>For </a:t>
            </a:r>
            <a:r>
              <a:rPr lang="en-US" dirty="0" err="1" smtClean="0"/>
              <a:t>nonairconditioned</a:t>
            </a:r>
            <a:r>
              <a:rPr lang="en-US" dirty="0" smtClean="0"/>
              <a:t> buses, target for 2011 has been achieved. </a:t>
            </a:r>
          </a:p>
          <a:p>
            <a:endParaRPr lang="en-US" b="1" dirty="0" smtClean="0"/>
          </a:p>
          <a:p>
            <a:r>
              <a:rPr lang="en-US" b="1" dirty="0" smtClean="0"/>
              <a:t>On Rail Transport</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b="1" kern="1200" dirty="0" smtClean="0">
                <a:solidFill>
                  <a:schemeClr val="tx1"/>
                </a:solidFill>
                <a:latin typeface="+mn-lt"/>
                <a:ea typeface="+mn-ea"/>
                <a:cs typeface="+mn-cs"/>
              </a:rPr>
              <a:t>Light Rail Transit (LRT) system in Metro Manila, was not able to meet its 2011 target for the actual increase in the consolidated passenger volume</a:t>
            </a:r>
            <a:r>
              <a:rPr lang="en-US" sz="1200" kern="1200" dirty="0" smtClean="0">
                <a:solidFill>
                  <a:schemeClr val="tx1"/>
                </a:solidFill>
                <a:latin typeface="+mn-lt"/>
                <a:ea typeface="+mn-ea"/>
                <a:cs typeface="+mn-cs"/>
              </a:rPr>
              <a:t>, despite posting a performance of 11.41 percent.</a:t>
            </a:r>
            <a:endParaRPr lang="en-US" sz="1200" kern="1200" baseline="0" dirty="0" smtClean="0">
              <a:solidFill>
                <a:schemeClr val="tx1"/>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Its performance in terms of increasing the </a:t>
            </a:r>
            <a:r>
              <a:rPr lang="en-US" sz="1200" b="1" kern="1200" dirty="0" smtClean="0">
                <a:solidFill>
                  <a:schemeClr val="tx1"/>
                </a:solidFill>
                <a:latin typeface="+mn-lt"/>
                <a:ea typeface="+mn-ea"/>
                <a:cs typeface="+mn-cs"/>
              </a:rPr>
              <a:t>consolidated </a:t>
            </a:r>
            <a:r>
              <a:rPr lang="en-US" sz="1200" b="1" kern="1200" dirty="0" err="1" smtClean="0">
                <a:solidFill>
                  <a:schemeClr val="tx1"/>
                </a:solidFill>
                <a:latin typeface="+mn-lt"/>
                <a:ea typeface="+mn-ea"/>
                <a:cs typeface="+mn-cs"/>
              </a:rPr>
              <a:t>farebox</a:t>
            </a:r>
            <a:r>
              <a:rPr lang="en-US" sz="1200" b="1" kern="1200" dirty="0" smtClean="0">
                <a:solidFill>
                  <a:schemeClr val="tx1"/>
                </a:solidFill>
                <a:latin typeface="+mn-lt"/>
                <a:ea typeface="+mn-ea"/>
                <a:cs typeface="+mn-cs"/>
              </a:rPr>
              <a:t> ratio or the ratio of revenue to operations and maintenance cost (O&amp;M) also failed to meet its target</a:t>
            </a:r>
            <a:r>
              <a:rPr lang="en-US" sz="1200" kern="1200" dirty="0" smtClean="0">
                <a:solidFill>
                  <a:schemeClr val="tx1"/>
                </a:solidFill>
                <a:latin typeface="+mn-lt"/>
                <a:ea typeface="+mn-ea"/>
                <a:cs typeface="+mn-cs"/>
              </a:rPr>
              <a:t>.</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In 2010, the Light Rail Transit Authority (LRTA) completed the Capacity Expansion Project Phase II for Line 1</a:t>
            </a:r>
            <a:r>
              <a:rPr lang="en-US" sz="1200" kern="1200" dirty="0" smtClean="0">
                <a:solidFill>
                  <a:schemeClr val="tx1"/>
                </a:solidFill>
                <a:latin typeface="+mn-lt"/>
                <a:ea typeface="+mn-ea"/>
                <a:cs typeface="+mn-cs"/>
              </a:rPr>
              <a:t>, involving the procurement of 48 light rail vehicles, which increased the capacity of the existing line of 27,000 passengers per peak hour per direction (</a:t>
            </a:r>
            <a:r>
              <a:rPr lang="en-US" sz="1200" kern="1200" dirty="0" err="1" smtClean="0">
                <a:solidFill>
                  <a:schemeClr val="tx1"/>
                </a:solidFill>
                <a:latin typeface="+mn-lt"/>
                <a:ea typeface="+mn-ea"/>
                <a:cs typeface="+mn-cs"/>
              </a:rPr>
              <a:t>pphpd</a:t>
            </a:r>
            <a:r>
              <a:rPr lang="en-US" sz="1200" kern="1200" dirty="0" smtClean="0">
                <a:solidFill>
                  <a:schemeClr val="tx1"/>
                </a:solidFill>
                <a:latin typeface="+mn-lt"/>
                <a:ea typeface="+mn-ea"/>
                <a:cs typeface="+mn-cs"/>
              </a:rPr>
              <a:t>) to 40,000 </a:t>
            </a:r>
            <a:r>
              <a:rPr lang="en-US" sz="1200" kern="1200" dirty="0" err="1" smtClean="0">
                <a:solidFill>
                  <a:schemeClr val="tx1"/>
                </a:solidFill>
                <a:latin typeface="+mn-lt"/>
                <a:ea typeface="+mn-ea"/>
                <a:cs typeface="+mn-cs"/>
              </a:rPr>
              <a:t>pphpd</a:t>
            </a:r>
            <a:r>
              <a:rPr lang="en-US" sz="1200" kern="1200" dirty="0" smtClean="0">
                <a:solidFill>
                  <a:schemeClr val="tx1"/>
                </a:solidFill>
                <a:latin typeface="+mn-lt"/>
                <a:ea typeface="+mn-ea"/>
                <a:cs typeface="+mn-cs"/>
              </a:rPr>
              <a:t>.</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However, the </a:t>
            </a:r>
            <a:r>
              <a:rPr lang="en-US" sz="1200" b="1" kern="1200" dirty="0" smtClean="0">
                <a:solidFill>
                  <a:schemeClr val="tx1"/>
                </a:solidFill>
                <a:latin typeface="+mn-lt"/>
                <a:ea typeface="+mn-ea"/>
                <a:cs typeface="+mn-cs"/>
              </a:rPr>
              <a:t>operations were challenged by technical problems</a:t>
            </a:r>
            <a:r>
              <a:rPr lang="en-US" sz="1200" kern="1200" dirty="0" smtClean="0">
                <a:solidFill>
                  <a:schemeClr val="tx1"/>
                </a:solidFill>
                <a:latin typeface="+mn-lt"/>
                <a:ea typeface="+mn-ea"/>
                <a:cs typeface="+mn-cs"/>
              </a:rPr>
              <a:t> in </a:t>
            </a:r>
            <a:r>
              <a:rPr lang="en-US" sz="1200" kern="1200" dirty="0" err="1" smtClean="0">
                <a:solidFill>
                  <a:schemeClr val="tx1"/>
                </a:solidFill>
                <a:latin typeface="+mn-lt"/>
                <a:ea typeface="+mn-ea"/>
                <a:cs typeface="+mn-cs"/>
              </a:rPr>
              <a:t>signalling</a:t>
            </a:r>
            <a:r>
              <a:rPr lang="en-US" sz="1200" kern="1200" dirty="0" smtClean="0">
                <a:solidFill>
                  <a:schemeClr val="tx1"/>
                </a:solidFill>
                <a:latin typeface="+mn-lt"/>
                <a:ea typeface="+mn-ea"/>
                <a:cs typeface="+mn-cs"/>
              </a:rPr>
              <a:t>, condition of tracks, shortened operations, and suspension of classes and work. The train derailment which occurred near the Roosevelt station in February 2011 also affected revenues for almost two months.</a:t>
            </a:r>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8</a:t>
            </a:fld>
            <a:endParaRPr lang="en-US"/>
          </a:p>
        </p:txBody>
      </p:sp>
    </p:spTree>
    <p:extLst>
      <p:ext uri="{BB962C8B-B14F-4D97-AF65-F5344CB8AC3E}">
        <p14:creationId xmlns:p14="http://schemas.microsoft.com/office/powerpoint/2010/main" val="642017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9</a:t>
            </a:fld>
            <a:endParaRPr lang="en-US"/>
          </a:p>
        </p:txBody>
      </p:sp>
    </p:spTree>
    <p:extLst>
      <p:ext uri="{BB962C8B-B14F-4D97-AF65-F5344CB8AC3E}">
        <p14:creationId xmlns:p14="http://schemas.microsoft.com/office/powerpoint/2010/main" val="315947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b="1" kern="1200" dirty="0" smtClean="0">
                <a:solidFill>
                  <a:schemeClr val="tx1"/>
                </a:solidFill>
                <a:latin typeface="+mn-lt"/>
                <a:ea typeface="+mn-ea"/>
                <a:cs typeface="+mn-cs"/>
              </a:rPr>
              <a:t>Absence of an integrated and well-coordinated national transport plan</a:t>
            </a:r>
            <a:r>
              <a:rPr lang="en-US" sz="1200" kern="1200" dirty="0" smtClean="0">
                <a:solidFill>
                  <a:schemeClr val="tx1"/>
                </a:solidFill>
                <a:latin typeface="+mn-lt"/>
                <a:ea typeface="+mn-ea"/>
                <a:cs typeface="+mn-cs"/>
              </a:rPr>
              <a:t> that will guide the prioritized finding and implementation of transport projects, as well as the physical planning and </a:t>
            </a:r>
            <a:r>
              <a:rPr lang="en-US" sz="1200" kern="1200" dirty="0" err="1" smtClean="0">
                <a:solidFill>
                  <a:schemeClr val="tx1"/>
                </a:solidFill>
                <a:latin typeface="+mn-lt"/>
                <a:ea typeface="+mn-ea"/>
                <a:cs typeface="+mn-cs"/>
              </a:rPr>
              <a:t>intermodality</a:t>
            </a:r>
            <a:r>
              <a:rPr lang="en-US" sz="1200" kern="1200" dirty="0" smtClean="0">
                <a:solidFill>
                  <a:schemeClr val="tx1"/>
                </a:solidFill>
                <a:latin typeface="+mn-lt"/>
                <a:ea typeface="+mn-ea"/>
                <a:cs typeface="+mn-cs"/>
              </a:rPr>
              <a:t> of transport infrastructure.</a:t>
            </a:r>
          </a:p>
          <a:p>
            <a:pPr marL="800100" lvl="1" indent="-342900">
              <a:buFont typeface="Arial" pitchFamily="34" charset="0"/>
              <a:buChar char="•"/>
            </a:pPr>
            <a:endParaRPr lang="en-US" sz="2400" dirty="0" smtClean="0"/>
          </a:p>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10</a:t>
            </a:fld>
            <a:endParaRPr lang="en-US"/>
          </a:p>
        </p:txBody>
      </p:sp>
    </p:spTree>
    <p:extLst>
      <p:ext uri="{BB962C8B-B14F-4D97-AF65-F5344CB8AC3E}">
        <p14:creationId xmlns:p14="http://schemas.microsoft.com/office/powerpoint/2010/main" val="160278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As</a:t>
            </a:r>
            <a:r>
              <a:rPr lang="en-US" baseline="0" dirty="0" smtClean="0"/>
              <a:t> indicated in the Socioeconomic Report 2010-2012 published by the NEDA, EO on NTP is currently being reviewed.</a:t>
            </a:r>
          </a:p>
          <a:p>
            <a:endParaRPr lang="en-US" baseline="0" dirty="0" smtClean="0"/>
          </a:p>
          <a:p>
            <a:endParaRPr lang="en-US" dirty="0" smtClean="0"/>
          </a:p>
          <a:p>
            <a:r>
              <a:rPr lang="en-US" dirty="0" smtClean="0"/>
              <a:t>On</a:t>
            </a:r>
            <a:r>
              <a:rPr lang="en-US" baseline="0" dirty="0" smtClean="0"/>
              <a:t> NTP: </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Should clearly </a:t>
            </a:r>
            <a:r>
              <a:rPr lang="en-US" sz="1200" b="1" kern="1200" dirty="0" smtClean="0">
                <a:solidFill>
                  <a:schemeClr val="tx1"/>
                </a:solidFill>
                <a:latin typeface="+mn-lt"/>
                <a:ea typeface="+mn-ea"/>
                <a:cs typeface="+mn-cs"/>
              </a:rPr>
              <a:t>establish the government’s policies</a:t>
            </a:r>
            <a:r>
              <a:rPr lang="en-US" sz="1200" kern="1200" dirty="0" smtClean="0">
                <a:solidFill>
                  <a:schemeClr val="tx1"/>
                </a:solidFill>
                <a:latin typeface="+mn-lt"/>
                <a:ea typeface="+mn-ea"/>
                <a:cs typeface="+mn-cs"/>
              </a:rPr>
              <a:t> in the areas of resource generation and allocation; the criteria for the preparation of agency plans, programs and projects; cost recovery and subsidies; regulations for passenger transport services; urban transport and settlements; transport logistics; and governance.</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roles of the private sector vis-à-vis those of government agencies and other authorities as well as LGUs</a:t>
            </a:r>
            <a:r>
              <a:rPr lang="en-US" sz="1200" kern="1200" dirty="0" smtClean="0">
                <a:solidFill>
                  <a:schemeClr val="tx1"/>
                </a:solidFill>
                <a:latin typeface="+mn-lt"/>
                <a:ea typeface="+mn-ea"/>
                <a:cs typeface="+mn-cs"/>
              </a:rPr>
              <a:t> in the development, operation and management of various transport infrastructures </a:t>
            </a:r>
            <a:r>
              <a:rPr lang="en-US" sz="1200" b="1" kern="1200" dirty="0" smtClean="0">
                <a:solidFill>
                  <a:schemeClr val="tx1"/>
                </a:solidFill>
                <a:latin typeface="+mn-lt"/>
                <a:ea typeface="+mn-ea"/>
                <a:cs typeface="+mn-cs"/>
              </a:rPr>
              <a:t>will be defined</a:t>
            </a:r>
            <a:r>
              <a:rPr lang="en-US" sz="1200" kern="1200" dirty="0" smtClean="0">
                <a:solidFill>
                  <a:schemeClr val="tx1"/>
                </a:solidFill>
                <a:latin typeface="+mn-lt"/>
                <a:ea typeface="+mn-ea"/>
                <a:cs typeface="+mn-cs"/>
              </a:rPr>
              <a:t> in conjunction with the crafting of a NTP. </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government will also address the inadequate linkage between the planning and budgeting processes</a:t>
            </a:r>
            <a:r>
              <a:rPr lang="en-US" sz="1200" kern="1200" dirty="0" smtClean="0">
                <a:solidFill>
                  <a:schemeClr val="tx1"/>
                </a:solidFill>
                <a:latin typeface="+mn-lt"/>
                <a:ea typeface="+mn-ea"/>
                <a:cs typeface="+mn-cs"/>
              </a:rPr>
              <a:t> to ensure that resources are allocated to their most important uses for transport infrastructure and management.</a:t>
            </a:r>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On Transport Infra:</a:t>
            </a:r>
            <a:r>
              <a:rPr lang="en-US" sz="1200" kern="1200" baseline="0" dirty="0" smtClean="0">
                <a:solidFill>
                  <a:schemeClr val="tx1"/>
                </a:solidFill>
                <a:latin typeface="+mn-lt"/>
                <a:ea typeface="+mn-ea"/>
                <a:cs typeface="+mn-cs"/>
              </a:rPr>
              <a:t> </a:t>
            </a:r>
          </a:p>
          <a:p>
            <a:pPr marL="628650" lvl="1" indent="-171450">
              <a:buFont typeface="Arial" pitchFamily="34" charset="0"/>
              <a:buChar char="•"/>
            </a:pPr>
            <a:r>
              <a:rPr lang="en-US" b="1" dirty="0" smtClean="0"/>
              <a:t>Prioritize asset preservation</a:t>
            </a:r>
            <a:r>
              <a:rPr lang="en-US" dirty="0" smtClean="0"/>
              <a:t>: the “user-pays” principle shall be applied for this purpose</a:t>
            </a:r>
          </a:p>
          <a:p>
            <a:pPr marL="628650" lvl="1" indent="-171450">
              <a:buFont typeface="Arial" pitchFamily="34" charset="0"/>
              <a:buChar char="•"/>
            </a:pPr>
            <a:r>
              <a:rPr lang="en-US" dirty="0" smtClean="0"/>
              <a:t>RA 8794 may be amended to include fuel levy or some other form of road user contribution in order to </a:t>
            </a:r>
            <a:r>
              <a:rPr lang="en-US" b="1" dirty="0" smtClean="0"/>
              <a:t>expand the Road Fund</a:t>
            </a:r>
            <a:r>
              <a:rPr lang="en-US" dirty="0" smtClean="0"/>
              <a:t>.</a:t>
            </a:r>
          </a:p>
          <a:p>
            <a:pPr marL="628650" lvl="1" indent="-171450">
              <a:buFont typeface="Arial" pitchFamily="34" charset="0"/>
              <a:buChar char="•"/>
            </a:pPr>
            <a:r>
              <a:rPr lang="en-US" dirty="0" smtClean="0"/>
              <a:t>Promote environmentally sustainable and people-oriented transportation</a:t>
            </a:r>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On Separation of regulatory and Operation functions</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In rail transport, the policy, planning, and regulation functions shall be separated from the delivery of train services, which also serves to allow private sector participation.</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On Safety and Security: </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Road safety will be promoted through the implementation of the Road Safety Action Plan. </a:t>
            </a:r>
          </a:p>
          <a:p>
            <a:pPr lvl="1">
              <a:buFont typeface="Arial" charset="0"/>
              <a:buChar char="•"/>
            </a:pPr>
            <a:r>
              <a:rPr lang="en-US" sz="1200" b="1" kern="1200" dirty="0" smtClean="0">
                <a:solidFill>
                  <a:schemeClr val="tx1"/>
                </a:solidFill>
                <a:latin typeface="+mn-lt"/>
                <a:ea typeface="+mn-ea"/>
                <a:cs typeface="+mn-cs"/>
              </a:rPr>
              <a:t>DPWH’s Safer Roads Program</a:t>
            </a:r>
            <a:r>
              <a:rPr lang="en-US" sz="1200" kern="1200" dirty="0" smtClean="0">
                <a:solidFill>
                  <a:schemeClr val="tx1"/>
                </a:solidFill>
                <a:latin typeface="+mn-lt"/>
                <a:ea typeface="+mn-ea"/>
                <a:cs typeface="+mn-cs"/>
              </a:rPr>
              <a:t> is continuously implemented by using the </a:t>
            </a:r>
            <a:r>
              <a:rPr lang="en-US" sz="1200" b="1" kern="1200" dirty="0" smtClean="0">
                <a:solidFill>
                  <a:schemeClr val="tx1"/>
                </a:solidFill>
                <a:latin typeface="+mn-lt"/>
                <a:ea typeface="+mn-ea"/>
                <a:cs typeface="+mn-cs"/>
              </a:rPr>
              <a:t>Traffic Accident Recording and Analysis System (TARAS) and the International Road Assessment Program (</a:t>
            </a:r>
            <a:r>
              <a:rPr lang="en-US" sz="1200" b="1" kern="1200" dirty="0" err="1" smtClean="0">
                <a:solidFill>
                  <a:schemeClr val="tx1"/>
                </a:solidFill>
                <a:latin typeface="+mn-lt"/>
                <a:ea typeface="+mn-ea"/>
                <a:cs typeface="+mn-cs"/>
              </a:rPr>
              <a:t>iRAP</a:t>
            </a:r>
            <a:r>
              <a:rPr lang="en-US"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under which about 3,000 km of national roads were considered “high risk roads”.</a:t>
            </a:r>
          </a:p>
          <a:p>
            <a:pPr lvl="1">
              <a:buFont typeface="Arial" charset="0"/>
              <a:buChar char="•"/>
            </a:pP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LTFRB issued Safety Compliance Orders (SCOs) to operators of PUVs</a:t>
            </a:r>
            <a:r>
              <a:rPr lang="en-US" sz="1200" kern="1200" dirty="0" smtClean="0">
                <a:solidFill>
                  <a:schemeClr val="tx1"/>
                </a:solidFill>
                <a:latin typeface="+mn-lt"/>
                <a:ea typeface="+mn-ea"/>
                <a:cs typeface="+mn-cs"/>
              </a:rPr>
              <a:t> that were involved in vehicular accidents to have their drivers drug tested and trained under the University of the Philippines (UP)-National College of Transportation Studies (NCTS) and to have their units inspected for roadworthiness.</a:t>
            </a:r>
          </a:p>
          <a:p>
            <a:pPr lvl="1">
              <a:buFont typeface="Arial" charset="0"/>
              <a:buChar char="•"/>
            </a:pP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LTO’s PUV Maintenance Program</a:t>
            </a:r>
            <a:r>
              <a:rPr lang="en-US" sz="1200" kern="1200" dirty="0" smtClean="0">
                <a:solidFill>
                  <a:schemeClr val="tx1"/>
                </a:solidFill>
                <a:latin typeface="+mn-lt"/>
                <a:ea typeface="+mn-ea"/>
                <a:cs typeface="+mn-cs"/>
              </a:rPr>
              <a:t> was also implemented to prevent vehicular accidents</a:t>
            </a:r>
          </a:p>
          <a:p>
            <a:pPr lvl="1">
              <a:buFont typeface="Arial" charset="0"/>
              <a:buChar char="•"/>
            </a:pPr>
            <a:r>
              <a:rPr lang="en-US" sz="1200" b="1" kern="1200" baseline="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Bantay</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Lansangan</a:t>
            </a:r>
            <a:r>
              <a:rPr lang="en-US" sz="1200" b="1" kern="1200" dirty="0" smtClean="0">
                <a:solidFill>
                  <a:schemeClr val="tx1"/>
                </a:solidFill>
                <a:latin typeface="+mn-lt"/>
                <a:ea typeface="+mn-ea"/>
                <a:cs typeface="+mn-cs"/>
              </a:rPr>
              <a:t> Road Sector Report Card Rating</a:t>
            </a:r>
            <a:r>
              <a:rPr lang="en-US" sz="1200" kern="1200" dirty="0" smtClean="0">
                <a:solidFill>
                  <a:schemeClr val="tx1"/>
                </a:solidFill>
                <a:latin typeface="+mn-lt"/>
                <a:ea typeface="+mn-ea"/>
                <a:cs typeface="+mn-cs"/>
              </a:rPr>
              <a:t> procedures for continuous monitoring of road safety measures with the </a:t>
            </a:r>
            <a:r>
              <a:rPr lang="en-US" sz="1200" b="1" kern="1200" dirty="0" smtClean="0">
                <a:solidFill>
                  <a:schemeClr val="tx1"/>
                </a:solidFill>
                <a:latin typeface="+mn-lt"/>
                <a:ea typeface="+mn-ea"/>
                <a:cs typeface="+mn-cs"/>
              </a:rPr>
              <a:t>participation of the civil society</a:t>
            </a:r>
            <a:endParaRPr lang="en-US" sz="1200" kern="1200" dirty="0" smtClean="0">
              <a:solidFill>
                <a:schemeClr val="tx1"/>
              </a:solidFill>
              <a:latin typeface="+mn-lt"/>
              <a:ea typeface="+mn-ea"/>
              <a:cs typeface="+mn-cs"/>
            </a:endParaRPr>
          </a:p>
          <a:p>
            <a:pPr lvl="1"/>
            <a:endParaRPr lang="en-US" dirty="0" smtClean="0"/>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endParaRPr lang="en-US" dirty="0" smtClean="0"/>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11</a:t>
            </a:fld>
            <a:endParaRPr lang="en-US"/>
          </a:p>
        </p:txBody>
      </p:sp>
    </p:spTree>
    <p:extLst>
      <p:ext uri="{BB962C8B-B14F-4D97-AF65-F5344CB8AC3E}">
        <p14:creationId xmlns:p14="http://schemas.microsoft.com/office/powerpoint/2010/main" val="207927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lvl="0" indent="0">
              <a:buFont typeface="Arial" pitchFamily="34" charset="0"/>
              <a:buNone/>
            </a:pPr>
            <a:r>
              <a:rPr lang="en-US" sz="1200" kern="1200" dirty="0" smtClean="0">
                <a:solidFill>
                  <a:schemeClr val="tx1"/>
                </a:solidFill>
                <a:latin typeface="+mn-lt"/>
                <a:ea typeface="+mn-ea"/>
                <a:cs typeface="+mn-cs"/>
              </a:rPr>
              <a:t>Notes on the</a:t>
            </a:r>
            <a:r>
              <a:rPr lang="en-US" sz="1200" kern="1200" baseline="0" dirty="0" smtClean="0">
                <a:solidFill>
                  <a:schemeClr val="tx1"/>
                </a:solidFill>
                <a:latin typeface="+mn-lt"/>
                <a:ea typeface="+mn-ea"/>
                <a:cs typeface="+mn-cs"/>
              </a:rPr>
              <a:t> new projects not proceeding as planned. </a:t>
            </a:r>
          </a:p>
          <a:p>
            <a:pPr marL="457200" lvl="1" indent="0">
              <a:buFont typeface="Arial" pitchFamily="34" charset="0"/>
              <a:buNone/>
            </a:pPr>
            <a:endParaRPr lang="en-US" sz="1200" kern="1200" dirty="0" smtClean="0">
              <a:solidFill>
                <a:schemeClr val="tx1"/>
              </a:solidFill>
              <a:latin typeface="+mn-lt"/>
              <a:ea typeface="+mn-ea"/>
              <a:cs typeface="+mn-cs"/>
            </a:endParaRPr>
          </a:p>
          <a:p>
            <a:r>
              <a:rPr lang="en-GB" sz="1200" kern="1200" dirty="0" smtClean="0">
                <a:solidFill>
                  <a:schemeClr val="tx1"/>
                </a:solidFill>
                <a:effectLst/>
                <a:latin typeface="+mn-lt"/>
                <a:ea typeface="+mn-ea"/>
                <a:cs typeface="+mn-cs"/>
              </a:rPr>
              <a:t>The Light Rail Transit (LRT) Line 1 North Extension Project, which will complete the Metro Rail Transit (MRT) Line 3-LRT Line 1 Loop, is </a:t>
            </a:r>
            <a:r>
              <a:rPr lang="en-GB" sz="1200" kern="1200" dirty="0" err="1" smtClean="0">
                <a:solidFill>
                  <a:schemeClr val="tx1"/>
                </a:solidFill>
                <a:effectLst/>
                <a:latin typeface="+mn-lt"/>
                <a:ea typeface="+mn-ea"/>
                <a:cs typeface="+mn-cs"/>
              </a:rPr>
              <a:t>ongoing</a:t>
            </a:r>
            <a:r>
              <a:rPr lang="en-GB" sz="1200" kern="1200" dirty="0" smtClean="0">
                <a:solidFill>
                  <a:schemeClr val="tx1"/>
                </a:solidFill>
                <a:effectLst/>
                <a:latin typeface="+mn-lt"/>
                <a:ea typeface="+mn-ea"/>
                <a:cs typeface="+mn-cs"/>
              </a:rPr>
              <a:t>. These two lines and LRT Line 2 are physically interconnected but passenger transfer from one line to another is still less than seamless because the transfer is not very convenient and the passengers do not enjoy the benefits of a single ticketing system. The MRT Line 3's capacity of 22,500 passengers per direction per peak hour has been breached in 2004 and the facility is currently operating at 26,500 passengers per direction per peak hour, way above its capacity. Because of lack of incentives by the private owner to invest in capacity expansion, in 2009, the government acquired a majority 76 </a:t>
            </a:r>
            <a:r>
              <a:rPr lang="en-GB" sz="1200" kern="1200" dirty="0" err="1" smtClean="0">
                <a:solidFill>
                  <a:schemeClr val="tx1"/>
                </a:solidFill>
                <a:effectLst/>
                <a:latin typeface="+mn-lt"/>
                <a:ea typeface="+mn-ea"/>
                <a:cs typeface="+mn-cs"/>
              </a:rPr>
              <a:t>percent</a:t>
            </a:r>
            <a:r>
              <a:rPr lang="en-GB" sz="1200" kern="1200" dirty="0" smtClean="0">
                <a:solidFill>
                  <a:schemeClr val="tx1"/>
                </a:solidFill>
                <a:effectLst/>
                <a:latin typeface="+mn-lt"/>
                <a:ea typeface="+mn-ea"/>
                <a:cs typeface="+mn-cs"/>
              </a:rPr>
              <a:t> stake in the company which owns the facility. The government hopes that the savings in rental payments will provide funds for the much needed capacity expansion. Meanwhile, the implementation of new mass urban transport projects that aim to decongest Metro Manila further is seriously delayed. The MRT Line 7, to be implemented as a Build-Gradually Transfer-Operate-Maintain contract, has still not achieved financial closure as of this writing. The LRT Line 1 South Extension is still in the project development stage despite ten years of project preparation and the 2009 cabinet-level decision to pursue it under a public-private-partnership (PPP) scheme.</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On amending MVUC: </a:t>
            </a:r>
          </a:p>
          <a:p>
            <a:endParaRPr lang="en-US"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For example, it is common worldwide to use a fuel charge to raise money from road users because fuel consumption is proportional to road usage and, thus, a surcharge on fuel may be included in the MVUC.  Another is the modification of the levels of MVUC such that these are commensurate with the wear and tear the vehicles inflict on roads. Currently, trucks are charged disproportionately much less than the cost of the damage they inflict on roads. Raising taxes may be a sensitive issue at this point considering the global financial crisis and the recent calamities that the country experienced due to typhoons and flooding, but this option should be kept open as a medium- to long-term reform strategy.</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Ibid.</a:t>
            </a:r>
            <a:endParaRPr lang="en-US" sz="1200" kern="1200" dirty="0" smtClean="0">
              <a:solidFill>
                <a:schemeClr val="tx1"/>
              </a:solidFill>
              <a:effectLst/>
              <a:latin typeface="+mn-lt"/>
              <a:ea typeface="+mn-ea"/>
              <a:cs typeface="+mn-cs"/>
            </a:endParaRPr>
          </a:p>
          <a:p>
            <a:endParaRPr lang="en-US" sz="1200" kern="1200" dirty="0" smtClean="0">
              <a:solidFill>
                <a:schemeClr val="tx1"/>
              </a:solidFill>
              <a:latin typeface="+mn-lt"/>
              <a:ea typeface="+mn-ea"/>
              <a:cs typeface="+mn-cs"/>
            </a:endParaRPr>
          </a:p>
          <a:p>
            <a:pPr marL="457200" lvl="1" indent="0">
              <a:buFont typeface="Arial" pitchFamily="34" charset="0"/>
              <a:buNone/>
            </a:pPr>
            <a:endParaRPr lang="en-US" sz="1200" kern="1200" dirty="0" smtClean="0">
              <a:solidFill>
                <a:schemeClr val="tx1"/>
              </a:solidFill>
              <a:latin typeface="+mn-lt"/>
              <a:ea typeface="+mn-ea"/>
              <a:cs typeface="+mn-cs"/>
            </a:endParaRPr>
          </a:p>
          <a:p>
            <a:pPr marL="457200" lvl="1" indent="0">
              <a:buFont typeface="Arial" pitchFamily="34" charset="0"/>
              <a:buNone/>
            </a:pPr>
            <a:endParaRPr lang="en-US" sz="1200" kern="1200" dirty="0" smtClean="0">
              <a:solidFill>
                <a:schemeClr val="tx1"/>
              </a:solidFill>
              <a:latin typeface="+mn-lt"/>
              <a:ea typeface="+mn-ea"/>
              <a:cs typeface="+mn-cs"/>
            </a:endParaRPr>
          </a:p>
          <a:p>
            <a:pPr marL="457200" lvl="1" indent="0">
              <a:buFont typeface="Arial" pitchFamily="34" charset="0"/>
              <a:buNone/>
            </a:pPr>
            <a:r>
              <a:rPr lang="en-US" sz="1200" kern="1200" dirty="0" smtClean="0">
                <a:solidFill>
                  <a:schemeClr val="tx1"/>
                </a:solidFill>
                <a:latin typeface="+mn-lt"/>
                <a:ea typeface="+mn-ea"/>
                <a:cs typeface="+mn-cs"/>
              </a:rPr>
              <a:t>KEY</a:t>
            </a:r>
            <a:r>
              <a:rPr lang="en-US" sz="1200" kern="1200" baseline="0" dirty="0" smtClean="0">
                <a:solidFill>
                  <a:schemeClr val="tx1"/>
                </a:solidFill>
                <a:latin typeface="+mn-lt"/>
                <a:ea typeface="+mn-ea"/>
                <a:cs typeface="+mn-cs"/>
              </a:rPr>
              <a:t> REFORMS</a:t>
            </a:r>
            <a:endParaRPr lang="en-US" sz="1200" kern="1200" dirty="0" smtClean="0">
              <a:solidFill>
                <a:schemeClr val="tx1"/>
              </a:solidFill>
              <a:latin typeface="+mn-lt"/>
              <a:ea typeface="+mn-ea"/>
              <a:cs typeface="+mn-cs"/>
            </a:endParaRPr>
          </a:p>
          <a:p>
            <a:pPr marL="628650" lvl="1" indent="-171450">
              <a:buFont typeface="Arial" pitchFamily="34" charset="0"/>
              <a:buChar char="•"/>
            </a:pPr>
            <a:r>
              <a:rPr lang="en-US" sz="1200" kern="1200" dirty="0" smtClean="0">
                <a:solidFill>
                  <a:schemeClr val="tx1"/>
                </a:solidFill>
                <a:latin typeface="+mn-lt"/>
                <a:ea typeface="+mn-ea"/>
                <a:cs typeface="+mn-cs"/>
              </a:rPr>
              <a:t>Some of the </a:t>
            </a:r>
            <a:r>
              <a:rPr lang="en-US" sz="1200" b="1" kern="1200" dirty="0" smtClean="0">
                <a:solidFill>
                  <a:schemeClr val="tx1"/>
                </a:solidFill>
                <a:latin typeface="+mn-lt"/>
                <a:ea typeface="+mn-ea"/>
                <a:cs typeface="+mn-cs"/>
              </a:rPr>
              <a:t>maintenance of land transport assets</a:t>
            </a:r>
            <a:r>
              <a:rPr lang="en-US" sz="1200" kern="1200" dirty="0" smtClean="0">
                <a:solidFill>
                  <a:schemeClr val="tx1"/>
                </a:solidFill>
                <a:latin typeface="+mn-lt"/>
                <a:ea typeface="+mn-ea"/>
                <a:cs typeface="+mn-cs"/>
              </a:rPr>
              <a:t> (i.e., maintenance of national, provincial, and city roads nationwide; improvement of drainage; installation of adequate traffic lights, and road safety and pollution monitoring devices) had been undertaken in the last few years </a:t>
            </a:r>
            <a:r>
              <a:rPr lang="en-US" sz="1200" b="1" kern="1200" dirty="0" smtClean="0">
                <a:solidFill>
                  <a:schemeClr val="tx1"/>
                </a:solidFill>
                <a:latin typeface="+mn-lt"/>
                <a:ea typeface="+mn-ea"/>
                <a:cs typeface="+mn-cs"/>
              </a:rPr>
              <a:t>using revenues from the Motor Vehicle Users’ Charge (MVUC).</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smtClean="0">
                <a:solidFill>
                  <a:schemeClr val="tx1"/>
                </a:solidFill>
                <a:latin typeface="+mn-lt"/>
                <a:ea typeface="+mn-ea"/>
                <a:cs typeface="+mn-cs"/>
              </a:rPr>
              <a:t> For local roads, an incentive-based policy reform program is currently underway</a:t>
            </a:r>
            <a:r>
              <a:rPr lang="en-US" sz="1200" kern="1200" dirty="0" smtClean="0">
                <a:solidFill>
                  <a:schemeClr val="tx1"/>
                </a:solidFill>
                <a:latin typeface="+mn-lt"/>
                <a:ea typeface="+mn-ea"/>
                <a:cs typeface="+mn-cs"/>
              </a:rPr>
              <a:t>. This uses incentives or grants to finance road maintenance and rehabilitation to motivate LGUs to institute policy reforms in local government systems and processes, and improve performance in road rehabilitation and maintenance and other service delivery.</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 Despite notable accomplishments in the transport sector, the institutional and bureaucratic reforms proposed under the </a:t>
            </a:r>
            <a:r>
              <a:rPr lang="en-US" sz="1200" b="1" kern="1200" dirty="0" smtClean="0">
                <a:solidFill>
                  <a:schemeClr val="tx1"/>
                </a:solidFill>
                <a:latin typeface="+mn-lt"/>
                <a:ea typeface="+mn-ea"/>
                <a:cs typeface="+mn-cs"/>
              </a:rPr>
              <a:t>previous Plan seeking to separate the operation and regulation functions of transport agencies have not been achieved</a:t>
            </a:r>
            <a:r>
              <a:rPr lang="en-US" sz="1200" kern="1200" dirty="0" smtClean="0">
                <a:solidFill>
                  <a:schemeClr val="tx1"/>
                </a:solidFill>
                <a:latin typeface="+mn-lt"/>
                <a:ea typeface="+mn-ea"/>
                <a:cs typeface="+mn-cs"/>
              </a:rPr>
              <a:t>.</a:t>
            </a:r>
          </a:p>
          <a:p>
            <a:pPr marL="628650" lvl="1" indent="-171450">
              <a:buFont typeface="Arial"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66AAA68-45A1-443E-88AD-45721B404569}" type="slidenum">
              <a:rPr lang="en-US" smtClean="0"/>
              <a:pPr/>
              <a:t>12</a:t>
            </a:fld>
            <a:endParaRPr lang="en-US"/>
          </a:p>
        </p:txBody>
      </p:sp>
    </p:spTree>
    <p:extLst>
      <p:ext uri="{BB962C8B-B14F-4D97-AF65-F5344CB8AC3E}">
        <p14:creationId xmlns:p14="http://schemas.microsoft.com/office/powerpoint/2010/main" val="3182862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809F99-02A8-4903-AF41-7CD0C416E1D3}" type="datetimeFigureOut">
              <a:rPr lang="en-US" smtClean="0"/>
              <a:pPr/>
              <a:t>6/6/2013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903C9E1-A4AF-416B-8F98-479E588CDC4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09F99-02A8-4903-AF41-7CD0C416E1D3}"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C9E1-A4AF-416B-8F98-479E588CDC4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09F99-02A8-4903-AF41-7CD0C416E1D3}"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C9E1-A4AF-416B-8F98-479E588CDC4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1809F99-02A8-4903-AF41-7CD0C416E1D3}"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C9E1-A4AF-416B-8F98-479E588CDC43}" type="slidenum">
              <a:rPr lang="en-US" smtClean="0"/>
              <a:pPr/>
              <a:t>‹#›</a:t>
            </a:fld>
            <a:endParaRPr lang="en-US"/>
          </a:p>
        </p:txBody>
      </p:sp>
      <p:sp>
        <p:nvSpPr>
          <p:cNvPr id="8" name="Content Placeholder 7"/>
          <p:cNvSpPr>
            <a:spLocks noGrp="1"/>
          </p:cNvSpPr>
          <p:nvPr>
            <p:ph sz="quarter" idx="1"/>
          </p:nvPr>
        </p:nvSpPr>
        <p:spPr>
          <a:xfrm>
            <a:off x="914400" y="12192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809F99-02A8-4903-AF41-7CD0C416E1D3}" type="datetimeFigureOut">
              <a:rPr lang="en-US" smtClean="0"/>
              <a:pPr/>
              <a:t>6/6/2013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903C9E1-A4AF-416B-8F98-479E588CDC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809F99-02A8-4903-AF41-7CD0C416E1D3}" type="datetimeFigureOut">
              <a:rPr lang="en-US" smtClean="0"/>
              <a:pPr/>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C9E1-A4AF-416B-8F98-479E588CDC4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809F99-02A8-4903-AF41-7CD0C416E1D3}" type="datetimeFigureOut">
              <a:rPr lang="en-US" smtClean="0"/>
              <a:pPr/>
              <a:t>6/6/2013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3C9E1-A4AF-416B-8F98-479E588CDC4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809F99-02A8-4903-AF41-7CD0C416E1D3}" type="datetimeFigureOut">
              <a:rPr lang="en-US" smtClean="0"/>
              <a:pPr/>
              <a:t>6/6/2013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3C9E1-A4AF-416B-8F98-479E588CDC4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09F99-02A8-4903-AF41-7CD0C416E1D3}" type="datetimeFigureOut">
              <a:rPr lang="en-US" smtClean="0"/>
              <a:pPr/>
              <a:t>6/6/2013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3C9E1-A4AF-416B-8F98-479E588CDC4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809F99-02A8-4903-AF41-7CD0C416E1D3}" type="datetimeFigureOut">
              <a:rPr lang="en-US" smtClean="0"/>
              <a:pPr/>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C9E1-A4AF-416B-8F98-479E588CDC4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809F99-02A8-4903-AF41-7CD0C416E1D3}" type="datetimeFigureOut">
              <a:rPr lang="en-US" smtClean="0"/>
              <a:pPr/>
              <a:t>6/6/2013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903C9E1-A4AF-416B-8F98-479E588CDC4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1809F99-02A8-4903-AF41-7CD0C416E1D3}" type="datetimeFigureOut">
              <a:rPr lang="en-US" smtClean="0"/>
              <a:pPr/>
              <a:t>6/6/2013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903C9E1-A4AF-416B-8F98-479E588CDC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i0.twimg.com/profile_images/1595858768/pids_logo_for_twitter.jp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722313" y="1371600"/>
            <a:ext cx="7772400" cy="1362075"/>
          </a:xfrm>
          <a:solidFill>
            <a:schemeClr val="accent2">
              <a:lumMod val="40000"/>
              <a:lumOff val="60000"/>
            </a:schemeClr>
          </a:solidFill>
        </p:spPr>
        <p:txBody>
          <a:bodyPr>
            <a:normAutofit/>
          </a:bodyPr>
          <a:lstStyle/>
          <a:p>
            <a:r>
              <a:rPr lang="en-US" dirty="0" smtClean="0">
                <a:solidFill>
                  <a:schemeClr val="tx1"/>
                </a:solidFill>
              </a:rPr>
              <a:t>Brief Overview of the Passenger Transport Sector in the Philippines</a:t>
            </a:r>
            <a:endParaRPr lang="en-US" dirty="0">
              <a:solidFill>
                <a:schemeClr val="tx1"/>
              </a:solidFill>
            </a:endParaRPr>
          </a:p>
        </p:txBody>
      </p:sp>
      <p:sp>
        <p:nvSpPr>
          <p:cNvPr id="5" name="Text Placeholder 1"/>
          <p:cNvSpPr txBox="1">
            <a:spLocks/>
          </p:cNvSpPr>
          <p:nvPr/>
        </p:nvSpPr>
        <p:spPr>
          <a:xfrm>
            <a:off x="722313" y="3579345"/>
            <a:ext cx="7772400" cy="1338262"/>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b="1" dirty="0" smtClean="0">
                <a:solidFill>
                  <a:schemeClr val="bg1">
                    <a:lumMod val="50000"/>
                  </a:schemeClr>
                </a:solidFill>
              </a:rPr>
              <a:t>Gilberto M. </a:t>
            </a:r>
            <a:r>
              <a:rPr lang="en-US" b="1" dirty="0" err="1" smtClean="0">
                <a:solidFill>
                  <a:schemeClr val="bg1">
                    <a:lumMod val="50000"/>
                  </a:schemeClr>
                </a:solidFill>
              </a:rPr>
              <a:t>Llanto</a:t>
            </a:r>
            <a:endParaRPr lang="en-US" b="1" dirty="0" smtClean="0">
              <a:solidFill>
                <a:schemeClr val="bg1">
                  <a:lumMod val="50000"/>
                </a:schemeClr>
              </a:solidFill>
            </a:endParaRPr>
          </a:p>
          <a:p>
            <a:pPr marL="0" indent="0">
              <a:buNone/>
            </a:pPr>
            <a:r>
              <a:rPr lang="en-US" sz="2000" b="1" dirty="0" smtClean="0">
                <a:solidFill>
                  <a:schemeClr val="bg1">
                    <a:lumMod val="50000"/>
                  </a:schemeClr>
                </a:solidFill>
              </a:rPr>
              <a:t>C.P. ROMULO HALL, NEDA SA MAKATI BUILDING</a:t>
            </a:r>
          </a:p>
          <a:p>
            <a:pPr marL="0" indent="0">
              <a:buNone/>
            </a:pPr>
            <a:r>
              <a:rPr lang="en-US" sz="2000" b="1" dirty="0" smtClean="0">
                <a:solidFill>
                  <a:schemeClr val="bg1">
                    <a:lumMod val="50000"/>
                  </a:schemeClr>
                </a:solidFill>
              </a:rPr>
              <a:t>May 7, 2013</a:t>
            </a:r>
            <a:endParaRPr lang="en-US" sz="2000" b="1" dirty="0" smtClean="0">
              <a:solidFill>
                <a:schemeClr val="bg1">
                  <a:lumMod val="50000"/>
                </a:schemeClr>
              </a:solidFill>
            </a:endParaRPr>
          </a:p>
        </p:txBody>
      </p:sp>
      <p:sp>
        <p:nvSpPr>
          <p:cNvPr id="7" name="Minus 6"/>
          <p:cNvSpPr/>
          <p:nvPr/>
        </p:nvSpPr>
        <p:spPr>
          <a:xfrm>
            <a:off x="-609600" y="2743200"/>
            <a:ext cx="105156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8" descr="PIDS_PH">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2313" y="228600"/>
            <a:ext cx="1335087" cy="1066800"/>
          </a:xfrm>
          <a:prstGeom prst="rect">
            <a:avLst/>
          </a:prstGeom>
          <a:noFill/>
          <a:ln>
            <a:noFill/>
          </a:ln>
        </p:spPr>
      </p:pic>
    </p:spTree>
    <p:extLst>
      <p:ext uri="{BB962C8B-B14F-4D97-AF65-F5344CB8AC3E}">
        <p14:creationId xmlns:p14="http://schemas.microsoft.com/office/powerpoint/2010/main" val="3005894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38200"/>
          </a:xfrm>
        </p:spPr>
        <p:txBody>
          <a:bodyPr>
            <a:normAutofit/>
          </a:bodyPr>
          <a:lstStyle/>
          <a:p>
            <a:r>
              <a:rPr lang="en-US" b="1" dirty="0" smtClean="0"/>
              <a:t>Policies, Laws, and Programs</a:t>
            </a:r>
            <a:endParaRPr lang="en-US" b="1" dirty="0"/>
          </a:p>
        </p:txBody>
      </p:sp>
      <p:sp>
        <p:nvSpPr>
          <p:cNvPr id="3" name="Content Placeholder 2"/>
          <p:cNvSpPr>
            <a:spLocks noGrp="1"/>
          </p:cNvSpPr>
          <p:nvPr>
            <p:ph sz="quarter" idx="1"/>
          </p:nvPr>
        </p:nvSpPr>
        <p:spPr>
          <a:xfrm>
            <a:off x="914400" y="914400"/>
            <a:ext cx="8229600" cy="5410200"/>
          </a:xfrm>
        </p:spPr>
        <p:txBody>
          <a:bodyPr>
            <a:noAutofit/>
          </a:bodyPr>
          <a:lstStyle/>
          <a:p>
            <a:r>
              <a:rPr lang="en-US" b="1" dirty="0" smtClean="0">
                <a:latin typeface="Garamond" pitchFamily="18" charset="0"/>
              </a:rPr>
              <a:t>CHALLENGES: </a:t>
            </a:r>
          </a:p>
          <a:p>
            <a:pPr lvl="1"/>
            <a:r>
              <a:rPr lang="en-US" sz="2200" dirty="0" smtClean="0">
                <a:latin typeface="Garamond" pitchFamily="18" charset="0"/>
              </a:rPr>
              <a:t>Manila-centric development -&gt; Philippine Development Plan 2011-2016 prioritizes ‘</a:t>
            </a:r>
            <a:r>
              <a:rPr lang="en-US" sz="2200" b="1" dirty="0" smtClean="0">
                <a:latin typeface="Garamond" pitchFamily="18" charset="0"/>
              </a:rPr>
              <a:t>decongestion </a:t>
            </a:r>
            <a:r>
              <a:rPr lang="en-US" sz="2200" b="1" dirty="0">
                <a:latin typeface="Garamond" pitchFamily="18" charset="0"/>
              </a:rPr>
              <a:t>of Metro Manila and the </a:t>
            </a:r>
            <a:r>
              <a:rPr lang="en-US" sz="2200" b="1" dirty="0" smtClean="0">
                <a:latin typeface="Garamond" pitchFamily="18" charset="0"/>
              </a:rPr>
              <a:t>spread </a:t>
            </a:r>
            <a:r>
              <a:rPr lang="en-US" sz="2200" b="1" dirty="0">
                <a:latin typeface="Garamond" pitchFamily="18" charset="0"/>
              </a:rPr>
              <a:t>of development to adjacent </a:t>
            </a:r>
            <a:r>
              <a:rPr lang="en-US" sz="2200" b="1" dirty="0" smtClean="0">
                <a:latin typeface="Garamond" pitchFamily="18" charset="0"/>
              </a:rPr>
              <a:t>regions’</a:t>
            </a:r>
          </a:p>
          <a:p>
            <a:pPr lvl="1"/>
            <a:endParaRPr lang="en-US" sz="2200" b="1" dirty="0" smtClean="0">
              <a:latin typeface="Garamond" pitchFamily="18" charset="0"/>
            </a:endParaRPr>
          </a:p>
          <a:p>
            <a:pPr lvl="1"/>
            <a:r>
              <a:rPr lang="en-US" sz="2200" b="1" dirty="0" smtClean="0">
                <a:latin typeface="Garamond" pitchFamily="18" charset="0"/>
              </a:rPr>
              <a:t>Absence of National Transport Plan</a:t>
            </a:r>
          </a:p>
          <a:p>
            <a:pPr lvl="2"/>
            <a:r>
              <a:rPr lang="en-US" sz="2200" dirty="0">
                <a:latin typeface="Garamond" pitchFamily="18" charset="0"/>
              </a:rPr>
              <a:t>EO currently being reviewed by the </a:t>
            </a:r>
            <a:r>
              <a:rPr lang="en-US" sz="2200" dirty="0" smtClean="0">
                <a:latin typeface="Garamond" pitchFamily="18" charset="0"/>
              </a:rPr>
              <a:t>DOTC</a:t>
            </a:r>
            <a:endParaRPr lang="en-US" sz="2200" b="1" dirty="0">
              <a:latin typeface="Garamond" pitchFamily="18" charset="0"/>
            </a:endParaRPr>
          </a:p>
          <a:p>
            <a:pPr lvl="2"/>
            <a:endParaRPr lang="en-US" sz="2200" b="1" dirty="0" smtClean="0">
              <a:latin typeface="Garamond" pitchFamily="18" charset="0"/>
            </a:endParaRPr>
          </a:p>
          <a:p>
            <a:pPr lvl="1"/>
            <a:r>
              <a:rPr lang="en-US" sz="2200" b="1" dirty="0" smtClean="0">
                <a:latin typeface="Garamond" pitchFamily="18" charset="0"/>
              </a:rPr>
              <a:t>Lack of integration </a:t>
            </a:r>
            <a:r>
              <a:rPr lang="en-US" sz="2200" dirty="0" smtClean="0">
                <a:latin typeface="Garamond" pitchFamily="18" charset="0"/>
              </a:rPr>
              <a:t>between national and local </a:t>
            </a:r>
            <a:r>
              <a:rPr lang="en-US" sz="2200" dirty="0" err="1" smtClean="0">
                <a:latin typeface="Garamond" pitchFamily="18" charset="0"/>
              </a:rPr>
              <a:t>govts</a:t>
            </a:r>
            <a:endParaRPr lang="en-US" sz="2200" dirty="0" smtClean="0">
              <a:latin typeface="Garamond" pitchFamily="18" charset="0"/>
            </a:endParaRPr>
          </a:p>
          <a:p>
            <a:pPr lvl="1"/>
            <a:endParaRPr lang="en-US" sz="2200" b="1" dirty="0">
              <a:latin typeface="Garamond" pitchFamily="18" charset="0"/>
            </a:endParaRPr>
          </a:p>
          <a:p>
            <a:pPr lvl="1"/>
            <a:r>
              <a:rPr lang="en-US" sz="2200" b="1" dirty="0" smtClean="0">
                <a:latin typeface="Garamond" pitchFamily="18" charset="0"/>
              </a:rPr>
              <a:t>Overlapping and conflicting functions </a:t>
            </a:r>
            <a:r>
              <a:rPr lang="en-US" sz="2200" dirty="0" smtClean="0">
                <a:latin typeface="Garamond" pitchFamily="18" charset="0"/>
              </a:rPr>
              <a:t>of transport agencies</a:t>
            </a:r>
          </a:p>
          <a:p>
            <a:pPr lvl="1"/>
            <a:endParaRPr lang="en-US" sz="2200" b="1" dirty="0" smtClean="0">
              <a:latin typeface="Garamond" pitchFamily="18" charset="0"/>
            </a:endParaRPr>
          </a:p>
          <a:p>
            <a:pPr lvl="1"/>
            <a:r>
              <a:rPr lang="en-US" sz="2200" b="1" dirty="0" smtClean="0">
                <a:latin typeface="Garamond" pitchFamily="18" charset="0"/>
              </a:rPr>
              <a:t>Transport safety and security </a:t>
            </a:r>
            <a:r>
              <a:rPr lang="en-US" sz="2200" b="1" dirty="0">
                <a:latin typeface="Garamond" pitchFamily="18" charset="0"/>
              </a:rPr>
              <a:t>c</a:t>
            </a:r>
            <a:r>
              <a:rPr lang="en-US" sz="2200" b="1" dirty="0" smtClean="0">
                <a:latin typeface="Garamond" pitchFamily="18" charset="0"/>
              </a:rPr>
              <a:t>oncerns</a:t>
            </a:r>
          </a:p>
          <a:p>
            <a:endParaRPr lang="en-US" sz="2400" b="1" dirty="0" smtClean="0">
              <a:latin typeface="Garamond" pitchFamily="18" charset="0"/>
            </a:endParaRPr>
          </a:p>
          <a:p>
            <a:pPr lvl="1"/>
            <a:endParaRPr lang="en-US" b="1" dirty="0" smtClean="0">
              <a:latin typeface="Garamond" pitchFamily="18" charset="0"/>
            </a:endParaRPr>
          </a:p>
          <a:p>
            <a:pPr lvl="1"/>
            <a:endParaRPr lang="en-US" b="1" dirty="0">
              <a:latin typeface="Garamond" pitchFamily="18" charset="0"/>
            </a:endParaRPr>
          </a:p>
        </p:txBody>
      </p:sp>
    </p:spTree>
    <p:extLst>
      <p:ext uri="{BB962C8B-B14F-4D97-AF65-F5344CB8AC3E}">
        <p14:creationId xmlns:p14="http://schemas.microsoft.com/office/powerpoint/2010/main" val="119628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r>
              <a:rPr lang="en-US" b="1" dirty="0" smtClean="0"/>
              <a:t>Policies, Laws, and Programs</a:t>
            </a:r>
            <a:endParaRPr lang="en-US" dirty="0"/>
          </a:p>
        </p:txBody>
      </p:sp>
      <p:sp>
        <p:nvSpPr>
          <p:cNvPr id="3" name="Content Placeholder 2"/>
          <p:cNvSpPr>
            <a:spLocks noGrp="1"/>
          </p:cNvSpPr>
          <p:nvPr>
            <p:ph sz="quarter" idx="1"/>
          </p:nvPr>
        </p:nvSpPr>
        <p:spPr>
          <a:xfrm>
            <a:off x="533400" y="914400"/>
            <a:ext cx="8077200" cy="5638800"/>
          </a:xfrm>
        </p:spPr>
        <p:txBody>
          <a:bodyPr>
            <a:noAutofit/>
          </a:bodyPr>
          <a:lstStyle/>
          <a:p>
            <a:r>
              <a:rPr lang="en-US" sz="2200" b="1" dirty="0" smtClean="0">
                <a:latin typeface="Garamond" pitchFamily="18" charset="0"/>
              </a:rPr>
              <a:t>STRATEGIES</a:t>
            </a:r>
          </a:p>
          <a:p>
            <a:pPr lvl="1"/>
            <a:r>
              <a:rPr lang="en-US" sz="2200" dirty="0" smtClean="0">
                <a:latin typeface="Garamond" pitchFamily="18" charset="0"/>
              </a:rPr>
              <a:t>Adopt a comprehensive </a:t>
            </a:r>
            <a:r>
              <a:rPr lang="en-US" sz="2200" b="1" dirty="0" smtClean="0">
                <a:latin typeface="Garamond" pitchFamily="18" charset="0"/>
              </a:rPr>
              <a:t>long-term National Transport Policy</a:t>
            </a:r>
          </a:p>
          <a:p>
            <a:pPr marL="320040" lvl="1" indent="0">
              <a:buNone/>
            </a:pPr>
            <a:endParaRPr lang="en-US" sz="2200" b="1" dirty="0" smtClean="0">
              <a:latin typeface="Garamond" pitchFamily="18" charset="0"/>
            </a:endParaRPr>
          </a:p>
          <a:p>
            <a:pPr lvl="1"/>
            <a:r>
              <a:rPr lang="en-US" sz="2200" dirty="0" smtClean="0">
                <a:latin typeface="Garamond" pitchFamily="18" charset="0"/>
              </a:rPr>
              <a:t>Develop strategic transport infrastructure and maintain/manage/expand existing infrastructure assets</a:t>
            </a:r>
          </a:p>
          <a:p>
            <a:pPr marL="320040" lvl="1" indent="0">
              <a:buNone/>
            </a:pPr>
            <a:endParaRPr lang="en-US" sz="2200" dirty="0" smtClean="0">
              <a:latin typeface="Garamond" pitchFamily="18" charset="0"/>
            </a:endParaRPr>
          </a:p>
          <a:p>
            <a:pPr lvl="1"/>
            <a:r>
              <a:rPr lang="en-US" sz="2200" dirty="0" smtClean="0">
                <a:latin typeface="Garamond" pitchFamily="18" charset="0"/>
              </a:rPr>
              <a:t>Separate </a:t>
            </a:r>
            <a:r>
              <a:rPr lang="en-US" sz="2200" dirty="0">
                <a:latin typeface="Garamond" pitchFamily="18" charset="0"/>
              </a:rPr>
              <a:t>the regulatory and operation functions of transport and other concerned </a:t>
            </a:r>
            <a:r>
              <a:rPr lang="en-US" sz="2200" dirty="0" smtClean="0">
                <a:latin typeface="Garamond" pitchFamily="18" charset="0"/>
              </a:rPr>
              <a:t>agencies</a:t>
            </a:r>
          </a:p>
          <a:p>
            <a:pPr lvl="1"/>
            <a:endParaRPr lang="en-US" sz="2200" dirty="0" smtClean="0">
              <a:latin typeface="Garamond" pitchFamily="18" charset="0"/>
            </a:endParaRPr>
          </a:p>
          <a:p>
            <a:pPr lvl="1"/>
            <a:r>
              <a:rPr lang="en-US" sz="2200" dirty="0" smtClean="0">
                <a:latin typeface="Garamond" pitchFamily="18" charset="0"/>
              </a:rPr>
              <a:t>Comply with safety and security standards</a:t>
            </a:r>
          </a:p>
          <a:p>
            <a:pPr marL="320040" lvl="1" indent="0">
              <a:buNone/>
            </a:pPr>
            <a:endParaRPr lang="en-US" sz="2200" dirty="0" smtClean="0">
              <a:latin typeface="Garamond" pitchFamily="18" charset="0"/>
            </a:endParaRPr>
          </a:p>
          <a:p>
            <a:pPr lvl="1"/>
            <a:r>
              <a:rPr lang="en-US" sz="2200" dirty="0" smtClean="0">
                <a:latin typeface="Garamond" pitchFamily="18" charset="0"/>
              </a:rPr>
              <a:t>Conduct impact analysis and comprehensive transport network studies to determine the most appropriate outcome indicators</a:t>
            </a:r>
          </a:p>
          <a:p>
            <a:pPr lvl="1"/>
            <a:endParaRPr lang="en-US" sz="2000" dirty="0" smtClean="0">
              <a:latin typeface="Garamond" pitchFamily="18" charset="0"/>
            </a:endParaRPr>
          </a:p>
          <a:p>
            <a:pPr lvl="1"/>
            <a:endParaRPr lang="en-US" sz="2000" dirty="0">
              <a:latin typeface="Garamond" pitchFamily="18" charset="0"/>
            </a:endParaRPr>
          </a:p>
        </p:txBody>
      </p:sp>
    </p:spTree>
    <p:extLst>
      <p:ext uri="{BB962C8B-B14F-4D97-AF65-F5344CB8AC3E}">
        <p14:creationId xmlns:p14="http://schemas.microsoft.com/office/powerpoint/2010/main" val="229936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Policies, Laws, and Programs</a:t>
            </a:r>
            <a:endParaRPr lang="en-US" dirty="0"/>
          </a:p>
        </p:txBody>
      </p:sp>
      <p:sp>
        <p:nvSpPr>
          <p:cNvPr id="3" name="Content Placeholder 2"/>
          <p:cNvSpPr>
            <a:spLocks noGrp="1"/>
          </p:cNvSpPr>
          <p:nvPr>
            <p:ph sz="quarter" idx="1"/>
          </p:nvPr>
        </p:nvSpPr>
        <p:spPr>
          <a:xfrm>
            <a:off x="609600" y="1143000"/>
            <a:ext cx="8229600" cy="5486400"/>
          </a:xfrm>
        </p:spPr>
        <p:txBody>
          <a:bodyPr>
            <a:normAutofit/>
          </a:bodyPr>
          <a:lstStyle/>
          <a:p>
            <a:r>
              <a:rPr lang="en-US" sz="2400" b="1" dirty="0" smtClean="0">
                <a:latin typeface="Garamond" pitchFamily="18" charset="0"/>
              </a:rPr>
              <a:t>UPDATES ON KEY REFORMS</a:t>
            </a:r>
            <a:endParaRPr lang="en-US" sz="2400" b="1" dirty="0">
              <a:latin typeface="Garamond" pitchFamily="18" charset="0"/>
            </a:endParaRPr>
          </a:p>
          <a:p>
            <a:pPr lvl="1"/>
            <a:r>
              <a:rPr lang="en-GB" dirty="0">
                <a:latin typeface="Garamond" pitchFamily="18" charset="0"/>
              </a:rPr>
              <a:t>The government has been addressing capacity constraints in mass urban transport but </a:t>
            </a:r>
            <a:r>
              <a:rPr lang="en-GB" b="1" dirty="0">
                <a:latin typeface="Garamond" pitchFamily="18" charset="0"/>
              </a:rPr>
              <a:t>new projects are not proceeding as </a:t>
            </a:r>
            <a:r>
              <a:rPr lang="en-GB" b="1" dirty="0" smtClean="0">
                <a:latin typeface="Garamond" pitchFamily="18" charset="0"/>
              </a:rPr>
              <a:t>planned</a:t>
            </a:r>
            <a:endParaRPr lang="en-US" b="1" dirty="0">
              <a:latin typeface="Garamond" pitchFamily="18" charset="0"/>
            </a:endParaRPr>
          </a:p>
          <a:p>
            <a:pPr lvl="1"/>
            <a:endParaRPr lang="en-US" sz="900" b="1" dirty="0" smtClean="0">
              <a:latin typeface="Garamond" pitchFamily="18" charset="0"/>
            </a:endParaRPr>
          </a:p>
          <a:p>
            <a:pPr lvl="1"/>
            <a:r>
              <a:rPr lang="en-US" b="1" dirty="0" smtClean="0">
                <a:latin typeface="Garamond" pitchFamily="18" charset="0"/>
              </a:rPr>
              <a:t>PPP </a:t>
            </a:r>
            <a:r>
              <a:rPr lang="en-US" b="1" dirty="0">
                <a:latin typeface="Garamond" pitchFamily="18" charset="0"/>
              </a:rPr>
              <a:t>projects</a:t>
            </a:r>
            <a:r>
              <a:rPr lang="en-US" dirty="0">
                <a:latin typeface="Garamond" pitchFamily="18" charset="0"/>
              </a:rPr>
              <a:t> under the </a:t>
            </a:r>
            <a:r>
              <a:rPr lang="en-US" dirty="0" smtClean="0">
                <a:latin typeface="Garamond" pitchFamily="18" charset="0"/>
              </a:rPr>
              <a:t>PPP law </a:t>
            </a:r>
            <a:r>
              <a:rPr lang="en-US" dirty="0">
                <a:latin typeface="Garamond" pitchFamily="18" charset="0"/>
              </a:rPr>
              <a:t>are </a:t>
            </a:r>
            <a:r>
              <a:rPr lang="en-US" dirty="0" smtClean="0">
                <a:latin typeface="Garamond" pitchFamily="18" charset="0"/>
              </a:rPr>
              <a:t>delayed</a:t>
            </a:r>
          </a:p>
          <a:p>
            <a:pPr lvl="1"/>
            <a:endParaRPr lang="en-US" sz="900" dirty="0" smtClean="0">
              <a:latin typeface="Garamond" pitchFamily="18" charset="0"/>
            </a:endParaRPr>
          </a:p>
          <a:p>
            <a:pPr lvl="1"/>
            <a:r>
              <a:rPr lang="en-GB" dirty="0">
                <a:latin typeface="Garamond" pitchFamily="18" charset="0"/>
              </a:rPr>
              <a:t>The law and implementing </a:t>
            </a:r>
            <a:r>
              <a:rPr lang="en-GB" b="1" dirty="0">
                <a:latin typeface="Garamond" pitchFamily="18" charset="0"/>
              </a:rPr>
              <a:t>rules on the </a:t>
            </a:r>
            <a:r>
              <a:rPr lang="en-GB" b="1" dirty="0" smtClean="0">
                <a:latin typeface="Garamond" pitchFamily="18" charset="0"/>
              </a:rPr>
              <a:t>motor vehicle user’s charge (MVUC) </a:t>
            </a:r>
            <a:r>
              <a:rPr lang="en-GB" b="1" dirty="0">
                <a:latin typeface="Garamond" pitchFamily="18" charset="0"/>
              </a:rPr>
              <a:t>may be amended</a:t>
            </a:r>
            <a:r>
              <a:rPr lang="en-GB" dirty="0">
                <a:latin typeface="Garamond" pitchFamily="18" charset="0"/>
              </a:rPr>
              <a:t> to make the imposition of the tax more </a:t>
            </a:r>
            <a:r>
              <a:rPr lang="en-GB" dirty="0" smtClean="0">
                <a:latin typeface="Garamond" pitchFamily="18" charset="0"/>
              </a:rPr>
              <a:t>rational</a:t>
            </a:r>
            <a:endParaRPr lang="en-GB" b="1" dirty="0" smtClean="0">
              <a:latin typeface="Garamond" pitchFamily="18" charset="0"/>
            </a:endParaRPr>
          </a:p>
          <a:p>
            <a:pPr lvl="1"/>
            <a:endParaRPr lang="en-US" sz="900" b="1" dirty="0">
              <a:latin typeface="Garamond" pitchFamily="18" charset="0"/>
            </a:endParaRPr>
          </a:p>
          <a:p>
            <a:pPr lvl="1"/>
            <a:r>
              <a:rPr lang="en-US" dirty="0">
                <a:latin typeface="Garamond" pitchFamily="18" charset="0"/>
              </a:rPr>
              <a:t>For local roads, an </a:t>
            </a:r>
            <a:r>
              <a:rPr lang="en-US" b="1" dirty="0">
                <a:latin typeface="Garamond" pitchFamily="18" charset="0"/>
              </a:rPr>
              <a:t>incentive-based policy reform </a:t>
            </a:r>
            <a:r>
              <a:rPr lang="en-US" dirty="0">
                <a:latin typeface="Garamond" pitchFamily="18" charset="0"/>
              </a:rPr>
              <a:t>program is currently underway</a:t>
            </a:r>
            <a:r>
              <a:rPr lang="en-US" dirty="0" smtClean="0">
                <a:latin typeface="Garamond" pitchFamily="18" charset="0"/>
              </a:rPr>
              <a:t>.</a:t>
            </a:r>
          </a:p>
          <a:p>
            <a:pPr lvl="1"/>
            <a:endParaRPr lang="en-US" sz="1000" dirty="0">
              <a:latin typeface="Garamond" pitchFamily="18" charset="0"/>
            </a:endParaRPr>
          </a:p>
          <a:p>
            <a:endParaRPr lang="en-US" sz="2700" dirty="0">
              <a:latin typeface="Garamond" pitchFamily="18" charset="0"/>
            </a:endParaRPr>
          </a:p>
        </p:txBody>
      </p:sp>
    </p:spTree>
    <p:extLst>
      <p:ext uri="{BB962C8B-B14F-4D97-AF65-F5344CB8AC3E}">
        <p14:creationId xmlns:p14="http://schemas.microsoft.com/office/powerpoint/2010/main" val="26618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Public-Private Partnerships</a:t>
            </a:r>
            <a:endParaRPr lang="en-US" b="1" dirty="0"/>
          </a:p>
        </p:txBody>
      </p:sp>
      <p:sp>
        <p:nvSpPr>
          <p:cNvPr id="3" name="Content Placeholder 2"/>
          <p:cNvSpPr>
            <a:spLocks noGrp="1"/>
          </p:cNvSpPr>
          <p:nvPr>
            <p:ph sz="quarter" idx="1"/>
          </p:nvPr>
        </p:nvSpPr>
        <p:spPr/>
        <p:txBody>
          <a:bodyPr/>
          <a:lstStyle/>
          <a:p>
            <a:pPr lvl="0"/>
            <a:r>
              <a:rPr lang="en-US" sz="2700" dirty="0" smtClean="0">
                <a:latin typeface="Garamond" pitchFamily="18" charset="0"/>
              </a:rPr>
              <a:t>The </a:t>
            </a:r>
            <a:r>
              <a:rPr lang="en-US" sz="2700" dirty="0">
                <a:latin typeface="Garamond" pitchFamily="18" charset="0"/>
              </a:rPr>
              <a:t>following are the </a:t>
            </a:r>
            <a:r>
              <a:rPr lang="en-US" sz="2700" dirty="0" smtClean="0">
                <a:latin typeface="Garamond" pitchFamily="18" charset="0"/>
              </a:rPr>
              <a:t>planned </a:t>
            </a:r>
            <a:r>
              <a:rPr lang="en-US" sz="2700" b="1" dirty="0" smtClean="0">
                <a:latin typeface="Garamond" pitchFamily="18" charset="0"/>
              </a:rPr>
              <a:t>PPP </a:t>
            </a:r>
            <a:r>
              <a:rPr lang="en-US" sz="2700" b="1" dirty="0">
                <a:latin typeface="Garamond" pitchFamily="18" charset="0"/>
              </a:rPr>
              <a:t>projects </a:t>
            </a:r>
            <a:r>
              <a:rPr lang="en-US" sz="2700" b="1" dirty="0" smtClean="0">
                <a:latin typeface="Garamond" pitchFamily="18" charset="0"/>
              </a:rPr>
              <a:t>on passenger transport </a:t>
            </a:r>
            <a:r>
              <a:rPr lang="en-US" sz="2700" dirty="0" smtClean="0">
                <a:latin typeface="Garamond" pitchFamily="18" charset="0"/>
              </a:rPr>
              <a:t>in </a:t>
            </a:r>
            <a:r>
              <a:rPr lang="en-US" sz="2700" dirty="0">
                <a:latin typeface="Garamond" pitchFamily="18" charset="0"/>
              </a:rPr>
              <a:t>Metro Manila (as of September 2012):</a:t>
            </a:r>
          </a:p>
          <a:p>
            <a:pPr marL="834390" lvl="1" indent="-514350">
              <a:buFont typeface="+mj-lt"/>
              <a:buAutoNum type="arabicPeriod"/>
            </a:pPr>
            <a:r>
              <a:rPr lang="en-US" sz="2700" dirty="0">
                <a:latin typeface="Garamond" pitchFamily="18" charset="0"/>
              </a:rPr>
              <a:t>LRT Line 1 South Extension and Operation and Maintenance (DOTC)</a:t>
            </a:r>
          </a:p>
          <a:p>
            <a:pPr marL="834390" lvl="1" indent="-514350">
              <a:buFont typeface="+mj-lt"/>
              <a:buAutoNum type="arabicPeriod"/>
            </a:pPr>
            <a:r>
              <a:rPr lang="en-US" sz="2700" dirty="0">
                <a:latin typeface="Garamond" pitchFamily="18" charset="0"/>
              </a:rPr>
              <a:t>Automatic Fare Collection System (DOTC)</a:t>
            </a:r>
          </a:p>
          <a:p>
            <a:pPr marL="834390" lvl="1" indent="-514350">
              <a:buFont typeface="+mj-lt"/>
              <a:buAutoNum type="arabicPeriod"/>
            </a:pPr>
            <a:r>
              <a:rPr lang="en-US" sz="2700" dirty="0">
                <a:latin typeface="Garamond" pitchFamily="18" charset="0"/>
              </a:rPr>
              <a:t>Integrated Transport System (DOTC)</a:t>
            </a:r>
          </a:p>
          <a:p>
            <a:pPr marL="834390" lvl="1" indent="-514350">
              <a:buFont typeface="+mj-lt"/>
              <a:buAutoNum type="arabicPeriod"/>
            </a:pPr>
            <a:r>
              <a:rPr lang="en-US" sz="2700" dirty="0">
                <a:latin typeface="Garamond" pitchFamily="18" charset="0"/>
              </a:rPr>
              <a:t>Operation and Maintenance of LRT Line 2 (DOTC)</a:t>
            </a:r>
          </a:p>
          <a:p>
            <a:endParaRPr lang="en-US" sz="2700" dirty="0">
              <a:latin typeface="Garamond" pitchFamily="18" charset="0"/>
            </a:endParaRPr>
          </a:p>
          <a:p>
            <a:endParaRPr lang="en-US" dirty="0"/>
          </a:p>
        </p:txBody>
      </p:sp>
    </p:spTree>
    <p:extLst>
      <p:ext uri="{BB962C8B-B14F-4D97-AF65-F5344CB8AC3E}">
        <p14:creationId xmlns:p14="http://schemas.microsoft.com/office/powerpoint/2010/main" val="396093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Consumer and Producer Concerns</a:t>
            </a:r>
            <a:endParaRPr lang="en-US" b="1" dirty="0"/>
          </a:p>
        </p:txBody>
      </p:sp>
      <p:sp>
        <p:nvSpPr>
          <p:cNvPr id="3" name="Content Placeholder 2"/>
          <p:cNvSpPr>
            <a:spLocks noGrp="1"/>
          </p:cNvSpPr>
          <p:nvPr>
            <p:ph sz="quarter" idx="1"/>
          </p:nvPr>
        </p:nvSpPr>
        <p:spPr/>
        <p:txBody>
          <a:bodyPr>
            <a:normAutofit lnSpcReduction="10000"/>
          </a:bodyPr>
          <a:lstStyle/>
          <a:p>
            <a:pPr marL="640080" indent="-457200"/>
            <a:r>
              <a:rPr lang="en-US" sz="2700" b="1" dirty="0">
                <a:latin typeface="Garamond" pitchFamily="18" charset="0"/>
              </a:rPr>
              <a:t>Road </a:t>
            </a:r>
            <a:r>
              <a:rPr lang="en-US" sz="2700" b="1" dirty="0" smtClean="0">
                <a:latin typeface="Garamond" pitchFamily="18" charset="0"/>
              </a:rPr>
              <a:t>accident ranks </a:t>
            </a:r>
            <a:r>
              <a:rPr lang="en-US" sz="2700" b="1" dirty="0">
                <a:latin typeface="Garamond" pitchFamily="18" charset="0"/>
              </a:rPr>
              <a:t>4</a:t>
            </a:r>
            <a:r>
              <a:rPr lang="en-US" sz="2700" b="1" baseline="30000" dirty="0">
                <a:latin typeface="Garamond" pitchFamily="18" charset="0"/>
              </a:rPr>
              <a:t>th</a:t>
            </a:r>
            <a:r>
              <a:rPr lang="en-US" sz="2700" b="1" dirty="0">
                <a:latin typeface="Garamond" pitchFamily="18" charset="0"/>
              </a:rPr>
              <a:t> in the list of causes of death in the Philippines</a:t>
            </a:r>
            <a:r>
              <a:rPr lang="en-US" sz="2700" dirty="0">
                <a:latin typeface="Garamond" pitchFamily="18" charset="0"/>
              </a:rPr>
              <a:t>, according to the </a:t>
            </a:r>
            <a:r>
              <a:rPr lang="en-US" sz="2700" dirty="0" smtClean="0">
                <a:latin typeface="Garamond" pitchFamily="18" charset="0"/>
              </a:rPr>
              <a:t>Department of Health</a:t>
            </a:r>
          </a:p>
          <a:p>
            <a:pPr marL="640080" indent="-457200"/>
            <a:endParaRPr lang="en-US" sz="2700" b="1" dirty="0">
              <a:latin typeface="Garamond" pitchFamily="18" charset="0"/>
            </a:endParaRPr>
          </a:p>
          <a:p>
            <a:pPr marL="640080" indent="-457200"/>
            <a:r>
              <a:rPr lang="en-US" sz="2700" b="1" dirty="0">
                <a:latin typeface="Garamond" pitchFamily="18" charset="0"/>
              </a:rPr>
              <a:t>Persistence of </a:t>
            </a:r>
            <a:r>
              <a:rPr lang="en-US" sz="2700" b="1" dirty="0" smtClean="0">
                <a:latin typeface="Garamond" pitchFamily="18" charset="0"/>
              </a:rPr>
              <a:t>truck overloading</a:t>
            </a:r>
          </a:p>
          <a:p>
            <a:pPr marL="914400" lvl="1" indent="-457200"/>
            <a:r>
              <a:rPr lang="en-US" dirty="0">
                <a:latin typeface="Garamond" pitchFamily="18" charset="0"/>
              </a:rPr>
              <a:t>National data as of 2011 shows that 32.2% of the </a:t>
            </a:r>
            <a:r>
              <a:rPr lang="en-US" dirty="0" smtClean="0">
                <a:latin typeface="Garamond" pitchFamily="18" charset="0"/>
              </a:rPr>
              <a:t>trucks weighed </a:t>
            </a:r>
            <a:r>
              <a:rPr lang="en-US" dirty="0">
                <a:latin typeface="Garamond" pitchFamily="18" charset="0"/>
              </a:rPr>
              <a:t>are </a:t>
            </a:r>
            <a:r>
              <a:rPr lang="en-US" dirty="0" smtClean="0">
                <a:latin typeface="Garamond" pitchFamily="18" charset="0"/>
              </a:rPr>
              <a:t>overloaded</a:t>
            </a:r>
            <a:endParaRPr lang="en-US" dirty="0">
              <a:latin typeface="Garamond" pitchFamily="18" charset="0"/>
            </a:endParaRPr>
          </a:p>
          <a:p>
            <a:pPr marL="914400" lvl="1" indent="-457200"/>
            <a:endParaRPr lang="en-US" sz="2500" b="1" dirty="0" smtClean="0">
              <a:latin typeface="Garamond" pitchFamily="18" charset="0"/>
            </a:endParaRPr>
          </a:p>
          <a:p>
            <a:pPr marL="525780" indent="-342900"/>
            <a:r>
              <a:rPr lang="en-US" sz="2700" b="1" dirty="0" smtClean="0">
                <a:latin typeface="Garamond" pitchFamily="18" charset="0"/>
              </a:rPr>
              <a:t>  Poor </a:t>
            </a:r>
            <a:r>
              <a:rPr lang="en-US" sz="2700" b="1" dirty="0">
                <a:latin typeface="Garamond" pitchFamily="18" charset="0"/>
              </a:rPr>
              <a:t>regulation and </a:t>
            </a:r>
            <a:r>
              <a:rPr lang="en-US" sz="2700" b="1" dirty="0" smtClean="0">
                <a:latin typeface="Garamond" pitchFamily="18" charset="0"/>
              </a:rPr>
              <a:t>enforcement of rules</a:t>
            </a:r>
          </a:p>
          <a:p>
            <a:pPr marL="525780" indent="-342900"/>
            <a:endParaRPr lang="en-US" sz="2700" b="1" dirty="0">
              <a:latin typeface="Garamond" pitchFamily="18" charset="0"/>
            </a:endParaRPr>
          </a:p>
          <a:p>
            <a:pPr marL="640080" indent="-457200"/>
            <a:r>
              <a:rPr lang="en-US" sz="2700" b="1" dirty="0">
                <a:latin typeface="Garamond" pitchFamily="18" charset="0"/>
              </a:rPr>
              <a:t>Inability to modernize </a:t>
            </a:r>
          </a:p>
          <a:p>
            <a:endParaRPr lang="en-US" dirty="0">
              <a:latin typeface="Garamond" pitchFamily="18" charset="0"/>
            </a:endParaRPr>
          </a:p>
        </p:txBody>
      </p:sp>
    </p:spTree>
    <p:extLst>
      <p:ext uri="{BB962C8B-B14F-4D97-AF65-F5344CB8AC3E}">
        <p14:creationId xmlns:p14="http://schemas.microsoft.com/office/powerpoint/2010/main" val="41597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smtClean="0"/>
          </a:p>
          <a:p>
            <a:endParaRPr lang="en-US" dirty="0" smtClean="0"/>
          </a:p>
          <a:p>
            <a:pPr algn="ctr">
              <a:buNone/>
            </a:pPr>
            <a:r>
              <a:rPr lang="en-US" sz="6000" dirty="0" smtClean="0"/>
              <a:t>Thank you!</a:t>
            </a:r>
            <a:endParaRPr lang="en-US" sz="6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of the presentation</a:t>
            </a:r>
            <a:endParaRPr lang="en-US" b="1" dirty="0"/>
          </a:p>
        </p:txBody>
      </p:sp>
      <p:sp>
        <p:nvSpPr>
          <p:cNvPr id="3" name="Content Placeholder 2"/>
          <p:cNvSpPr>
            <a:spLocks noGrp="1"/>
          </p:cNvSpPr>
          <p:nvPr>
            <p:ph sz="quarter" idx="1"/>
          </p:nvPr>
        </p:nvSpPr>
        <p:spPr>
          <a:xfrm>
            <a:off x="1099038" y="1314450"/>
            <a:ext cx="7772400" cy="4572000"/>
          </a:xfrm>
        </p:spPr>
        <p:txBody>
          <a:bodyPr>
            <a:normAutofit/>
          </a:bodyPr>
          <a:lstStyle/>
          <a:p>
            <a:r>
              <a:rPr lang="en-US" sz="2700" dirty="0" smtClean="0">
                <a:latin typeface="Garamond" pitchFamily="18" charset="0"/>
              </a:rPr>
              <a:t>Structure </a:t>
            </a:r>
            <a:r>
              <a:rPr lang="en-US" sz="2700" dirty="0">
                <a:latin typeface="Garamond" pitchFamily="18" charset="0"/>
              </a:rPr>
              <a:t>of the Market </a:t>
            </a:r>
            <a:endParaRPr lang="en-US" sz="2700" dirty="0" smtClean="0">
              <a:latin typeface="Garamond" pitchFamily="18" charset="0"/>
            </a:endParaRPr>
          </a:p>
          <a:p>
            <a:endParaRPr lang="en-US" sz="2000" dirty="0">
              <a:latin typeface="Garamond" pitchFamily="18" charset="0"/>
            </a:endParaRPr>
          </a:p>
          <a:p>
            <a:r>
              <a:rPr lang="en-US" sz="2700" dirty="0" smtClean="0">
                <a:latin typeface="Garamond" pitchFamily="18" charset="0"/>
              </a:rPr>
              <a:t>Performance </a:t>
            </a:r>
            <a:r>
              <a:rPr lang="en-US" sz="2700" dirty="0">
                <a:latin typeface="Garamond" pitchFamily="18" charset="0"/>
              </a:rPr>
              <a:t>of </a:t>
            </a:r>
            <a:r>
              <a:rPr lang="en-US" sz="2700" dirty="0" smtClean="0">
                <a:latin typeface="Garamond" pitchFamily="18" charset="0"/>
              </a:rPr>
              <a:t>the sector </a:t>
            </a:r>
          </a:p>
          <a:p>
            <a:endParaRPr lang="en-US" sz="2000" dirty="0" smtClean="0">
              <a:latin typeface="Garamond" pitchFamily="18" charset="0"/>
            </a:endParaRPr>
          </a:p>
          <a:p>
            <a:r>
              <a:rPr lang="en-US" sz="2700" dirty="0" smtClean="0">
                <a:latin typeface="Garamond" pitchFamily="18" charset="0"/>
              </a:rPr>
              <a:t>Policies</a:t>
            </a:r>
            <a:r>
              <a:rPr lang="en-US" sz="2700" dirty="0">
                <a:latin typeface="Garamond" pitchFamily="18" charset="0"/>
              </a:rPr>
              <a:t>, laws</a:t>
            </a:r>
            <a:r>
              <a:rPr lang="en-US" sz="2700" dirty="0" smtClean="0">
                <a:latin typeface="Garamond" pitchFamily="18" charset="0"/>
              </a:rPr>
              <a:t>, and programs</a:t>
            </a:r>
          </a:p>
          <a:p>
            <a:endParaRPr lang="en-US" sz="2000" dirty="0">
              <a:latin typeface="Garamond" pitchFamily="18" charset="0"/>
            </a:endParaRPr>
          </a:p>
          <a:p>
            <a:r>
              <a:rPr lang="en-US" sz="2700" dirty="0" smtClean="0">
                <a:latin typeface="Garamond" pitchFamily="18" charset="0"/>
              </a:rPr>
              <a:t>Public </a:t>
            </a:r>
            <a:r>
              <a:rPr lang="en-US" sz="2700" dirty="0">
                <a:latin typeface="Garamond" pitchFamily="18" charset="0"/>
              </a:rPr>
              <a:t>and </a:t>
            </a:r>
            <a:r>
              <a:rPr lang="en-US" sz="2700" dirty="0" smtClean="0">
                <a:latin typeface="Garamond" pitchFamily="18" charset="0"/>
              </a:rPr>
              <a:t>private partnerships in </a:t>
            </a:r>
            <a:r>
              <a:rPr lang="en-US" sz="2700" dirty="0">
                <a:latin typeface="Garamond" pitchFamily="18" charset="0"/>
              </a:rPr>
              <a:t>the </a:t>
            </a:r>
            <a:r>
              <a:rPr lang="en-US" sz="2700" dirty="0" smtClean="0">
                <a:latin typeface="Garamond" pitchFamily="18" charset="0"/>
              </a:rPr>
              <a:t>sector</a:t>
            </a:r>
          </a:p>
          <a:p>
            <a:endParaRPr lang="en-US" sz="2000" dirty="0">
              <a:latin typeface="Garamond" pitchFamily="18" charset="0"/>
            </a:endParaRPr>
          </a:p>
          <a:p>
            <a:r>
              <a:rPr lang="en-US" sz="2700" dirty="0" smtClean="0">
                <a:latin typeface="Garamond" pitchFamily="18" charset="0"/>
              </a:rPr>
              <a:t>Consumer </a:t>
            </a:r>
            <a:r>
              <a:rPr lang="en-US" sz="2700" dirty="0">
                <a:latin typeface="Garamond" pitchFamily="18" charset="0"/>
              </a:rPr>
              <a:t>and producer </a:t>
            </a:r>
            <a:r>
              <a:rPr lang="en-US" sz="2700" dirty="0" smtClean="0">
                <a:latin typeface="Garamond" pitchFamily="18" charset="0"/>
              </a:rPr>
              <a:t>concerns </a:t>
            </a:r>
          </a:p>
          <a:p>
            <a:pPr marL="0" indent="0">
              <a:buNone/>
            </a:pPr>
            <a:endParaRPr lang="en-US" sz="2700" dirty="0">
              <a:latin typeface="Garamond" pitchFamily="18" charset="0"/>
            </a:endParaRPr>
          </a:p>
        </p:txBody>
      </p:sp>
    </p:spTree>
    <p:extLst>
      <p:ext uri="{BB962C8B-B14F-4D97-AF65-F5344CB8AC3E}">
        <p14:creationId xmlns:p14="http://schemas.microsoft.com/office/powerpoint/2010/main" val="145187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143000"/>
          </a:xfrm>
        </p:spPr>
        <p:txBody>
          <a:bodyPr>
            <a:normAutofit fontScale="90000"/>
          </a:bodyPr>
          <a:lstStyle/>
          <a:p>
            <a:r>
              <a:rPr lang="en-US" dirty="0"/>
              <a:t>Structure of the Market: Passenger Transport via Roads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98834975"/>
              </p:ext>
            </p:extLst>
          </p:nvPr>
        </p:nvGraphicFramePr>
        <p:xfrm>
          <a:off x="533400" y="1295400"/>
          <a:ext cx="6400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7010400" y="1676400"/>
            <a:ext cx="17526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Riding Public</a:t>
            </a:r>
            <a:endParaRPr lang="en-US" sz="4000" dirty="0"/>
          </a:p>
        </p:txBody>
      </p:sp>
      <p:sp>
        <p:nvSpPr>
          <p:cNvPr id="7" name="Up Arrow 6"/>
          <p:cNvSpPr/>
          <p:nvPr/>
        </p:nvSpPr>
        <p:spPr>
          <a:xfrm>
            <a:off x="1191768" y="3130296"/>
            <a:ext cx="484632" cy="978408"/>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106269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
            <a:ext cx="6400800" cy="1295400"/>
          </a:xfrm>
        </p:spPr>
        <p:txBody>
          <a:bodyPr>
            <a:normAutofit fontScale="90000"/>
          </a:bodyPr>
          <a:lstStyle/>
          <a:p>
            <a:r>
              <a:rPr lang="en-US" b="1" dirty="0" smtClean="0"/>
              <a:t>Structure of the Market </a:t>
            </a:r>
            <a:br>
              <a:rPr lang="en-US" b="1" dirty="0" smtClean="0"/>
            </a:br>
            <a:r>
              <a:rPr lang="en-US" sz="3100" b="1" dirty="0" smtClean="0"/>
              <a:t>Service Providers: </a:t>
            </a:r>
            <a:br>
              <a:rPr lang="en-US" sz="3100" b="1" dirty="0" smtClean="0"/>
            </a:br>
            <a:r>
              <a:rPr lang="en-US" sz="3100" b="1" dirty="0" smtClean="0"/>
              <a:t>Motor Vehicles</a:t>
            </a:r>
            <a:endParaRPr lang="en-US" sz="3100" b="1" dirty="0"/>
          </a:p>
        </p:txBody>
      </p:sp>
      <p:sp>
        <p:nvSpPr>
          <p:cNvPr id="3" name="Content Placeholder 2"/>
          <p:cNvSpPr>
            <a:spLocks noGrp="1"/>
          </p:cNvSpPr>
          <p:nvPr>
            <p:ph sz="quarter" idx="1"/>
          </p:nvPr>
        </p:nvSpPr>
        <p:spPr>
          <a:xfrm>
            <a:off x="228600" y="2743200"/>
            <a:ext cx="3352800" cy="3886200"/>
          </a:xfrm>
        </p:spPr>
        <p:txBody>
          <a:bodyPr>
            <a:normAutofit/>
          </a:bodyPr>
          <a:lstStyle/>
          <a:p>
            <a:r>
              <a:rPr lang="en-US" sz="2400" dirty="0" smtClean="0">
                <a:latin typeface="Garamond" pitchFamily="18" charset="0"/>
              </a:rPr>
              <a:t>In 2011, Metro Manila alone accounts for </a:t>
            </a:r>
            <a:r>
              <a:rPr lang="en-US" sz="2400" b="1" dirty="0">
                <a:latin typeface="Garamond" pitchFamily="18" charset="0"/>
                <a:ea typeface="Calibri"/>
                <a:cs typeface="Times New Roman"/>
              </a:rPr>
              <a:t>28.6</a:t>
            </a:r>
            <a:r>
              <a:rPr lang="en-US" sz="2400" b="1" dirty="0" smtClean="0">
                <a:latin typeface="Garamond" pitchFamily="18" charset="0"/>
                <a:ea typeface="Calibri"/>
                <a:cs typeface="Times New Roman"/>
              </a:rPr>
              <a:t>% </a:t>
            </a:r>
            <a:r>
              <a:rPr lang="en-US" sz="2400" dirty="0" smtClean="0">
                <a:latin typeface="Garamond" pitchFamily="18" charset="0"/>
                <a:ea typeface="Calibri"/>
                <a:cs typeface="Times New Roman"/>
              </a:rPr>
              <a:t>of vehicles in the country. </a:t>
            </a:r>
          </a:p>
          <a:p>
            <a:pPr lvl="1"/>
            <a:r>
              <a:rPr lang="en-US" sz="2000" dirty="0" smtClean="0">
                <a:latin typeface="Garamond" pitchFamily="18" charset="0"/>
              </a:rPr>
              <a:t>Utility vehicles (</a:t>
            </a:r>
            <a:r>
              <a:rPr lang="en-US" sz="2000" dirty="0" err="1" smtClean="0">
                <a:latin typeface="Garamond" pitchFamily="18" charset="0"/>
              </a:rPr>
              <a:t>inc.</a:t>
            </a:r>
            <a:r>
              <a:rPr lang="en-US" sz="2000" dirty="0" smtClean="0">
                <a:latin typeface="Garamond" pitchFamily="18" charset="0"/>
              </a:rPr>
              <a:t> taxis and </a:t>
            </a:r>
            <a:r>
              <a:rPr lang="en-US" sz="2000" dirty="0" err="1" smtClean="0">
                <a:latin typeface="Garamond" pitchFamily="18" charset="0"/>
              </a:rPr>
              <a:t>jeepneys</a:t>
            </a:r>
            <a:r>
              <a:rPr lang="en-US" sz="2000" dirty="0" smtClean="0">
                <a:latin typeface="Garamond" pitchFamily="18" charset="0"/>
              </a:rPr>
              <a:t>) – 36%</a:t>
            </a:r>
          </a:p>
          <a:p>
            <a:pPr lvl="1"/>
            <a:r>
              <a:rPr lang="en-US" sz="2000" dirty="0" smtClean="0">
                <a:latin typeface="Garamond" pitchFamily="18" charset="0"/>
              </a:rPr>
              <a:t>Buses – 1%</a:t>
            </a:r>
          </a:p>
          <a:p>
            <a:pPr marL="0" indent="0">
              <a:buNone/>
            </a:pPr>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744398525"/>
              </p:ext>
            </p:extLst>
          </p:nvPr>
        </p:nvGraphicFramePr>
        <p:xfrm>
          <a:off x="3771900" y="1752596"/>
          <a:ext cx="5105400" cy="4038604"/>
        </p:xfrm>
        <a:graphic>
          <a:graphicData uri="http://schemas.openxmlformats.org/drawingml/2006/table">
            <a:tbl>
              <a:tblPr firstRow="1" bandRow="1">
                <a:tableStyleId>{5C22544A-7EE6-4342-B048-85BDC9FD1C3A}</a:tableStyleId>
              </a:tblPr>
              <a:tblGrid>
                <a:gridCol w="2438400"/>
                <a:gridCol w="1219200"/>
                <a:gridCol w="1447800"/>
              </a:tblGrid>
              <a:tr h="385966">
                <a:tc>
                  <a:txBody>
                    <a:bodyPr/>
                    <a:lstStyle/>
                    <a:p>
                      <a:pPr algn="l" rtl="0" fontAlgn="ctr"/>
                      <a:r>
                        <a:rPr lang="en-US" sz="2000" b="1" i="0" u="none" strike="noStrike" dirty="0" smtClean="0">
                          <a:solidFill>
                            <a:srgbClr val="FFFFFF"/>
                          </a:solidFill>
                          <a:effectLst/>
                          <a:latin typeface="Arial" pitchFamily="34" charset="0"/>
                          <a:cs typeface="Arial" pitchFamily="34" charset="0"/>
                        </a:rPr>
                        <a:t>For Hire</a:t>
                      </a:r>
                      <a:endParaRPr lang="en-US" sz="2000" b="1" i="0" u="none" strike="noStrike" dirty="0">
                        <a:solidFill>
                          <a:srgbClr val="FFFFFF"/>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2011</a:t>
                      </a:r>
                      <a:endParaRPr lang="en-US" sz="2000" b="1" i="0" u="none" strike="noStrike" dirty="0">
                        <a:solidFill>
                          <a:srgbClr val="FFFFFF"/>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Percentage</a:t>
                      </a:r>
                      <a:endParaRPr lang="en-US" sz="2000" b="1" i="0" u="none" strike="noStrike" dirty="0">
                        <a:solidFill>
                          <a:srgbClr val="000000"/>
                        </a:solidFill>
                        <a:effectLst/>
                        <a:latin typeface="Arial" pitchFamily="34" charset="0"/>
                        <a:cs typeface="Arial" pitchFamily="34" charset="0"/>
                      </a:endParaRPr>
                    </a:p>
                  </a:txBody>
                  <a:tcPr marL="16882" marR="16882" marT="16882" marB="0" anchor="ctr"/>
                </a:tc>
              </a:tr>
              <a:tr h="385966">
                <a:tc>
                  <a:txBody>
                    <a:bodyPr/>
                    <a:lstStyle/>
                    <a:p>
                      <a:pPr algn="l" rtl="0" fontAlgn="ctr"/>
                      <a:r>
                        <a:rPr lang="en-US" sz="2000" u="none" strike="noStrike" dirty="0">
                          <a:effectLst/>
                          <a:latin typeface="Arial" pitchFamily="34" charset="0"/>
                          <a:cs typeface="Arial" pitchFamily="34" charset="0"/>
                        </a:rPr>
                        <a:t>Cars</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33,131</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3.41%</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r h="1073685">
                <a:tc>
                  <a:txBody>
                    <a:bodyPr/>
                    <a:lstStyle/>
                    <a:p>
                      <a:pPr algn="l" rtl="0" fontAlgn="ctr"/>
                      <a:r>
                        <a:rPr lang="en-US" sz="2000" u="none" strike="noStrike" dirty="0">
                          <a:effectLst/>
                          <a:latin typeface="Arial" pitchFamily="34" charset="0"/>
                          <a:cs typeface="Arial" pitchFamily="34" charset="0"/>
                        </a:rPr>
                        <a:t>Utility Vehicles</a:t>
                      </a:r>
                      <a:endParaRPr lang="en-US" sz="2000" b="0" i="0" u="none" strike="noStrike" dirty="0">
                        <a:solidFill>
                          <a:srgbClr val="000000"/>
                        </a:solidFill>
                        <a:effectLst/>
                        <a:latin typeface="Arial" pitchFamily="34" charset="0"/>
                        <a:cs typeface="Arial" pitchFamily="34" charset="0"/>
                      </a:endParaRPr>
                    </a:p>
                    <a:p>
                      <a:pPr algn="l" rtl="0" fontAlgn="ctr"/>
                      <a:r>
                        <a:rPr lang="en-US" sz="2000" u="none" strike="noStrike" dirty="0">
                          <a:effectLst/>
                          <a:latin typeface="Arial" pitchFamily="34" charset="0"/>
                          <a:cs typeface="Arial" pitchFamily="34" charset="0"/>
                        </a:rPr>
                        <a:t>(includes taxis, </a:t>
                      </a:r>
                      <a:r>
                        <a:rPr lang="en-US" sz="2000" u="none" strike="noStrike" dirty="0" err="1">
                          <a:effectLst/>
                          <a:latin typeface="Arial" pitchFamily="34" charset="0"/>
                          <a:cs typeface="Arial" pitchFamily="34" charset="0"/>
                        </a:rPr>
                        <a:t>jeepneys</a:t>
                      </a:r>
                      <a:r>
                        <a:rPr lang="en-US" sz="2000" u="none" strike="noStrike" dirty="0">
                          <a:effectLst/>
                          <a:latin typeface="Arial" pitchFamily="34" charset="0"/>
                          <a:cs typeface="Arial" pitchFamily="34" charset="0"/>
                        </a:rPr>
                        <a:t>, etc.) </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229,330</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23.62%</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r h="368422">
                <a:tc>
                  <a:txBody>
                    <a:bodyPr/>
                    <a:lstStyle/>
                    <a:p>
                      <a:pPr algn="l" rtl="0" fontAlgn="ctr"/>
                      <a:r>
                        <a:rPr lang="en-US" sz="2000" u="none" strike="noStrike">
                          <a:effectLst/>
                          <a:latin typeface="Arial" pitchFamily="34" charset="0"/>
                          <a:cs typeface="Arial" pitchFamily="34" charset="0"/>
                        </a:rPr>
                        <a:t>Buses</a:t>
                      </a:r>
                      <a:endParaRPr lang="en-US" sz="2000" b="0" i="0" u="none" strike="noStrike">
                        <a:solidFill>
                          <a:srgbClr val="000000"/>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25,262</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2.60%</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r h="368422">
                <a:tc>
                  <a:txBody>
                    <a:bodyPr/>
                    <a:lstStyle/>
                    <a:p>
                      <a:pPr algn="l" rtl="0" fontAlgn="ctr"/>
                      <a:r>
                        <a:rPr lang="en-US" sz="2000" u="none" strike="noStrike">
                          <a:effectLst/>
                          <a:latin typeface="Arial" pitchFamily="34" charset="0"/>
                          <a:cs typeface="Arial" pitchFamily="34" charset="0"/>
                        </a:rPr>
                        <a:t>Trucks</a:t>
                      </a:r>
                      <a:endParaRPr lang="en-US" sz="2000" b="0" i="0" u="none" strike="noStrike">
                        <a:solidFill>
                          <a:srgbClr val="000000"/>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21,786</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2.24%</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r h="719299">
                <a:tc>
                  <a:txBody>
                    <a:bodyPr/>
                    <a:lstStyle/>
                    <a:p>
                      <a:pPr algn="l" rtl="0" fontAlgn="ctr"/>
                      <a:r>
                        <a:rPr lang="en-US" sz="2000" u="none" strike="noStrike">
                          <a:effectLst/>
                          <a:latin typeface="Arial" pitchFamily="34" charset="0"/>
                          <a:cs typeface="Arial" pitchFamily="34" charset="0"/>
                        </a:rPr>
                        <a:t>Motorcycles/ Tricycles</a:t>
                      </a:r>
                      <a:endParaRPr lang="en-US" sz="2000" b="0" i="0" u="none" strike="noStrike">
                        <a:solidFill>
                          <a:srgbClr val="000000"/>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658,466</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67.82%</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r h="368422">
                <a:tc>
                  <a:txBody>
                    <a:bodyPr/>
                    <a:lstStyle/>
                    <a:p>
                      <a:pPr algn="l" rtl="0" fontAlgn="ctr"/>
                      <a:r>
                        <a:rPr lang="en-US" sz="2000" u="none" strike="noStrike">
                          <a:effectLst/>
                          <a:latin typeface="Arial" pitchFamily="34" charset="0"/>
                          <a:cs typeface="Arial" pitchFamily="34" charset="0"/>
                        </a:rPr>
                        <a:t>Trailers</a:t>
                      </a:r>
                      <a:endParaRPr lang="en-US" sz="2000" b="0" i="0" u="none" strike="noStrike">
                        <a:solidFill>
                          <a:srgbClr val="000000"/>
                        </a:solidFill>
                        <a:effectLst/>
                        <a:latin typeface="Arial" pitchFamily="34" charset="0"/>
                        <a:cs typeface="Arial" pitchFamily="34" charset="0"/>
                      </a:endParaRPr>
                    </a:p>
                  </a:txBody>
                  <a:tcPr marL="16882" marR="16882" marT="16882" marB="0" anchor="ctr"/>
                </a:tc>
                <a:tc>
                  <a:txBody>
                    <a:bodyPr/>
                    <a:lstStyle/>
                    <a:p>
                      <a:pPr algn="ctr" rtl="0" fontAlgn="ctr"/>
                      <a:r>
                        <a:rPr lang="en-US" sz="2000" u="none" strike="noStrike" dirty="0">
                          <a:effectLst/>
                          <a:latin typeface="Arial" pitchFamily="34" charset="0"/>
                          <a:cs typeface="Arial" pitchFamily="34" charset="0"/>
                        </a:rPr>
                        <a:t>2,971</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0.31%</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r h="368422">
                <a:tc>
                  <a:txBody>
                    <a:bodyPr/>
                    <a:lstStyle/>
                    <a:p>
                      <a:pPr algn="l" rtl="0" fontAlgn="ctr"/>
                      <a:r>
                        <a:rPr lang="en-US" sz="2000" u="none" strike="noStrike">
                          <a:effectLst/>
                          <a:latin typeface="Arial" pitchFamily="34" charset="0"/>
                          <a:cs typeface="Arial" pitchFamily="34" charset="0"/>
                        </a:rPr>
                        <a:t>Total</a:t>
                      </a:r>
                      <a:endParaRPr lang="en-US" sz="2000" b="0" i="0" u="none" strike="noStrike">
                        <a:solidFill>
                          <a:srgbClr val="000000"/>
                        </a:solidFill>
                        <a:effectLst/>
                        <a:latin typeface="Arial" pitchFamily="34" charset="0"/>
                        <a:cs typeface="Arial" pitchFamily="34" charset="0"/>
                      </a:endParaRPr>
                    </a:p>
                  </a:txBody>
                  <a:tcPr marL="16882" marR="16882" marT="16882" marB="0" anchor="ctr"/>
                </a:tc>
                <a:tc>
                  <a:txBody>
                    <a:bodyPr/>
                    <a:lstStyle/>
                    <a:p>
                      <a:pPr algn="ctr" rtl="0" fontAlgn="t"/>
                      <a:r>
                        <a:rPr lang="en-US" sz="2000" u="none" strike="noStrike" dirty="0">
                          <a:effectLst/>
                          <a:latin typeface="Arial" pitchFamily="34" charset="0"/>
                          <a:cs typeface="Arial" pitchFamily="34" charset="0"/>
                        </a:rPr>
                        <a:t>970,946</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c>
                  <a:txBody>
                    <a:bodyPr/>
                    <a:lstStyle/>
                    <a:p>
                      <a:pPr algn="ctr" fontAlgn="b"/>
                      <a:r>
                        <a:rPr lang="en-US" sz="2000" u="none" strike="noStrike" dirty="0">
                          <a:effectLst/>
                          <a:latin typeface="Arial" pitchFamily="34" charset="0"/>
                          <a:cs typeface="Arial" pitchFamily="34" charset="0"/>
                        </a:rPr>
                        <a:t>100.00%</a:t>
                      </a:r>
                      <a:endParaRPr lang="en-US" sz="2000" b="0" i="0" u="none" strike="noStrike" dirty="0">
                        <a:solidFill>
                          <a:srgbClr val="000000"/>
                        </a:solidFill>
                        <a:effectLst/>
                        <a:latin typeface="Arial" pitchFamily="34" charset="0"/>
                        <a:cs typeface="Arial" pitchFamily="34" charset="0"/>
                      </a:endParaRPr>
                    </a:p>
                  </a:txBody>
                  <a:tcPr marL="16882" marR="16882" marT="16882" marB="0" anchor="ctr"/>
                </a:tc>
              </a:tr>
            </a:tbl>
          </a:graphicData>
        </a:graphic>
      </p:graphicFrame>
      <p:sp>
        <p:nvSpPr>
          <p:cNvPr id="8" name="TextBox 7"/>
          <p:cNvSpPr txBox="1"/>
          <p:nvPr/>
        </p:nvSpPr>
        <p:spPr>
          <a:xfrm>
            <a:off x="3886200" y="1057870"/>
            <a:ext cx="4876800" cy="923330"/>
          </a:xfrm>
          <a:prstGeom prst="rect">
            <a:avLst/>
          </a:prstGeom>
          <a:noFill/>
        </p:spPr>
        <p:txBody>
          <a:bodyPr wrap="square" rtlCol="0">
            <a:spAutoFit/>
          </a:bodyPr>
          <a:lstStyle/>
          <a:p>
            <a:r>
              <a:rPr lang="en-US" dirty="0" smtClean="0"/>
              <a:t>Table 1. Number </a:t>
            </a:r>
            <a:r>
              <a:rPr lang="en-US" dirty="0"/>
              <a:t>of </a:t>
            </a:r>
            <a:r>
              <a:rPr lang="en-US" b="1" dirty="0"/>
              <a:t>For Hire Motor Vehicles </a:t>
            </a:r>
            <a:r>
              <a:rPr lang="en-US" dirty="0"/>
              <a:t>registered by Type of Vehicle, </a:t>
            </a:r>
            <a:r>
              <a:rPr lang="en-US" b="1" dirty="0"/>
              <a:t>Philippines</a:t>
            </a:r>
            <a:endParaRPr lang="en-US" dirty="0"/>
          </a:p>
          <a:p>
            <a:endParaRPr lang="en-US" dirty="0"/>
          </a:p>
        </p:txBody>
      </p:sp>
    </p:spTree>
    <p:extLst>
      <p:ext uri="{BB962C8B-B14F-4D97-AF65-F5344CB8AC3E}">
        <p14:creationId xmlns:p14="http://schemas.microsoft.com/office/powerpoint/2010/main" val="2706119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1143000"/>
          </a:xfrm>
        </p:spPr>
        <p:txBody>
          <a:bodyPr>
            <a:normAutofit fontScale="90000"/>
          </a:bodyPr>
          <a:lstStyle/>
          <a:p>
            <a:r>
              <a:rPr lang="en-US" dirty="0"/>
              <a:t>Structure of the Market: Passenger Transport via </a:t>
            </a:r>
            <a:r>
              <a:rPr lang="en-US" dirty="0" smtClean="0"/>
              <a:t>Rail Systems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89549920"/>
              </p:ext>
            </p:extLst>
          </p:nvPr>
        </p:nvGraphicFramePr>
        <p:xfrm>
          <a:off x="533400" y="914400"/>
          <a:ext cx="6400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7010400" y="1447800"/>
            <a:ext cx="17526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Riding Public</a:t>
            </a:r>
            <a:endParaRPr lang="en-US" sz="4000" dirty="0"/>
          </a:p>
        </p:txBody>
      </p:sp>
      <p:sp>
        <p:nvSpPr>
          <p:cNvPr id="7" name="Up Arrow 6"/>
          <p:cNvSpPr/>
          <p:nvPr/>
        </p:nvSpPr>
        <p:spPr>
          <a:xfrm>
            <a:off x="1166329" y="3429000"/>
            <a:ext cx="484632" cy="978408"/>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259824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maps.nfo.ph/wp-content/uploads/2011/02/Manila-LRT-MRT-ma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03" y="-1"/>
            <a:ext cx="9290503" cy="687639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6638865"/>
            <a:ext cx="4572000" cy="230832"/>
          </a:xfrm>
          <a:prstGeom prst="rect">
            <a:avLst/>
          </a:prstGeom>
        </p:spPr>
        <p:txBody>
          <a:bodyPr>
            <a:spAutoFit/>
          </a:bodyPr>
          <a:lstStyle/>
          <a:p>
            <a:r>
              <a:rPr lang="en-US" sz="900" dirty="0"/>
              <a:t>http://www.maps.nfo.ph/wp-content/uploads/2011/02/Manila-LRT-MRT-map-2.jpg</a:t>
            </a:r>
          </a:p>
        </p:txBody>
      </p:sp>
    </p:spTree>
    <p:extLst>
      <p:ext uri="{BB962C8B-B14F-4D97-AF65-F5344CB8AC3E}">
        <p14:creationId xmlns:p14="http://schemas.microsoft.com/office/powerpoint/2010/main" val="278164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pload.wikimedia.org/wikipedia/commons/thumb/d/d2/PNR_Sucat_train.jpg/270px-PNR_Sucat_tra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4888" y="5292634"/>
            <a:ext cx="2020062" cy="156536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lrta.gov.ph/image/ro_l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4888" y="0"/>
            <a:ext cx="2039112" cy="1828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lrta.gov.ph/image/meg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4888" y="1828800"/>
            <a:ext cx="2039112" cy="19820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3481106402"/>
              </p:ext>
            </p:extLst>
          </p:nvPr>
        </p:nvGraphicFramePr>
        <p:xfrm>
          <a:off x="328246" y="2321802"/>
          <a:ext cx="6248399" cy="2935998"/>
        </p:xfrm>
        <a:graphic>
          <a:graphicData uri="http://schemas.openxmlformats.org/drawingml/2006/table">
            <a:tbl>
              <a:tblPr firstRow="1" bandRow="1">
                <a:tableStyleId>{5C22544A-7EE6-4342-B048-85BDC9FD1C3A}</a:tableStyleId>
              </a:tblPr>
              <a:tblGrid>
                <a:gridCol w="1068805"/>
                <a:gridCol w="2795337"/>
                <a:gridCol w="2384257"/>
              </a:tblGrid>
              <a:tr h="1661157">
                <a:tc>
                  <a:txBody>
                    <a:bodyPr/>
                    <a:lstStyle/>
                    <a:p>
                      <a:pPr algn="l" fontAlgn="b"/>
                      <a:endParaRPr lang="en-US"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ctr" fontAlgn="b"/>
                      <a:r>
                        <a:rPr lang="en-US" sz="2000" u="none" strike="noStrike" dirty="0" smtClean="0">
                          <a:effectLst/>
                          <a:latin typeface="Arial" pitchFamily="34" charset="0"/>
                          <a:cs typeface="Arial" pitchFamily="34" charset="0"/>
                        </a:rPr>
                        <a:t>Ave. Passenger </a:t>
                      </a:r>
                      <a:r>
                        <a:rPr lang="en-US" sz="2000" u="none" strike="noStrike" dirty="0">
                          <a:effectLst/>
                          <a:latin typeface="Arial" pitchFamily="34" charset="0"/>
                          <a:cs typeface="Arial" pitchFamily="34" charset="0"/>
                        </a:rPr>
                        <a:t>Traffic</a:t>
                      </a:r>
                      <a:br>
                        <a:rPr lang="en-US" sz="2000" u="none" strike="noStrike" dirty="0">
                          <a:effectLst/>
                          <a:latin typeface="Arial" pitchFamily="34" charset="0"/>
                          <a:cs typeface="Arial" pitchFamily="34" charset="0"/>
                        </a:rPr>
                      </a:br>
                      <a:r>
                        <a:rPr lang="en-US" sz="2000" u="none" strike="noStrike" dirty="0">
                          <a:effectLst/>
                          <a:latin typeface="Arial" pitchFamily="34" charset="0"/>
                          <a:cs typeface="Arial" pitchFamily="34" charset="0"/>
                        </a:rPr>
                        <a:t>(in millions of passengers)</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ctr" fontAlgn="b"/>
                      <a:r>
                        <a:rPr lang="en-US" sz="2000" u="none" strike="noStrike" dirty="0" smtClean="0">
                          <a:effectLst/>
                          <a:latin typeface="Arial" pitchFamily="34" charset="0"/>
                          <a:cs typeface="Arial" pitchFamily="34" charset="0"/>
                        </a:rPr>
                        <a:t>Ave. Gross </a:t>
                      </a:r>
                      <a:r>
                        <a:rPr lang="en-US" sz="2000" u="none" strike="noStrike" dirty="0">
                          <a:effectLst/>
                          <a:latin typeface="Arial" pitchFamily="34" charset="0"/>
                          <a:cs typeface="Arial" pitchFamily="34" charset="0"/>
                        </a:rPr>
                        <a:t>Revenue Collection </a:t>
                      </a:r>
                      <a:br>
                        <a:rPr lang="en-US" sz="2000" u="none" strike="noStrike" dirty="0">
                          <a:effectLst/>
                          <a:latin typeface="Arial" pitchFamily="34" charset="0"/>
                          <a:cs typeface="Arial" pitchFamily="34" charset="0"/>
                        </a:rPr>
                      </a:br>
                      <a:r>
                        <a:rPr lang="en-US" sz="2000" u="none" strike="noStrike" dirty="0">
                          <a:effectLst/>
                          <a:latin typeface="Arial" pitchFamily="34" charset="0"/>
                          <a:cs typeface="Arial" pitchFamily="34" charset="0"/>
                        </a:rPr>
                        <a:t>(in millions of pesos)</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r h="424947">
                <a:tc>
                  <a:txBody>
                    <a:bodyPr/>
                    <a:lstStyle/>
                    <a:p>
                      <a:pPr algn="l" fontAlgn="b"/>
                      <a:r>
                        <a:rPr lang="en-US" sz="2000" u="none" strike="noStrike" dirty="0">
                          <a:effectLst/>
                          <a:latin typeface="Arial" pitchFamily="34" charset="0"/>
                          <a:cs typeface="Arial" pitchFamily="34" charset="0"/>
                        </a:rPr>
                        <a:t>LRT 1</a:t>
                      </a:r>
                      <a:endParaRPr lang="en-US"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ctr" fontAlgn="b"/>
                      <a:r>
                        <a:rPr lang="en-US" sz="2000" u="none" strike="noStrike" dirty="0">
                          <a:effectLst/>
                          <a:latin typeface="Arial" pitchFamily="34" charset="0"/>
                          <a:cs typeface="Arial" pitchFamily="34" charset="0"/>
                        </a:rPr>
                        <a:t>170.72</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ctr" fontAlgn="b"/>
                      <a:r>
                        <a:rPr lang="en-US" sz="2000" u="none" strike="noStrike" dirty="0">
                          <a:effectLst/>
                          <a:latin typeface="Arial" pitchFamily="34" charset="0"/>
                          <a:cs typeface="Arial" pitchFamily="34" charset="0"/>
                        </a:rPr>
                        <a:t>2513.97</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r h="424947">
                <a:tc>
                  <a:txBody>
                    <a:bodyPr/>
                    <a:lstStyle/>
                    <a:p>
                      <a:pPr algn="l" fontAlgn="b"/>
                      <a:r>
                        <a:rPr lang="en-US" sz="2000" u="none" strike="noStrike">
                          <a:effectLst/>
                          <a:latin typeface="Arial" pitchFamily="34" charset="0"/>
                          <a:cs typeface="Arial" pitchFamily="34" charset="0"/>
                        </a:rPr>
                        <a:t>LRT 2</a:t>
                      </a:r>
                      <a:endParaRPr lang="en-US" sz="2000" b="0" i="0" u="none" strike="noStrike">
                        <a:solidFill>
                          <a:srgbClr val="000000"/>
                        </a:solidFill>
                        <a:effectLst/>
                        <a:latin typeface="Arial" pitchFamily="34" charset="0"/>
                        <a:cs typeface="Arial" pitchFamily="34" charset="0"/>
                      </a:endParaRPr>
                    </a:p>
                  </a:txBody>
                  <a:tcPr marL="9525" marR="9525" marT="9525" marB="0" anchor="b"/>
                </a:tc>
                <a:tc>
                  <a:txBody>
                    <a:bodyPr/>
                    <a:lstStyle/>
                    <a:p>
                      <a:pPr algn="ctr" fontAlgn="b"/>
                      <a:r>
                        <a:rPr lang="en-US" sz="2000" u="none" strike="noStrike" dirty="0">
                          <a:effectLst/>
                          <a:latin typeface="Arial" pitchFamily="34" charset="0"/>
                          <a:cs typeface="Arial" pitchFamily="34" charset="0"/>
                        </a:rPr>
                        <a:t>70.33</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ctr" fontAlgn="b"/>
                      <a:r>
                        <a:rPr lang="en-US" sz="2000" u="none" strike="noStrike" dirty="0">
                          <a:effectLst/>
                          <a:latin typeface="Arial" pitchFamily="34" charset="0"/>
                          <a:cs typeface="Arial" pitchFamily="34" charset="0"/>
                        </a:rPr>
                        <a:t>924.97</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r h="424947">
                <a:tc>
                  <a:txBody>
                    <a:bodyPr/>
                    <a:lstStyle/>
                    <a:p>
                      <a:pPr algn="l" fontAlgn="b"/>
                      <a:r>
                        <a:rPr lang="en-US" sz="2000" u="none" strike="noStrike" dirty="0" smtClean="0">
                          <a:effectLst/>
                          <a:latin typeface="Arial" pitchFamily="34" charset="0"/>
                          <a:cs typeface="Arial" pitchFamily="34" charset="0"/>
                        </a:rPr>
                        <a:t>MRT 3</a:t>
                      </a:r>
                      <a:endParaRPr lang="en-US" sz="2000" b="0"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ctr" fontAlgn="b"/>
                      <a:r>
                        <a:rPr lang="en-US" sz="2000" u="none" strike="noStrike" dirty="0">
                          <a:effectLst/>
                          <a:latin typeface="Arial" pitchFamily="34" charset="0"/>
                          <a:cs typeface="Arial" pitchFamily="34" charset="0"/>
                        </a:rPr>
                        <a:t>54.81</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c>
                  <a:txBody>
                    <a:bodyPr/>
                    <a:lstStyle/>
                    <a:p>
                      <a:pPr algn="ctr" fontAlgn="b"/>
                      <a:r>
                        <a:rPr lang="en-US" sz="2000" u="none" strike="noStrike" dirty="0">
                          <a:effectLst/>
                          <a:latin typeface="Arial" pitchFamily="34" charset="0"/>
                          <a:cs typeface="Arial" pitchFamily="34" charset="0"/>
                        </a:rPr>
                        <a:t>672</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bl>
          </a:graphicData>
        </a:graphic>
      </p:graphicFrame>
      <p:sp>
        <p:nvSpPr>
          <p:cNvPr id="8" name="TextBox 7"/>
          <p:cNvSpPr txBox="1"/>
          <p:nvPr/>
        </p:nvSpPr>
        <p:spPr>
          <a:xfrm>
            <a:off x="328246" y="1444079"/>
            <a:ext cx="6096000" cy="830997"/>
          </a:xfrm>
          <a:prstGeom prst="rect">
            <a:avLst/>
          </a:prstGeom>
          <a:noFill/>
        </p:spPr>
        <p:txBody>
          <a:bodyPr wrap="square" rtlCol="0">
            <a:spAutoFit/>
          </a:bodyPr>
          <a:lstStyle/>
          <a:p>
            <a:pPr algn="ctr"/>
            <a:r>
              <a:rPr lang="en-US" sz="2400" b="1" dirty="0" smtClean="0"/>
              <a:t>Table 2. Passenger Traffic and Gross Revenue Collection in 2012</a:t>
            </a:r>
          </a:p>
        </p:txBody>
      </p:sp>
      <p:pic>
        <p:nvPicPr>
          <p:cNvPr id="2050" name="Picture 2" descr="http://business.inquirer.net/files/2011/11/MRT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23557" y="3657600"/>
            <a:ext cx="2020443" cy="16002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28246" y="5507749"/>
            <a:ext cx="6096000" cy="830997"/>
          </a:xfrm>
          <a:prstGeom prst="rect">
            <a:avLst/>
          </a:prstGeom>
          <a:noFill/>
        </p:spPr>
        <p:txBody>
          <a:bodyPr wrap="square" rtlCol="0">
            <a:spAutoFit/>
          </a:bodyPr>
          <a:lstStyle/>
          <a:p>
            <a:r>
              <a:rPr lang="en-US" sz="1200" i="1" dirty="0" smtClean="0"/>
              <a:t>Source: LRTA, MRT</a:t>
            </a:r>
          </a:p>
          <a:p>
            <a:pPr algn="ctr"/>
            <a:endParaRPr lang="en-US" dirty="0"/>
          </a:p>
          <a:p>
            <a:pPr algn="ctr"/>
            <a:endParaRPr lang="en-US" dirty="0"/>
          </a:p>
        </p:txBody>
      </p:sp>
      <p:sp>
        <p:nvSpPr>
          <p:cNvPr id="14" name="Title 1"/>
          <p:cNvSpPr>
            <a:spLocks noGrp="1"/>
          </p:cNvSpPr>
          <p:nvPr>
            <p:ph type="title"/>
          </p:nvPr>
        </p:nvSpPr>
        <p:spPr>
          <a:xfrm>
            <a:off x="304800" y="76200"/>
            <a:ext cx="8382000" cy="1143000"/>
          </a:xfrm>
        </p:spPr>
        <p:txBody>
          <a:bodyPr>
            <a:normAutofit fontScale="90000"/>
          </a:bodyPr>
          <a:lstStyle/>
          <a:p>
            <a:r>
              <a:rPr lang="en-US" dirty="0"/>
              <a:t>Structure of the Market: Passenger Transport via </a:t>
            </a:r>
            <a:r>
              <a:rPr lang="en-US" dirty="0" smtClean="0"/>
              <a:t>Rail Systems</a:t>
            </a:r>
            <a:endParaRPr lang="en-US" dirty="0"/>
          </a:p>
        </p:txBody>
      </p:sp>
    </p:spTree>
    <p:extLst>
      <p:ext uri="{BB962C8B-B14F-4D97-AF65-F5344CB8AC3E}">
        <p14:creationId xmlns:p14="http://schemas.microsoft.com/office/powerpoint/2010/main" val="282266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43000"/>
          </a:xfrm>
        </p:spPr>
        <p:txBody>
          <a:bodyPr>
            <a:normAutofit/>
          </a:bodyPr>
          <a:lstStyle/>
          <a:p>
            <a:pPr algn="ctr"/>
            <a:r>
              <a:rPr lang="en-US" b="1" dirty="0" smtClean="0"/>
              <a:t>Performance of the Sector as of 2011</a:t>
            </a:r>
            <a:endParaRPr lang="en-US"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983414839"/>
              </p:ext>
            </p:extLst>
          </p:nvPr>
        </p:nvGraphicFramePr>
        <p:xfrm>
          <a:off x="228600" y="1220449"/>
          <a:ext cx="8686800" cy="4494551"/>
        </p:xfrm>
        <a:graphic>
          <a:graphicData uri="http://schemas.openxmlformats.org/drawingml/2006/table">
            <a:tbl>
              <a:tblPr firstRow="1" bandRow="1">
                <a:tableStyleId>{5C22544A-7EE6-4342-B048-85BDC9FD1C3A}</a:tableStyleId>
              </a:tblPr>
              <a:tblGrid>
                <a:gridCol w="4343400"/>
                <a:gridCol w="4343400"/>
              </a:tblGrid>
              <a:tr h="914400">
                <a:tc>
                  <a:txBody>
                    <a:bodyPr/>
                    <a:lstStyle/>
                    <a:p>
                      <a:pPr algn="ctr" rtl="0" fontAlgn="ctr">
                        <a:buClr>
                          <a:schemeClr val="accent1"/>
                        </a:buClr>
                        <a:buSzPts val="800"/>
                        <a:buFont typeface="Garamond"/>
                        <a:buChar char=""/>
                      </a:pPr>
                      <a:r>
                        <a:rPr lang="en-US" sz="2000" u="none" strike="noStrike" dirty="0" smtClean="0">
                          <a:effectLst/>
                          <a:latin typeface="Arial" pitchFamily="34" charset="0"/>
                          <a:cs typeface="Arial" pitchFamily="34" charset="0"/>
                        </a:rPr>
                        <a:t>ROAD TRANSPORT</a:t>
                      </a:r>
                      <a:endParaRPr lang="en-US" sz="2000" b="0" i="0" u="none" strike="noStrike" dirty="0">
                        <a:solidFill>
                          <a:srgbClr val="D34817"/>
                        </a:solidFill>
                        <a:effectLst/>
                        <a:latin typeface="Arial" pitchFamily="34" charset="0"/>
                        <a:cs typeface="Arial" pitchFamily="34" charset="0"/>
                      </a:endParaRPr>
                    </a:p>
                  </a:txBody>
                  <a:tcPr marL="9525" marR="9525" marT="9525" marB="0" anchor="ctr"/>
                </a:tc>
                <a:tc>
                  <a:txBody>
                    <a:bodyPr/>
                    <a:lstStyle/>
                    <a:p>
                      <a:pPr algn="ctr" rtl="0" fontAlgn="ctr"/>
                      <a:r>
                        <a:rPr lang="en-US" sz="2000" u="none" strike="noStrike" dirty="0" smtClean="0">
                          <a:effectLst/>
                          <a:latin typeface="Arial" pitchFamily="34" charset="0"/>
                          <a:cs typeface="Arial" pitchFamily="34" charset="0"/>
                        </a:rPr>
                        <a:t>RAIL </a:t>
                      </a:r>
                      <a:r>
                        <a:rPr lang="en-US" sz="2000" u="none" strike="noStrike" dirty="0">
                          <a:effectLst/>
                          <a:latin typeface="Arial" pitchFamily="34" charset="0"/>
                          <a:cs typeface="Arial" pitchFamily="34" charset="0"/>
                        </a:rPr>
                        <a:t>TRANSPORT</a:t>
                      </a:r>
                      <a:endParaRPr lang="en-US" sz="2000" b="1" i="0" u="none" strike="noStrike" dirty="0">
                        <a:solidFill>
                          <a:srgbClr val="000000"/>
                        </a:solidFill>
                        <a:effectLst/>
                        <a:latin typeface="Arial" pitchFamily="34" charset="0"/>
                        <a:cs typeface="Arial" pitchFamily="34" charset="0"/>
                      </a:endParaRPr>
                    </a:p>
                  </a:txBody>
                  <a:tcPr marL="9525" marR="9525" marT="9525" marB="0" anchor="ctr"/>
                </a:tc>
              </a:tr>
              <a:tr h="1295400">
                <a:tc>
                  <a:txBody>
                    <a:bodyPr/>
                    <a:lstStyle/>
                    <a:p>
                      <a:pPr algn="ctr" rtl="0" fontAlgn="ctr">
                        <a:buClr>
                          <a:schemeClr val="accent2"/>
                        </a:buClr>
                        <a:buSzPts val="800"/>
                        <a:buFont typeface="Garamond"/>
                        <a:buChar char=""/>
                      </a:pPr>
                      <a:r>
                        <a:rPr lang="en-US" sz="2000" u="none" strike="noStrike" dirty="0">
                          <a:effectLst/>
                          <a:latin typeface="Arial" pitchFamily="34" charset="0"/>
                          <a:cs typeface="Arial" pitchFamily="34" charset="0"/>
                        </a:rPr>
                        <a:t>Installation of </a:t>
                      </a:r>
                      <a:r>
                        <a:rPr lang="en-US" sz="2000" u="none" strike="noStrike" dirty="0" err="1">
                          <a:effectLst/>
                          <a:latin typeface="Arial" pitchFamily="34" charset="0"/>
                          <a:cs typeface="Arial" pitchFamily="34" charset="0"/>
                        </a:rPr>
                        <a:t>nonmotorized</a:t>
                      </a:r>
                      <a:r>
                        <a:rPr lang="en-US" sz="2000" u="none" strike="noStrike" dirty="0">
                          <a:effectLst/>
                          <a:latin typeface="Arial" pitchFamily="34" charset="0"/>
                          <a:cs typeface="Arial" pitchFamily="34" charset="0"/>
                        </a:rPr>
                        <a:t> transport facilities </a:t>
                      </a:r>
                      <a:r>
                        <a:rPr lang="en-US" sz="2000" u="none" strike="noStrike" dirty="0" smtClean="0">
                          <a:effectLst/>
                          <a:latin typeface="Arial" pitchFamily="34" charset="0"/>
                          <a:cs typeface="Arial" pitchFamily="34" charset="0"/>
                        </a:rPr>
                        <a:t>for</a:t>
                      </a:r>
                      <a:r>
                        <a:rPr lang="en-US" sz="2000" u="none" strike="noStrike" baseline="0" dirty="0" smtClean="0">
                          <a:effectLst/>
                          <a:latin typeface="Arial" pitchFamily="34" charset="0"/>
                          <a:cs typeface="Arial" pitchFamily="34" charset="0"/>
                        </a:rPr>
                        <a:t> ensuring road safety and security</a:t>
                      </a:r>
                      <a:endParaRPr lang="en-US" sz="2000" b="0" i="0" u="none" strike="noStrike" dirty="0">
                        <a:solidFill>
                          <a:srgbClr val="9B2D1F"/>
                        </a:solidFill>
                        <a:effectLst/>
                        <a:latin typeface="Arial" pitchFamily="34" charset="0"/>
                        <a:cs typeface="Arial" pitchFamily="34" charset="0"/>
                      </a:endParaRPr>
                    </a:p>
                  </a:txBody>
                  <a:tcPr marL="9525" marR="9525" marT="9525" marB="0" anchor="ctr"/>
                </a:tc>
                <a:tc>
                  <a:txBody>
                    <a:bodyPr/>
                    <a:lstStyle/>
                    <a:p>
                      <a:pPr algn="ctr" rtl="0" fontAlgn="ctr"/>
                      <a:r>
                        <a:rPr lang="en-US" sz="2000" u="none" strike="noStrike" dirty="0">
                          <a:effectLst/>
                          <a:latin typeface="Arial" pitchFamily="34" charset="0"/>
                          <a:cs typeface="Arial" pitchFamily="34" charset="0"/>
                        </a:rPr>
                        <a:t>LRT did not meet its 2011 target for actual increase in consolidated passenger volume</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r h="1105525">
                <a:tc>
                  <a:txBody>
                    <a:bodyPr/>
                    <a:lstStyle/>
                    <a:p>
                      <a:pPr algn="ctr" rtl="0" fontAlgn="ctr">
                        <a:buClr>
                          <a:schemeClr val="accent2"/>
                        </a:buClr>
                        <a:buSzPts val="800"/>
                        <a:buFont typeface="Garamond"/>
                        <a:buChar char=""/>
                      </a:pPr>
                      <a:r>
                        <a:rPr lang="en-US" sz="2000" u="none" strike="noStrike" dirty="0">
                          <a:effectLst/>
                          <a:latin typeface="Arial" pitchFamily="34" charset="0"/>
                          <a:cs typeface="Arial" pitchFamily="34" charset="0"/>
                        </a:rPr>
                        <a:t>A 378.2% decrease in the number of </a:t>
                      </a:r>
                      <a:r>
                        <a:rPr lang="en-US" sz="2000" u="none" strike="noStrike" dirty="0" smtClean="0">
                          <a:effectLst/>
                          <a:latin typeface="Arial" pitchFamily="34" charset="0"/>
                          <a:cs typeface="Arial" pitchFamily="34" charset="0"/>
                        </a:rPr>
                        <a:t>locations </a:t>
                      </a:r>
                      <a:r>
                        <a:rPr lang="en-US" sz="2000" u="none" strike="noStrike" dirty="0">
                          <a:effectLst/>
                          <a:latin typeface="Arial" pitchFamily="34" charset="0"/>
                          <a:cs typeface="Arial" pitchFamily="34" charset="0"/>
                        </a:rPr>
                        <a:t>with pedestrian-vehicle conflict in 2011</a:t>
                      </a:r>
                      <a:endParaRPr lang="en-US" sz="2000" b="0" i="0" u="none" strike="noStrike" dirty="0">
                        <a:solidFill>
                          <a:srgbClr val="9B2D1F"/>
                        </a:solidFill>
                        <a:effectLst/>
                        <a:latin typeface="Arial" pitchFamily="34" charset="0"/>
                        <a:cs typeface="Arial" pitchFamily="34" charset="0"/>
                      </a:endParaRPr>
                    </a:p>
                  </a:txBody>
                  <a:tcPr marL="9525" marR="9525" marT="9525" marB="0" anchor="ctr"/>
                </a:tc>
                <a:tc>
                  <a:txBody>
                    <a:bodyPr/>
                    <a:lstStyle/>
                    <a:p>
                      <a:pPr algn="ctr" rtl="0" fontAlgn="ctr"/>
                      <a:r>
                        <a:rPr lang="en-US" sz="2000" u="none" strike="noStrike" dirty="0" smtClean="0">
                          <a:effectLst/>
                          <a:latin typeface="Arial" pitchFamily="34" charset="0"/>
                          <a:cs typeface="Arial" pitchFamily="34" charset="0"/>
                        </a:rPr>
                        <a:t>Completed </a:t>
                      </a:r>
                      <a:r>
                        <a:rPr lang="en-US" sz="2000" u="none" strike="noStrike" dirty="0">
                          <a:effectLst/>
                          <a:latin typeface="Arial" pitchFamily="34" charset="0"/>
                          <a:cs typeface="Arial" pitchFamily="34" charset="0"/>
                        </a:rPr>
                        <a:t>Capacity Expansion Project Phase II for Line 1</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r h="1179226">
                <a:tc>
                  <a:txBody>
                    <a:bodyPr/>
                    <a:lstStyle/>
                    <a:p>
                      <a:pPr algn="ctr" rtl="0" fontAlgn="ctr">
                        <a:buClr>
                          <a:schemeClr val="accent2"/>
                        </a:buClr>
                        <a:buSzPts val="800"/>
                        <a:buFont typeface="Garamond"/>
                        <a:buChar char=""/>
                      </a:pPr>
                      <a:r>
                        <a:rPr lang="en-US" sz="2000" u="none" strike="noStrike" dirty="0" smtClean="0">
                          <a:effectLst/>
                          <a:latin typeface="Arial" pitchFamily="34" charset="0"/>
                          <a:cs typeface="Arial" pitchFamily="34" charset="0"/>
                        </a:rPr>
                        <a:t>Mixed results in reducing </a:t>
                      </a:r>
                      <a:r>
                        <a:rPr lang="en-US" sz="2000" u="none" strike="noStrike" dirty="0">
                          <a:effectLst/>
                          <a:latin typeface="Arial" pitchFamily="34" charset="0"/>
                          <a:cs typeface="Arial" pitchFamily="34" charset="0"/>
                        </a:rPr>
                        <a:t>buses in Metro Manila </a:t>
                      </a:r>
                      <a:r>
                        <a:rPr lang="en-US" sz="2000" u="none" strike="noStrike" dirty="0" smtClean="0">
                          <a:effectLst/>
                          <a:latin typeface="Arial" pitchFamily="34" charset="0"/>
                          <a:cs typeface="Arial" pitchFamily="34" charset="0"/>
                        </a:rPr>
                        <a:t>(aimed to decongest major</a:t>
                      </a:r>
                      <a:r>
                        <a:rPr lang="en-US" sz="2000" u="none" strike="noStrike" baseline="0" dirty="0" smtClean="0">
                          <a:effectLst/>
                          <a:latin typeface="Arial" pitchFamily="34" charset="0"/>
                          <a:cs typeface="Arial" pitchFamily="34" charset="0"/>
                        </a:rPr>
                        <a:t> roads)</a:t>
                      </a:r>
                      <a:endParaRPr lang="en-US" sz="2000" b="0" i="0" u="none" strike="noStrike" dirty="0">
                        <a:solidFill>
                          <a:srgbClr val="9B2D1F"/>
                        </a:solidFill>
                        <a:effectLst/>
                        <a:latin typeface="Arial" pitchFamily="34" charset="0"/>
                        <a:cs typeface="Arial" pitchFamily="34" charset="0"/>
                      </a:endParaRPr>
                    </a:p>
                  </a:txBody>
                  <a:tcPr marL="9525" marR="9525" marT="9525" marB="0" anchor="ctr"/>
                </a:tc>
                <a:tc>
                  <a:txBody>
                    <a:bodyPr/>
                    <a:lstStyle/>
                    <a:p>
                      <a:pPr algn="ctr" rtl="0" fontAlgn="ctr"/>
                      <a:r>
                        <a:rPr lang="en-US" sz="2000" u="none" strike="noStrike" dirty="0">
                          <a:effectLst/>
                          <a:latin typeface="Arial" pitchFamily="34" charset="0"/>
                          <a:cs typeface="Arial" pitchFamily="34" charset="0"/>
                        </a:rPr>
                        <a:t>Operations were challenged by technical problems</a:t>
                      </a:r>
                      <a:endParaRPr lang="en-US" sz="2000" b="0" i="0" u="none" strike="noStrike" dirty="0">
                        <a:solidFill>
                          <a:srgbClr val="000000"/>
                        </a:solidFill>
                        <a:effectLst/>
                        <a:latin typeface="Arial" pitchFamily="34" charset="0"/>
                        <a:cs typeface="Arial" pitchFamily="34" charset="0"/>
                      </a:endParaRPr>
                    </a:p>
                  </a:txBody>
                  <a:tcPr marL="9525" marR="9525" marT="9525" marB="0" anchor="ctr"/>
                </a:tc>
              </a:tr>
            </a:tbl>
          </a:graphicData>
        </a:graphic>
      </p:graphicFrame>
    </p:spTree>
    <p:extLst>
      <p:ext uri="{BB962C8B-B14F-4D97-AF65-F5344CB8AC3E}">
        <p14:creationId xmlns:p14="http://schemas.microsoft.com/office/powerpoint/2010/main" val="197189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04800" y="0"/>
            <a:ext cx="7772400" cy="1143000"/>
          </a:xfrm>
        </p:spPr>
        <p:txBody>
          <a:bodyPr>
            <a:normAutofit fontScale="90000"/>
          </a:bodyPr>
          <a:lstStyle/>
          <a:p>
            <a:r>
              <a:rPr lang="en-US" b="1" dirty="0"/>
              <a:t>Policies, Laws, </a:t>
            </a:r>
            <a:r>
              <a:rPr lang="en-US" b="1" dirty="0" smtClean="0"/>
              <a:t>and Programs:</a:t>
            </a:r>
            <a:br>
              <a:rPr lang="en-US" b="1" dirty="0" smtClean="0"/>
            </a:br>
            <a:r>
              <a:rPr lang="en-US" sz="3100" b="1" dirty="0" smtClean="0"/>
              <a:t>Main Legal and Regulatory Provisions</a:t>
            </a:r>
            <a:endParaRPr lang="en-US" sz="3100" b="1" dirty="0"/>
          </a:p>
        </p:txBody>
      </p:sp>
      <p:graphicFrame>
        <p:nvGraphicFramePr>
          <p:cNvPr id="8" name="Content Placeholder 3"/>
          <p:cNvGraphicFramePr>
            <a:graphicFrameLocks/>
          </p:cNvGraphicFramePr>
          <p:nvPr>
            <p:extLst>
              <p:ext uri="{D42A27DB-BD31-4B8C-83A1-F6EECF244321}">
                <p14:modId xmlns:p14="http://schemas.microsoft.com/office/powerpoint/2010/main" val="1023862883"/>
              </p:ext>
            </p:extLst>
          </p:nvPr>
        </p:nvGraphicFramePr>
        <p:xfrm>
          <a:off x="304800" y="1143000"/>
          <a:ext cx="8686802" cy="5567566"/>
        </p:xfrm>
        <a:graphic>
          <a:graphicData uri="http://schemas.openxmlformats.org/drawingml/2006/table">
            <a:tbl>
              <a:tblPr firstRow="1" bandRow="1">
                <a:tableStyleId>{5C22544A-7EE6-4342-B048-85BDC9FD1C3A}</a:tableStyleId>
              </a:tblPr>
              <a:tblGrid>
                <a:gridCol w="3352800"/>
                <a:gridCol w="5334002"/>
              </a:tblGrid>
              <a:tr h="455439">
                <a:tc>
                  <a:txBody>
                    <a:bodyPr/>
                    <a:lstStyle/>
                    <a:p>
                      <a:pPr marL="0" marR="0">
                        <a:lnSpc>
                          <a:spcPct val="115000"/>
                        </a:lnSpc>
                        <a:spcBef>
                          <a:spcPts val="0"/>
                        </a:spcBef>
                        <a:spcAft>
                          <a:spcPts val="0"/>
                        </a:spcAft>
                      </a:pPr>
                      <a:r>
                        <a:rPr lang="en-US" sz="1900" b="1" dirty="0">
                          <a:latin typeface="Calibri"/>
                          <a:ea typeface="Calibri"/>
                          <a:cs typeface="Times New Roman"/>
                        </a:rPr>
                        <a:t>Legal Provision</a:t>
                      </a:r>
                      <a:endParaRPr lang="en-US" sz="19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900" b="1">
                          <a:latin typeface="Calibri"/>
                          <a:ea typeface="Calibri"/>
                          <a:cs typeface="Times New Roman"/>
                        </a:rPr>
                        <a:t>Purpose</a:t>
                      </a:r>
                      <a:endParaRPr lang="en-US" sz="1900">
                        <a:latin typeface="Calibri"/>
                        <a:ea typeface="Calibri"/>
                        <a:cs typeface="Times New Roman"/>
                      </a:endParaRPr>
                    </a:p>
                  </a:txBody>
                  <a:tcPr marL="68580" marR="68580" marT="0" marB="0"/>
                </a:tc>
              </a:tr>
              <a:tr h="1033160">
                <a:tc>
                  <a:txBody>
                    <a:bodyPr/>
                    <a:lstStyle/>
                    <a:p>
                      <a:pPr marL="0" marR="0">
                        <a:lnSpc>
                          <a:spcPct val="115000"/>
                        </a:lnSpc>
                        <a:spcBef>
                          <a:spcPts val="0"/>
                        </a:spcBef>
                        <a:spcAft>
                          <a:spcPts val="0"/>
                        </a:spcAft>
                      </a:pPr>
                      <a:r>
                        <a:rPr lang="en-US" sz="1900" dirty="0">
                          <a:latin typeface="Calibri"/>
                          <a:ea typeface="Calibri"/>
                          <a:cs typeface="Times New Roman"/>
                        </a:rPr>
                        <a:t>Land Transportation and Traffic Code</a:t>
                      </a:r>
                    </a:p>
                    <a:p>
                      <a:pPr marL="0" marR="0">
                        <a:lnSpc>
                          <a:spcPct val="115000"/>
                        </a:lnSpc>
                        <a:spcBef>
                          <a:spcPts val="0"/>
                        </a:spcBef>
                        <a:spcAft>
                          <a:spcPts val="0"/>
                        </a:spcAft>
                      </a:pPr>
                      <a:r>
                        <a:rPr lang="en-US" sz="1900" dirty="0">
                          <a:latin typeface="Calibri"/>
                          <a:ea typeface="Calibri"/>
                          <a:cs typeface="Times New Roman"/>
                        </a:rPr>
                        <a:t>(RA 4136, 1964)</a:t>
                      </a:r>
                    </a:p>
                  </a:txBody>
                  <a:tcPr marL="68580" marR="68580" marT="0" marB="0"/>
                </a:tc>
                <a:tc>
                  <a:txBody>
                    <a:bodyPr/>
                    <a:lstStyle/>
                    <a:p>
                      <a:pPr marL="0" marR="0">
                        <a:lnSpc>
                          <a:spcPct val="115000"/>
                        </a:lnSpc>
                        <a:spcBef>
                          <a:spcPts val="0"/>
                        </a:spcBef>
                        <a:spcAft>
                          <a:spcPts val="0"/>
                        </a:spcAft>
                      </a:pPr>
                      <a:r>
                        <a:rPr lang="en-US" sz="1900" dirty="0">
                          <a:latin typeface="Calibri"/>
                          <a:ea typeface="Calibri"/>
                          <a:cs typeface="Times New Roman"/>
                        </a:rPr>
                        <a:t>Governs the registration and operation of motor vehicles and licensing of owners and drivers, and establishes traffic rules</a:t>
                      </a:r>
                    </a:p>
                  </a:txBody>
                  <a:tcPr marL="68580" marR="68580" marT="0" marB="0"/>
                </a:tc>
              </a:tr>
              <a:tr h="688772">
                <a:tc>
                  <a:txBody>
                    <a:bodyPr/>
                    <a:lstStyle/>
                    <a:p>
                      <a:pPr marL="0" marR="0">
                        <a:lnSpc>
                          <a:spcPct val="115000"/>
                        </a:lnSpc>
                        <a:spcBef>
                          <a:spcPts val="0"/>
                        </a:spcBef>
                        <a:spcAft>
                          <a:spcPts val="0"/>
                        </a:spcAft>
                      </a:pPr>
                      <a:r>
                        <a:rPr lang="en-US" sz="1900" dirty="0" smtClean="0">
                          <a:latin typeface="Calibri"/>
                          <a:ea typeface="Calibri"/>
                          <a:cs typeface="Times New Roman"/>
                        </a:rPr>
                        <a:t>Public-Private</a:t>
                      </a:r>
                      <a:r>
                        <a:rPr lang="en-US" sz="1900" baseline="0" dirty="0" smtClean="0">
                          <a:latin typeface="Calibri"/>
                          <a:ea typeface="Calibri"/>
                          <a:cs typeface="Times New Roman"/>
                        </a:rPr>
                        <a:t> Partnerships </a:t>
                      </a:r>
                      <a:r>
                        <a:rPr lang="en-US" sz="1900" dirty="0" smtClean="0">
                          <a:latin typeface="Calibri"/>
                          <a:ea typeface="Calibri"/>
                          <a:cs typeface="Times New Roman"/>
                        </a:rPr>
                        <a:t> </a:t>
                      </a:r>
                      <a:r>
                        <a:rPr lang="en-US" sz="1900" dirty="0">
                          <a:latin typeface="Calibri"/>
                          <a:ea typeface="Calibri"/>
                          <a:cs typeface="Times New Roman"/>
                        </a:rPr>
                        <a:t>Law</a:t>
                      </a:r>
                    </a:p>
                    <a:p>
                      <a:pPr marL="0" marR="0">
                        <a:lnSpc>
                          <a:spcPct val="115000"/>
                        </a:lnSpc>
                        <a:spcBef>
                          <a:spcPts val="0"/>
                        </a:spcBef>
                        <a:spcAft>
                          <a:spcPts val="0"/>
                        </a:spcAft>
                      </a:pPr>
                      <a:r>
                        <a:rPr lang="en-US" sz="1900" dirty="0">
                          <a:latin typeface="Calibri"/>
                          <a:ea typeface="Calibri"/>
                          <a:cs typeface="Times New Roman"/>
                        </a:rPr>
                        <a:t>(RA 6957 as amended by RA 7718, 1994)</a:t>
                      </a:r>
                    </a:p>
                  </a:txBody>
                  <a:tcPr marL="68580" marR="68580" marT="0" marB="0"/>
                </a:tc>
                <a:tc>
                  <a:txBody>
                    <a:bodyPr/>
                    <a:lstStyle/>
                    <a:p>
                      <a:pPr marL="0" marR="0">
                        <a:lnSpc>
                          <a:spcPct val="115000"/>
                        </a:lnSpc>
                        <a:spcBef>
                          <a:spcPts val="0"/>
                        </a:spcBef>
                        <a:spcAft>
                          <a:spcPts val="0"/>
                        </a:spcAft>
                      </a:pPr>
                      <a:r>
                        <a:rPr lang="en-US" sz="1900" dirty="0">
                          <a:latin typeface="Calibri"/>
                          <a:ea typeface="Calibri"/>
                          <a:cs typeface="Times New Roman"/>
                        </a:rPr>
                        <a:t>Lays down the rules for private sector financing and </a:t>
                      </a:r>
                      <a:r>
                        <a:rPr lang="en-US" sz="1900" dirty="0" smtClean="0">
                          <a:latin typeface="Calibri"/>
                          <a:ea typeface="Calibri"/>
                          <a:cs typeface="Times New Roman"/>
                        </a:rPr>
                        <a:t>infrastructure development</a:t>
                      </a:r>
                      <a:endParaRPr lang="en-US" sz="1900" dirty="0">
                        <a:latin typeface="Calibri"/>
                        <a:ea typeface="Calibri"/>
                        <a:cs typeface="Times New Roman"/>
                      </a:endParaRPr>
                    </a:p>
                  </a:txBody>
                  <a:tcPr marL="68580" marR="68580" marT="0" marB="0"/>
                </a:tc>
              </a:tr>
              <a:tr h="1721933">
                <a:tc>
                  <a:txBody>
                    <a:bodyPr/>
                    <a:lstStyle/>
                    <a:p>
                      <a:pPr marL="0" marR="0">
                        <a:lnSpc>
                          <a:spcPct val="115000"/>
                        </a:lnSpc>
                        <a:spcBef>
                          <a:spcPts val="0"/>
                        </a:spcBef>
                        <a:spcAft>
                          <a:spcPts val="0"/>
                        </a:spcAft>
                      </a:pPr>
                      <a:r>
                        <a:rPr lang="en-US" sz="1900" dirty="0">
                          <a:latin typeface="Calibri"/>
                          <a:ea typeface="Calibri"/>
                          <a:cs typeface="Times New Roman"/>
                        </a:rPr>
                        <a:t>Motor Vehicle User’s Charge</a:t>
                      </a:r>
                    </a:p>
                    <a:p>
                      <a:pPr marL="0" marR="0">
                        <a:lnSpc>
                          <a:spcPct val="115000"/>
                        </a:lnSpc>
                        <a:spcBef>
                          <a:spcPts val="0"/>
                        </a:spcBef>
                        <a:spcAft>
                          <a:spcPts val="0"/>
                        </a:spcAft>
                      </a:pPr>
                      <a:r>
                        <a:rPr lang="en-US" sz="1900" dirty="0">
                          <a:latin typeface="Calibri"/>
                          <a:ea typeface="Calibri"/>
                          <a:cs typeface="Times New Roman"/>
                        </a:rPr>
                        <a:t>(RA 8794, 2000)</a:t>
                      </a:r>
                    </a:p>
                  </a:txBody>
                  <a:tcPr marL="68580" marR="68580" marT="0" marB="0"/>
                </a:tc>
                <a:tc>
                  <a:txBody>
                    <a:bodyPr/>
                    <a:lstStyle/>
                    <a:p>
                      <a:pPr marL="0" marR="0">
                        <a:lnSpc>
                          <a:spcPct val="115000"/>
                        </a:lnSpc>
                        <a:spcBef>
                          <a:spcPts val="0"/>
                        </a:spcBef>
                        <a:spcAft>
                          <a:spcPts val="0"/>
                        </a:spcAft>
                      </a:pPr>
                      <a:r>
                        <a:rPr lang="en-US" sz="1900" dirty="0">
                          <a:latin typeface="Calibri"/>
                          <a:ea typeface="Calibri"/>
                          <a:cs typeface="Times New Roman"/>
                        </a:rPr>
                        <a:t>Provides </a:t>
                      </a:r>
                      <a:r>
                        <a:rPr lang="en-US" sz="1900" dirty="0" smtClean="0">
                          <a:latin typeface="Calibri"/>
                          <a:ea typeface="Calibri"/>
                          <a:cs typeface="Times New Roman"/>
                        </a:rPr>
                        <a:t>additional </a:t>
                      </a:r>
                      <a:r>
                        <a:rPr lang="en-US" sz="1900" dirty="0">
                          <a:latin typeface="Calibri"/>
                          <a:ea typeface="Calibri"/>
                          <a:cs typeface="Times New Roman"/>
                        </a:rPr>
                        <a:t>resources for maintenance safety, and air pollution control, and for establishing a Road Board for the prudent and efficient management and utilization of these resources</a:t>
                      </a:r>
                    </a:p>
                  </a:txBody>
                  <a:tcPr marL="68580" marR="68580" marT="0" marB="0"/>
                </a:tc>
              </a:tr>
              <a:tr h="1377546">
                <a:tc>
                  <a:txBody>
                    <a:bodyPr/>
                    <a:lstStyle/>
                    <a:p>
                      <a:pPr marL="0" marR="0">
                        <a:lnSpc>
                          <a:spcPct val="115000"/>
                        </a:lnSpc>
                        <a:spcBef>
                          <a:spcPts val="0"/>
                        </a:spcBef>
                        <a:spcAft>
                          <a:spcPts val="0"/>
                        </a:spcAft>
                      </a:pPr>
                      <a:r>
                        <a:rPr lang="en-US" sz="1900" dirty="0">
                          <a:latin typeface="Calibri"/>
                          <a:ea typeface="Calibri"/>
                          <a:cs typeface="Times New Roman"/>
                        </a:rPr>
                        <a:t>Government Procurement Reform Act</a:t>
                      </a:r>
                    </a:p>
                    <a:p>
                      <a:pPr marL="0" marR="0">
                        <a:lnSpc>
                          <a:spcPct val="115000"/>
                        </a:lnSpc>
                        <a:spcBef>
                          <a:spcPts val="0"/>
                        </a:spcBef>
                        <a:spcAft>
                          <a:spcPts val="0"/>
                        </a:spcAft>
                      </a:pPr>
                      <a:r>
                        <a:rPr lang="en-US" sz="1900" dirty="0">
                          <a:latin typeface="Calibri"/>
                          <a:ea typeface="Calibri"/>
                          <a:cs typeface="Times New Roman"/>
                        </a:rPr>
                        <a:t>(RA 9184, 2002)</a:t>
                      </a:r>
                    </a:p>
                  </a:txBody>
                  <a:tcPr marL="68580" marR="68580" marT="0" marB="0"/>
                </a:tc>
                <a:tc>
                  <a:txBody>
                    <a:bodyPr/>
                    <a:lstStyle/>
                    <a:p>
                      <a:pPr marL="0" marR="0">
                        <a:lnSpc>
                          <a:spcPct val="115000"/>
                        </a:lnSpc>
                        <a:spcBef>
                          <a:spcPts val="0"/>
                        </a:spcBef>
                        <a:spcAft>
                          <a:spcPts val="0"/>
                        </a:spcAft>
                      </a:pPr>
                      <a:r>
                        <a:rPr lang="en-US" sz="1900" dirty="0" smtClean="0">
                          <a:latin typeface="Calibri"/>
                          <a:ea typeface="Calibri"/>
                          <a:cs typeface="Times New Roman"/>
                        </a:rPr>
                        <a:t>Harmonizes procurement </a:t>
                      </a:r>
                      <a:r>
                        <a:rPr lang="en-US" sz="1900" dirty="0">
                          <a:latin typeface="Calibri"/>
                          <a:ea typeface="Calibri"/>
                          <a:cs typeface="Times New Roman"/>
                        </a:rPr>
                        <a:t>processes across all national line agencies and LGUs, </a:t>
                      </a:r>
                      <a:r>
                        <a:rPr lang="en-US" sz="1900" dirty="0" smtClean="0">
                          <a:latin typeface="Calibri"/>
                          <a:ea typeface="Calibri"/>
                          <a:cs typeface="Times New Roman"/>
                        </a:rPr>
                        <a:t>simplifies </a:t>
                      </a:r>
                      <a:r>
                        <a:rPr lang="en-US" sz="1900" dirty="0">
                          <a:latin typeface="Calibri"/>
                          <a:ea typeface="Calibri"/>
                          <a:cs typeface="Times New Roman"/>
                        </a:rPr>
                        <a:t>prequalification and award, </a:t>
                      </a:r>
                      <a:r>
                        <a:rPr lang="en-US" sz="1900" dirty="0" smtClean="0">
                          <a:latin typeface="Calibri"/>
                          <a:ea typeface="Calibri"/>
                          <a:cs typeface="Times New Roman"/>
                        </a:rPr>
                        <a:t>enhances </a:t>
                      </a:r>
                      <a:r>
                        <a:rPr lang="en-US" sz="1900" dirty="0">
                          <a:latin typeface="Calibri"/>
                          <a:ea typeface="Calibri"/>
                          <a:cs typeface="Times New Roman"/>
                        </a:rPr>
                        <a:t>transparency, and </a:t>
                      </a:r>
                      <a:r>
                        <a:rPr lang="en-US" sz="1900" dirty="0" smtClean="0">
                          <a:latin typeface="Calibri"/>
                          <a:ea typeface="Calibri"/>
                          <a:cs typeface="Times New Roman"/>
                        </a:rPr>
                        <a:t>encourages </a:t>
                      </a:r>
                      <a:r>
                        <a:rPr lang="en-US" sz="1900" dirty="0">
                          <a:latin typeface="Calibri"/>
                          <a:ea typeface="Calibri"/>
                          <a:cs typeface="Times New Roman"/>
                        </a:rPr>
                        <a:t>electronic bidding</a:t>
                      </a:r>
                    </a:p>
                  </a:txBody>
                  <a:tcPr marL="68580" marR="68580" marT="0" marB="0"/>
                </a:tc>
              </a:tr>
            </a:tbl>
          </a:graphicData>
        </a:graphic>
      </p:graphicFrame>
    </p:spTree>
    <p:extLst>
      <p:ext uri="{BB962C8B-B14F-4D97-AF65-F5344CB8AC3E}">
        <p14:creationId xmlns:p14="http://schemas.microsoft.com/office/powerpoint/2010/main" val="74509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2097</Words>
  <Application>Microsoft Office PowerPoint</Application>
  <PresentationFormat>On-screen Show (4:3)</PresentationFormat>
  <Paragraphs>272</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Brief Overview of the Passenger Transport Sector in the Philippines</vt:lpstr>
      <vt:lpstr>Outline of the presentation</vt:lpstr>
      <vt:lpstr>Structure of the Market: Passenger Transport via Roads</vt:lpstr>
      <vt:lpstr>Structure of the Market  Service Providers:  Motor Vehicles</vt:lpstr>
      <vt:lpstr>Structure of the Market: Passenger Transport via Rail Systems</vt:lpstr>
      <vt:lpstr>PowerPoint Presentation</vt:lpstr>
      <vt:lpstr>Structure of the Market: Passenger Transport via Rail Systems</vt:lpstr>
      <vt:lpstr>Performance of the Sector as of 2011</vt:lpstr>
      <vt:lpstr>Policies, Laws, and Programs: Main Legal and Regulatory Provisions</vt:lpstr>
      <vt:lpstr>Policies, Laws, and Programs</vt:lpstr>
      <vt:lpstr>Policies, Laws, and Programs</vt:lpstr>
      <vt:lpstr>Policies, Laws, and Programs</vt:lpstr>
      <vt:lpstr>Public-Private Partnerships</vt:lpstr>
      <vt:lpstr>Consumer and Producer Concerns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Overview of the Passenger Transport Sector in the Philippines</dc:title>
  <dc:creator>MIS3</dc:creator>
  <cp:lastModifiedBy>Zenith-01</cp:lastModifiedBy>
  <cp:revision>4</cp:revision>
  <dcterms:modified xsi:type="dcterms:W3CDTF">2013-06-06T10:00:06Z</dcterms:modified>
</cp:coreProperties>
</file>