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20" r:id="rId1"/>
  </p:sldMasterIdLst>
  <p:notesMasterIdLst>
    <p:notesMasterId r:id="rId24"/>
  </p:notesMasterIdLst>
  <p:handoutMasterIdLst>
    <p:handoutMasterId r:id="rId25"/>
  </p:handoutMasterIdLst>
  <p:sldIdLst>
    <p:sldId id="259" r:id="rId2"/>
    <p:sldId id="291" r:id="rId3"/>
    <p:sldId id="295" r:id="rId4"/>
    <p:sldId id="296" r:id="rId5"/>
    <p:sldId id="301" r:id="rId6"/>
    <p:sldId id="298" r:id="rId7"/>
    <p:sldId id="302" r:id="rId8"/>
    <p:sldId id="262" r:id="rId9"/>
    <p:sldId id="306" r:id="rId10"/>
    <p:sldId id="316" r:id="rId11"/>
    <p:sldId id="317" r:id="rId12"/>
    <p:sldId id="318" r:id="rId13"/>
    <p:sldId id="319" r:id="rId14"/>
    <p:sldId id="320" r:id="rId15"/>
    <p:sldId id="321" r:id="rId16"/>
    <p:sldId id="322" r:id="rId17"/>
    <p:sldId id="323" r:id="rId18"/>
    <p:sldId id="324" r:id="rId19"/>
    <p:sldId id="281" r:id="rId20"/>
    <p:sldId id="314" r:id="rId21"/>
    <p:sldId id="315" r:id="rId22"/>
    <p:sldId id="277" r:id="rId23"/>
  </p:sldIdLst>
  <p:sldSz cx="9144000" cy="6858000" type="screen4x3"/>
  <p:notesSz cx="9296400" cy="7010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728FC"/>
    <a:srgbClr val="938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578" y="-13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491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CF6FD1-AFB3-4459-BFFD-DBF476EE4C6F}" type="datetimeFigureOut">
              <a:rPr lang="en-IN" smtClean="0"/>
              <a:t>03-11-2014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AB047-8BFE-41D4-B500-20AA32DC3C79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227758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809" y="0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71BAB7-0979-4EA4-B83C-C396D54A620C}" type="datetimeFigureOut">
              <a:rPr lang="en-IN" smtClean="0"/>
              <a:t>03-11-2014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5600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29641" y="3329940"/>
            <a:ext cx="7437120" cy="31546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58664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809" y="6658664"/>
            <a:ext cx="4028440" cy="3505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BA222-307A-4282-B061-D6F592621FB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140109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BA222-307A-4282-B061-D6F592621FB0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87231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BA222-307A-4282-B061-D6F592621FB0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92677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F7E066-4968-40E8-907A-294AD0957F15}" type="datetime1">
              <a:rPr lang="en-IN" smtClean="0"/>
              <a:t>03-11-2014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D499-00CF-476B-AD51-BA168D4CE5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EBD879-0FC3-4E5D-8CD7-0313F840B1BC}" type="datetime1">
              <a:rPr lang="en-IN" smtClean="0"/>
              <a:t>03-11-2014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D499-00CF-476B-AD51-BA168D4CE5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D3691C-1E84-433D-831D-440B9EFCE1CE}" type="datetime1">
              <a:rPr lang="en-IN" smtClean="0"/>
              <a:t>03-11-2014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D499-00CF-476B-AD51-BA168D4CE599}" type="slidenum">
              <a:rPr lang="en-IN" smtClean="0"/>
              <a:t>‹#›</a:t>
            </a:fld>
            <a:endParaRPr lang="en-IN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74CE91-6A1E-49E0-B28B-7C41E2C466ED}" type="datetime1">
              <a:rPr lang="en-IN" smtClean="0"/>
              <a:t>03-11-2014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D499-00CF-476B-AD51-BA168D4CE599}" type="slidenum">
              <a:rPr lang="en-IN" smtClean="0"/>
              <a:t>‹#›</a:t>
            </a:fld>
            <a:endParaRPr lang="en-IN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D1024-C879-4799-8A09-DFC33DAC2F32}" type="datetime1">
              <a:rPr lang="en-IN" smtClean="0"/>
              <a:t>03-11-2014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D499-00CF-476B-AD51-BA168D4CE5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B90F2-1A6E-46F9-B0A9-4AFD287C9649}" type="datetime1">
              <a:rPr lang="en-IN" smtClean="0"/>
              <a:t>03-11-2014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D499-00CF-476B-AD51-BA168D4CE599}" type="slidenum">
              <a:rPr lang="en-IN" smtClean="0"/>
              <a:t>‹#›</a:t>
            </a:fld>
            <a:endParaRPr lang="en-IN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2B51-7921-4CB7-82FE-FF9DECE4A53B}" type="datetime1">
              <a:rPr lang="en-IN" smtClean="0"/>
              <a:t>03-11-2014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D499-00CF-476B-AD51-BA168D4CE5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89706-0590-4083-A895-38F727E30CF7}" type="datetime1">
              <a:rPr lang="en-IN" smtClean="0"/>
              <a:t>03-11-2014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D499-00CF-476B-AD51-BA168D4CE5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AB296-E68C-4F8C-AB7E-94B77AD3E3FC}" type="datetime1">
              <a:rPr lang="en-IN" smtClean="0"/>
              <a:t>03-11-2014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D499-00CF-476B-AD51-BA168D4CE599}" type="slidenum">
              <a:rPr lang="en-IN" smtClean="0"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92CFCC-ED56-4F96-9A7A-F1BE5B836085}" type="datetime1">
              <a:rPr lang="en-IN" smtClean="0"/>
              <a:t>03-11-2014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D499-00CF-476B-AD51-BA168D4CE599}" type="slidenum">
              <a:rPr lang="en-IN" smtClean="0"/>
              <a:t>‹#›</a:t>
            </a:fld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D07D4-6328-4F13-8321-BA1E8735BD71}" type="datetime1">
              <a:rPr lang="en-IN" smtClean="0"/>
              <a:t>03-11-2014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D499-00CF-476B-AD51-BA168D4CE599}" type="slidenum">
              <a:rPr lang="en-IN" smtClean="0"/>
              <a:t>‹#›</a:t>
            </a:fld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26000">
              <a:schemeClr val="bg1">
                <a:tint val="94000"/>
                <a:shade val="94000"/>
                <a:alpha val="100000"/>
                <a:satMod val="114000"/>
                <a:lumMod val="114000"/>
              </a:schemeClr>
            </a:gs>
            <a:gs pos="59000">
              <a:schemeClr val="bg1">
                <a:tint val="94000"/>
                <a:shade val="94000"/>
                <a:satMod val="128000"/>
                <a:lumMod val="100000"/>
              </a:schemeClr>
            </a:gs>
            <a:gs pos="100000">
              <a:schemeClr val="bg1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0E6476E-18B8-40CA-A903-490B38D57A82}" type="datetime1">
              <a:rPr lang="en-IN" smtClean="0"/>
              <a:t>03-11-2014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BB6D499-00CF-476B-AD51-BA168D4CE599}" type="slidenum">
              <a:rPr lang="en-IN" smtClean="0"/>
              <a:t>‹#›</a:t>
            </a:fld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Regulation_PharmaIndia.pdf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1389"/>
            <a:ext cx="8229600" cy="4525963"/>
          </a:xfrm>
        </p:spPr>
        <p:txBody>
          <a:bodyPr>
            <a:normAutofit/>
          </a:bodyPr>
          <a:lstStyle/>
          <a:p>
            <a:endParaRPr lang="en-IN" sz="2400" dirty="0" smtClean="0">
              <a:solidFill>
                <a:srgbClr val="FF0000"/>
              </a:solidFill>
              <a:latin typeface="Albertus Medium" pitchFamily="34" charset="0"/>
            </a:endParaRPr>
          </a:p>
          <a:p>
            <a:endParaRPr lang="en-IN" sz="2400" dirty="0" smtClean="0">
              <a:solidFill>
                <a:srgbClr val="FF0000"/>
              </a:solidFill>
              <a:latin typeface="Albertus Medium" pitchFamily="34" charset="0"/>
            </a:endParaRPr>
          </a:p>
          <a:p>
            <a:pPr marL="0" indent="0" algn="ctr">
              <a:buNone/>
            </a:pPr>
            <a:endParaRPr lang="en-IN" sz="2400" b="1" dirty="0" smtClean="0">
              <a:solidFill>
                <a:srgbClr val="FF0000"/>
              </a:solidFill>
              <a:latin typeface="Albertus Medium" pitchFamily="34" charset="0"/>
            </a:endParaRPr>
          </a:p>
          <a:p>
            <a:pPr marL="0" indent="0" algn="ctr">
              <a:buNone/>
            </a:pPr>
            <a:endParaRPr lang="en-US" sz="2400" b="1" dirty="0" smtClean="0">
              <a:latin typeface="Albertus Medium" pitchFamily="34" charset="0"/>
            </a:endParaRPr>
          </a:p>
          <a:p>
            <a:pPr marL="0" indent="0" algn="ctr">
              <a:buNone/>
            </a:pPr>
            <a:endParaRPr lang="en-IN" sz="2400" b="1" dirty="0" smtClean="0">
              <a:latin typeface="Albertus Medium" pitchFamily="34" charset="0"/>
            </a:endParaRPr>
          </a:p>
          <a:p>
            <a:pPr marL="0" indent="0" algn="ctr">
              <a:buNone/>
            </a:pPr>
            <a:r>
              <a:rPr lang="en-IN" sz="2400" b="1" i="1" dirty="0" smtClean="0">
                <a:solidFill>
                  <a:schemeClr val="tx1"/>
                </a:solidFill>
                <a:latin typeface="Albertus Medium" pitchFamily="34" charset="0"/>
              </a:rPr>
              <a:t>30</a:t>
            </a:r>
            <a:r>
              <a:rPr lang="en-IN" sz="2400" b="1" i="1" baseline="30000" dirty="0" smtClean="0">
                <a:solidFill>
                  <a:schemeClr val="tx1"/>
                </a:solidFill>
                <a:latin typeface="Albertus Medium" pitchFamily="34" charset="0"/>
              </a:rPr>
              <a:t>th</a:t>
            </a:r>
            <a:r>
              <a:rPr lang="en-IN" sz="2400" b="1" i="1" dirty="0" smtClean="0">
                <a:solidFill>
                  <a:schemeClr val="tx1"/>
                </a:solidFill>
                <a:latin typeface="Albertus Medium" pitchFamily="34" charset="0"/>
              </a:rPr>
              <a:t> October 2014, New Delhi</a:t>
            </a:r>
            <a:endParaRPr lang="en-IN" sz="2400" b="1" i="1" dirty="0">
              <a:solidFill>
                <a:schemeClr val="tx1"/>
              </a:solidFill>
              <a:latin typeface="Albertus Medium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2151112"/>
          </a:xfrm>
        </p:spPr>
        <p:txBody>
          <a:bodyPr>
            <a:noAutofit/>
          </a:bodyPr>
          <a:lstStyle/>
          <a:p>
            <a:pPr marL="0" indent="0" algn="l"/>
            <a:r>
              <a:rPr lang="en-IN" sz="3600" b="1" dirty="0" smtClean="0">
                <a:solidFill>
                  <a:schemeClr val="tx2">
                    <a:lumMod val="75000"/>
                  </a:schemeClr>
                </a:solidFill>
                <a:latin typeface="Albertus Medium" pitchFamily="34" charset="0"/>
              </a:rPr>
              <a:t>BUSINESS RESPONSIBILITY GUIDELINES FOR PHARMACEUTICAL SECTOR IN INDIA</a:t>
            </a:r>
            <a:endParaRPr lang="en-IN" sz="3600" b="1" dirty="0">
              <a:solidFill>
                <a:schemeClr val="tx2">
                  <a:lumMod val="75000"/>
                </a:schemeClr>
              </a:solidFill>
              <a:latin typeface="Albertus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2943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Refrain from unethical promotion and marketing of drugs</a:t>
            </a:r>
          </a:p>
          <a:p>
            <a:r>
              <a:rPr lang="en-US" b="1" dirty="0" smtClean="0"/>
              <a:t>Addressing information asymmetry – for communities, patients, consumers, etc.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Disseminating knowledge and sharing ‘good practices’ by the </a:t>
            </a:r>
            <a:r>
              <a:rPr lang="en-US" b="1" dirty="0" err="1" smtClean="0">
                <a:solidFill>
                  <a:srgbClr val="FF0000"/>
                </a:solidFill>
              </a:rPr>
              <a:t>pharma</a:t>
            </a:r>
            <a:r>
              <a:rPr lang="en-US" b="1" dirty="0" smtClean="0">
                <a:solidFill>
                  <a:srgbClr val="FF0000"/>
                </a:solidFill>
              </a:rPr>
              <a:t> industry</a:t>
            </a:r>
          </a:p>
          <a:p>
            <a:r>
              <a:rPr lang="en-US" b="1" dirty="0" smtClean="0"/>
              <a:t>Encouraging whistle blower policy at firm level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Dealings </a:t>
            </a:r>
            <a:r>
              <a:rPr lang="en-US" b="1" dirty="0">
                <a:solidFill>
                  <a:srgbClr val="FF0000"/>
                </a:solidFill>
              </a:rPr>
              <a:t>between Pharma companies and doctors</a:t>
            </a:r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/>
              <a:t>Compliance with relevant laws, regulations</a:t>
            </a:r>
          </a:p>
          <a:p>
            <a:endParaRPr lang="en-US" b="1" dirty="0" smtClean="0"/>
          </a:p>
          <a:p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D499-00CF-476B-AD51-BA168D4CE599}" type="slidenum">
              <a:rPr lang="en-IN" smtClean="0"/>
              <a:t>10</a:t>
            </a:fld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082560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sz="3600" b="1" dirty="0" smtClean="0"/>
              <a:t>NVG </a:t>
            </a:r>
            <a:r>
              <a:rPr lang="en-US" sz="3600" b="1" dirty="0"/>
              <a:t>Principle I: Ethics, Transparency &amp; Accountability </a:t>
            </a:r>
            <a:r>
              <a:rPr lang="en-US" b="1" dirty="0"/>
              <a:t/>
            </a:r>
            <a:br>
              <a:rPr lang="en-US" b="1" dirty="0"/>
            </a:br>
            <a:r>
              <a:rPr lang="en-US" sz="2700" b="1" dirty="0">
                <a:solidFill>
                  <a:srgbClr val="FF0000"/>
                </a:solidFill>
              </a:rPr>
              <a:t>[business should conduct and govern themselves with ETA]</a:t>
            </a:r>
            <a:endParaRPr lang="en-IN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633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>
                <a:solidFill>
                  <a:srgbClr val="FF0000"/>
                </a:solidFill>
              </a:rPr>
              <a:t>Promote NVGs principles throughout </a:t>
            </a:r>
            <a:r>
              <a:rPr lang="en-US" b="1" dirty="0" smtClean="0">
                <a:solidFill>
                  <a:srgbClr val="FF0000"/>
                </a:solidFill>
              </a:rPr>
              <a:t>the invert </a:t>
            </a:r>
            <a:r>
              <a:rPr lang="en-US" b="1" dirty="0">
                <a:solidFill>
                  <a:srgbClr val="FF0000"/>
                </a:solidFill>
              </a:rPr>
              <a:t>‘supply-chain’ and ‘contract manufacturers’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Unused/date expired </a:t>
            </a:r>
            <a:r>
              <a:rPr lang="en-US" b="1" dirty="0">
                <a:solidFill>
                  <a:srgbClr val="FF0000"/>
                </a:solidFill>
              </a:rPr>
              <a:t>medicines </a:t>
            </a:r>
            <a:r>
              <a:rPr lang="en-US" b="1" dirty="0" smtClean="0">
                <a:solidFill>
                  <a:srgbClr val="FF0000"/>
                </a:solidFill>
              </a:rPr>
              <a:t>disposal</a:t>
            </a:r>
          </a:p>
          <a:p>
            <a:r>
              <a:rPr lang="en-US" b="1" dirty="0" smtClean="0">
                <a:solidFill>
                  <a:srgbClr val="FF0000"/>
                </a:solidFill>
              </a:rPr>
              <a:t>Drug recalls</a:t>
            </a:r>
            <a:endParaRPr lang="en-IN" b="1" dirty="0">
              <a:solidFill>
                <a:srgbClr val="FF0000"/>
              </a:solidFill>
            </a:endParaRPr>
          </a:p>
          <a:p>
            <a:endParaRPr lang="en-IN" dirty="0">
              <a:solidFill>
                <a:srgbClr val="FF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D499-00CF-476B-AD51-BA168D4CE599}" type="slidenum">
              <a:rPr lang="en-IN" smtClean="0"/>
              <a:t>11</a:t>
            </a:fld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2016224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NVG </a:t>
            </a:r>
            <a:r>
              <a:rPr lang="en-US" sz="3200" b="1" dirty="0"/>
              <a:t>Principle II: PRODUCT LIFE CYCLE SUSTAINABILITY</a:t>
            </a:r>
            <a:br>
              <a:rPr lang="en-US" sz="3200" b="1" dirty="0"/>
            </a:br>
            <a:r>
              <a:rPr lang="en-US" sz="2400" b="1" dirty="0">
                <a:solidFill>
                  <a:srgbClr val="FF0000"/>
                </a:solidFill>
              </a:rPr>
              <a:t>[Business should provide goods and services that are safe and contribute to sustainability throughout their Life Cycle]</a:t>
            </a:r>
            <a:endParaRPr lang="en-IN" sz="2400" dirty="0"/>
          </a:p>
        </p:txBody>
      </p:sp>
    </p:spTree>
    <p:extLst>
      <p:ext uri="{BB962C8B-B14F-4D97-AF65-F5344CB8AC3E}">
        <p14:creationId xmlns:p14="http://schemas.microsoft.com/office/powerpoint/2010/main" val="6173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/>
          <a:lstStyle/>
          <a:p>
            <a:r>
              <a:rPr lang="en-US" b="1" dirty="0"/>
              <a:t>Training and enforcement of occupational safety standards</a:t>
            </a:r>
          </a:p>
          <a:p>
            <a:r>
              <a:rPr lang="en-US" b="1" dirty="0"/>
              <a:t>Safe handling of chemicals and </a:t>
            </a:r>
            <a:r>
              <a:rPr lang="en-US" b="1" dirty="0" smtClean="0"/>
              <a:t>equipment (GLP)</a:t>
            </a:r>
            <a:endParaRPr lang="en-US" b="1" dirty="0"/>
          </a:p>
          <a:p>
            <a:r>
              <a:rPr lang="en-US" b="1" dirty="0"/>
              <a:t>Presence of employee’s grievance </a:t>
            </a:r>
            <a:r>
              <a:rPr lang="en-US" b="1" dirty="0" err="1"/>
              <a:t>redressal</a:t>
            </a:r>
            <a:r>
              <a:rPr lang="en-US" b="1" dirty="0"/>
              <a:t> mechanism at firm level</a:t>
            </a:r>
          </a:p>
          <a:p>
            <a:r>
              <a:rPr lang="en-US" b="1" dirty="0"/>
              <a:t>Overall work place safety</a:t>
            </a:r>
          </a:p>
          <a:p>
            <a:r>
              <a:rPr lang="en-US" b="1" dirty="0"/>
              <a:t>Gender sensitivity and zero-tolerance for harassment</a:t>
            </a:r>
            <a:endParaRPr lang="en-IN" b="1" dirty="0"/>
          </a:p>
          <a:p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D499-00CF-476B-AD51-BA168D4CE599}" type="slidenum">
              <a:rPr lang="en-IN" smtClean="0"/>
              <a:t>12</a:t>
            </a:fld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NVG </a:t>
            </a:r>
            <a:r>
              <a:rPr lang="en-US" sz="3600" b="1" dirty="0" smtClean="0"/>
              <a:t>Principle </a:t>
            </a:r>
            <a:r>
              <a:rPr lang="en-US" sz="3600" b="1" dirty="0"/>
              <a:t>III: EMPLOYEES’ WELL-BEING</a:t>
            </a:r>
            <a:br>
              <a:rPr lang="en-US" sz="3600" b="1" dirty="0"/>
            </a:br>
            <a:r>
              <a:rPr lang="en-US" sz="2700" b="1" dirty="0">
                <a:solidFill>
                  <a:srgbClr val="FF0000"/>
                </a:solidFill>
              </a:rPr>
              <a:t>[Business should promote the wellbeing of all employees]</a:t>
            </a:r>
            <a:endParaRPr lang="en-IN" sz="2700" dirty="0"/>
          </a:p>
        </p:txBody>
      </p:sp>
    </p:spTree>
    <p:extLst>
      <p:ext uri="{BB962C8B-B14F-4D97-AF65-F5344CB8AC3E}">
        <p14:creationId xmlns:p14="http://schemas.microsoft.com/office/powerpoint/2010/main" val="330204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924943"/>
            <a:ext cx="7408333" cy="3201219"/>
          </a:xfrm>
        </p:spPr>
        <p:txBody>
          <a:bodyPr/>
          <a:lstStyle/>
          <a:p>
            <a:r>
              <a:rPr lang="en-US" b="1" dirty="0"/>
              <a:t>Adequate attention to mapping of ‘relevant stakeholders’</a:t>
            </a:r>
          </a:p>
          <a:p>
            <a:r>
              <a:rPr lang="en-US" b="1" dirty="0"/>
              <a:t>Development of a strategy for stakeholder engagement with special attention to: communities at risk, patients, PAP, etc</a:t>
            </a:r>
            <a:r>
              <a:rPr lang="en-US" b="1" dirty="0" smtClean="0"/>
              <a:t>.</a:t>
            </a:r>
          </a:p>
          <a:p>
            <a:endParaRPr lang="en-US" b="1" dirty="0" smtClean="0"/>
          </a:p>
          <a:p>
            <a:endParaRPr lang="en-US" b="1" dirty="0"/>
          </a:p>
          <a:p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D499-00CF-476B-AD51-BA168D4CE599}" type="slidenum">
              <a:rPr lang="en-IN" smtClean="0"/>
              <a:t>13</a:t>
            </a:fld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226576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NVG </a:t>
            </a:r>
            <a:r>
              <a:rPr lang="en-US" sz="3600" b="1" dirty="0"/>
              <a:t>Principles IV: STAKEHOLDER ENGAGEMENT 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r>
              <a:rPr lang="en-US" sz="2700" b="1" dirty="0" smtClean="0">
                <a:solidFill>
                  <a:srgbClr val="FF0000"/>
                </a:solidFill>
              </a:rPr>
              <a:t>[</a:t>
            </a:r>
            <a:r>
              <a:rPr lang="en-US" sz="2700" b="1" dirty="0">
                <a:solidFill>
                  <a:srgbClr val="FF0000"/>
                </a:solidFill>
              </a:rPr>
              <a:t>Business should respect the interests of, and be responsive towards all stakeholders, </a:t>
            </a:r>
            <a:r>
              <a:rPr lang="en-US" sz="2700" b="1" dirty="0" err="1">
                <a:solidFill>
                  <a:srgbClr val="FF0000"/>
                </a:solidFill>
              </a:rPr>
              <a:t>espacially</a:t>
            </a:r>
            <a:r>
              <a:rPr lang="en-US" sz="2700" b="1" dirty="0">
                <a:solidFill>
                  <a:srgbClr val="FF0000"/>
                </a:solidFill>
              </a:rPr>
              <a:t> those who are disadvantaged, vulnerable and </a:t>
            </a:r>
            <a:r>
              <a:rPr lang="en-US" sz="2700" b="1" dirty="0" err="1">
                <a:solidFill>
                  <a:srgbClr val="FF0000"/>
                </a:solidFill>
              </a:rPr>
              <a:t>marginalised</a:t>
            </a:r>
            <a:r>
              <a:rPr lang="en-US" sz="2700" b="1" dirty="0">
                <a:solidFill>
                  <a:srgbClr val="FF0000"/>
                </a:solidFill>
              </a:rPr>
              <a:t>]</a:t>
            </a:r>
            <a:endParaRPr lang="en-IN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Well-laid out and communicated policy on ‘Clinical Trials</a:t>
            </a:r>
            <a:r>
              <a:rPr lang="en-US" b="1" dirty="0" smtClean="0"/>
              <a:t>’ – [access to new medicines will be a challenge]</a:t>
            </a:r>
            <a:endParaRPr lang="en-US" b="1" dirty="0"/>
          </a:p>
          <a:p>
            <a:r>
              <a:rPr lang="en-US" b="1" dirty="0"/>
              <a:t>Policy for proper care and compensation in-case of mishaps</a:t>
            </a:r>
          </a:p>
          <a:p>
            <a:r>
              <a:rPr lang="en-US" b="1" dirty="0"/>
              <a:t>Engagement with human rights experts and practitioners for advice</a:t>
            </a:r>
            <a:endParaRPr lang="en-IN" b="1" dirty="0"/>
          </a:p>
          <a:p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D499-00CF-476B-AD51-BA168D4CE599}" type="slidenum">
              <a:rPr lang="en-IN" smtClean="0"/>
              <a:t>14</a:t>
            </a:fld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93854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accent5">
                    <a:lumMod val="75000"/>
                  </a:schemeClr>
                </a:solidFill>
              </a:rPr>
              <a:t>NVG Principle V: HUMAN </a:t>
            </a:r>
            <a:r>
              <a:rPr lang="en-US" sz="3600" b="1" dirty="0" smtClean="0">
                <a:solidFill>
                  <a:schemeClr val="accent5">
                    <a:lumMod val="75000"/>
                  </a:schemeClr>
                </a:solidFill>
              </a:rPr>
              <a:t>RIGHTS</a:t>
            </a:r>
            <a:r>
              <a:rPr lang="en-US" sz="3600" b="1" dirty="0"/>
              <a:t/>
            </a:r>
            <a:br>
              <a:rPr lang="en-US" sz="3600" b="1" dirty="0"/>
            </a:br>
            <a:r>
              <a:rPr lang="en-US" sz="2700" b="1" dirty="0"/>
              <a:t>[</a:t>
            </a:r>
            <a:r>
              <a:rPr lang="en-US" sz="2700" b="1" dirty="0">
                <a:solidFill>
                  <a:srgbClr val="FF0000"/>
                </a:solidFill>
              </a:rPr>
              <a:t>Business should respect and promote human rights</a:t>
            </a:r>
            <a:r>
              <a:rPr lang="en-US" sz="2700" b="1" dirty="0"/>
              <a:t>]</a:t>
            </a:r>
            <a:endParaRPr lang="en-IN" sz="2700" dirty="0"/>
          </a:p>
        </p:txBody>
      </p:sp>
    </p:spTree>
    <p:extLst>
      <p:ext uri="{BB962C8B-B14F-4D97-AF65-F5344CB8AC3E}">
        <p14:creationId xmlns:p14="http://schemas.microsoft.com/office/powerpoint/2010/main" val="325948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Achieving Energy Efficiency</a:t>
            </a:r>
          </a:p>
          <a:p>
            <a:r>
              <a:rPr lang="en-US" b="1" dirty="0"/>
              <a:t>Keeping emissions (air) and discharges (water) within the prescribed standards</a:t>
            </a:r>
          </a:p>
          <a:p>
            <a:r>
              <a:rPr lang="en-US" b="1" dirty="0"/>
              <a:t>Management of hazardous wastes</a:t>
            </a:r>
          </a:p>
          <a:p>
            <a:r>
              <a:rPr lang="en-US" b="1" dirty="0"/>
              <a:t>Moving towards better water efficient production</a:t>
            </a:r>
          </a:p>
          <a:p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D499-00CF-476B-AD51-BA168D4CE599}" type="slidenum">
              <a:rPr lang="en-IN" smtClean="0"/>
              <a:t>15</a:t>
            </a:fld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2252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NVG </a:t>
            </a:r>
            <a:r>
              <a:rPr lang="en-US" sz="3600" b="1" dirty="0"/>
              <a:t>Principle VI: ENVIRONMENT</a:t>
            </a: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2700" b="1" dirty="0">
                <a:solidFill>
                  <a:srgbClr val="FF0000"/>
                </a:solidFill>
              </a:rPr>
              <a:t>[Business should respect, protect and make efforts to restore the environment]</a:t>
            </a:r>
            <a:endParaRPr lang="en-IN" sz="2700" dirty="0"/>
          </a:p>
        </p:txBody>
      </p:sp>
    </p:spTree>
    <p:extLst>
      <p:ext uri="{BB962C8B-B14F-4D97-AF65-F5344CB8AC3E}">
        <p14:creationId xmlns:p14="http://schemas.microsoft.com/office/powerpoint/2010/main" val="1959609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Productive and continuous engagement on relevant policy matters </a:t>
            </a:r>
          </a:p>
          <a:p>
            <a:r>
              <a:rPr lang="en-US" b="1" dirty="0"/>
              <a:t>Support initiatives on key issues viz. Prescription Audit, Rational Use of Drugs, etc</a:t>
            </a:r>
            <a:r>
              <a:rPr lang="en-US" b="1" dirty="0" smtClean="0"/>
              <a:t>.</a:t>
            </a:r>
          </a:p>
          <a:p>
            <a:r>
              <a:rPr lang="en-US" b="1" dirty="0" smtClean="0"/>
              <a:t>Pricing </a:t>
            </a:r>
          </a:p>
          <a:p>
            <a:endParaRPr lang="en-IN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D499-00CF-476B-AD51-BA168D4CE599}" type="slidenum">
              <a:rPr lang="en-IN" smtClean="0"/>
              <a:t>16</a:t>
            </a:fld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208256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NVG </a:t>
            </a:r>
            <a:r>
              <a:rPr lang="en-US" sz="3600" b="1" dirty="0"/>
              <a:t>Principle VII: Policy Advocacy</a:t>
            </a:r>
            <a:br>
              <a:rPr lang="en-US" sz="3600" b="1" dirty="0"/>
            </a:br>
            <a:r>
              <a:rPr lang="en-US" sz="2700" b="1" dirty="0">
                <a:solidFill>
                  <a:srgbClr val="FF0000"/>
                </a:solidFill>
              </a:rPr>
              <a:t>[Businesses, when engaged in influencing public and regulatory policy, should do so in a responsible manner]</a:t>
            </a:r>
            <a:endParaRPr lang="en-IN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97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Investing and developing (through R&amp;D) innovative yet affordable medicines</a:t>
            </a:r>
          </a:p>
          <a:p>
            <a:r>
              <a:rPr lang="en-US" b="1" dirty="0"/>
              <a:t>Continue to give adequate attention to production of good quality ‘generic medicines’</a:t>
            </a:r>
          </a:p>
          <a:p>
            <a:r>
              <a:rPr lang="en-US" b="1" dirty="0"/>
              <a:t>Work towards improving access to essential drugs, especially in remote locations</a:t>
            </a:r>
            <a:endParaRPr lang="en-IN" b="1" dirty="0"/>
          </a:p>
          <a:p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D499-00CF-476B-AD51-BA168D4CE599}" type="slidenum">
              <a:rPr lang="en-IN" smtClean="0"/>
              <a:t>17</a:t>
            </a:fld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650512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Principle </a:t>
            </a:r>
            <a:r>
              <a:rPr lang="en-US" sz="3600" b="1" dirty="0"/>
              <a:t>VIII: INCLUSIVE GROWTH</a:t>
            </a: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2700" b="1" dirty="0">
                <a:solidFill>
                  <a:srgbClr val="FF0000"/>
                </a:solidFill>
              </a:rPr>
              <a:t>[Business should support IG and equitable development]</a:t>
            </a:r>
            <a:endParaRPr lang="en-IN" sz="27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64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Proper labelling and disposal of medicines</a:t>
            </a:r>
          </a:p>
          <a:p>
            <a:r>
              <a:rPr lang="en-US" b="1" dirty="0"/>
              <a:t>Promotion of ‘rational use of drugs</a:t>
            </a:r>
            <a:r>
              <a:rPr lang="en-US" b="1" dirty="0" smtClean="0"/>
              <a:t>’</a:t>
            </a:r>
          </a:p>
          <a:p>
            <a:r>
              <a:rPr lang="en-US" b="1" dirty="0" err="1" smtClean="0"/>
              <a:t>Redressal</a:t>
            </a:r>
            <a:r>
              <a:rPr lang="en-US" b="1" dirty="0" smtClean="0"/>
              <a:t> mechanism for customers </a:t>
            </a:r>
            <a:endParaRPr lang="en-US" b="1" dirty="0"/>
          </a:p>
          <a:p>
            <a:endParaRPr lang="en-IN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D499-00CF-476B-AD51-BA168D4CE599}" type="slidenum">
              <a:rPr lang="en-IN" smtClean="0"/>
              <a:t>18</a:t>
            </a:fld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722520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Principle </a:t>
            </a:r>
            <a:r>
              <a:rPr lang="en-US" sz="3600" b="1" dirty="0"/>
              <a:t>IX: CUSTOMER VALUE</a:t>
            </a:r>
            <a:r>
              <a:rPr lang="en-US" sz="4800" b="1" dirty="0"/>
              <a:t/>
            </a:r>
            <a:br>
              <a:rPr lang="en-US" sz="4800" b="1" dirty="0"/>
            </a:br>
            <a:r>
              <a:rPr lang="en-US" sz="2700" b="1" dirty="0">
                <a:solidFill>
                  <a:srgbClr val="FF0000"/>
                </a:solidFill>
              </a:rPr>
              <a:t>[Business should </a:t>
            </a:r>
            <a:r>
              <a:rPr lang="en-US" sz="2700" b="1" dirty="0" smtClean="0">
                <a:solidFill>
                  <a:srgbClr val="FF0000"/>
                </a:solidFill>
              </a:rPr>
              <a:t>engage with </a:t>
            </a:r>
            <a:r>
              <a:rPr lang="en-US" sz="2700" b="1" dirty="0">
                <a:solidFill>
                  <a:srgbClr val="FF0000"/>
                </a:solidFill>
              </a:rPr>
              <a:t>and provide value to their customers and consumers in a responsible manner]</a:t>
            </a:r>
            <a:endParaRPr lang="en-IN" sz="2700" dirty="0"/>
          </a:p>
        </p:txBody>
      </p:sp>
    </p:spTree>
    <p:extLst>
      <p:ext uri="{BB962C8B-B14F-4D97-AF65-F5344CB8AC3E}">
        <p14:creationId xmlns:p14="http://schemas.microsoft.com/office/powerpoint/2010/main" val="184456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>
            <a:noAutofit/>
          </a:bodyPr>
          <a:lstStyle/>
          <a:p>
            <a:r>
              <a:rPr lang="en-IN" sz="3200" dirty="0" smtClean="0">
                <a:solidFill>
                  <a:srgbClr val="FF0000"/>
                </a:solidFill>
                <a:latin typeface="Albertus Medium" pitchFamily="34" charset="0"/>
              </a:rPr>
              <a:t>Prioritization of the key dimensions – environment most critical with second and third order impacts</a:t>
            </a:r>
          </a:p>
          <a:p>
            <a:r>
              <a:rPr lang="en-IN" sz="3200" dirty="0" smtClean="0">
                <a:solidFill>
                  <a:srgbClr val="FF0000"/>
                </a:solidFill>
                <a:latin typeface="Albertus Medium" pitchFamily="34" charset="0"/>
              </a:rPr>
              <a:t>How is the voice of the patient addressed? </a:t>
            </a:r>
          </a:p>
          <a:p>
            <a:r>
              <a:rPr lang="en-IN" sz="3200" dirty="0" smtClean="0">
                <a:solidFill>
                  <a:srgbClr val="FF0000"/>
                </a:solidFill>
                <a:latin typeface="Albertus Medium" pitchFamily="34" charset="0"/>
              </a:rPr>
              <a:t>Doctor-pharma company relationship </a:t>
            </a:r>
          </a:p>
          <a:p>
            <a:r>
              <a:rPr lang="en-IN" sz="3200" dirty="0" smtClean="0">
                <a:solidFill>
                  <a:srgbClr val="FF0000"/>
                </a:solidFill>
                <a:latin typeface="Albertus Medium" pitchFamily="34" charset="0"/>
              </a:rPr>
              <a:t>Clinical trials </a:t>
            </a:r>
          </a:p>
          <a:p>
            <a:pPr marL="0" indent="0">
              <a:buNone/>
            </a:pPr>
            <a:endParaRPr lang="en-IN" sz="3200" dirty="0" smtClean="0">
              <a:solidFill>
                <a:schemeClr val="tx1"/>
              </a:solidFill>
              <a:latin typeface="Albertus Medium" pitchFamily="34" charset="0"/>
            </a:endParaRPr>
          </a:p>
          <a:p>
            <a:pPr marL="0" indent="0">
              <a:buNone/>
            </a:pPr>
            <a:endParaRPr lang="en-IN" sz="3200" dirty="0">
              <a:solidFill>
                <a:srgbClr val="FF0000"/>
              </a:solidFill>
              <a:latin typeface="Albertus Medium" pitchFamily="34" charset="0"/>
            </a:endParaRPr>
          </a:p>
          <a:p>
            <a:pPr marL="0" indent="0">
              <a:buNone/>
            </a:pPr>
            <a:endParaRPr lang="en-IN" sz="3200" dirty="0" smtClean="0">
              <a:solidFill>
                <a:srgbClr val="FF0000"/>
              </a:solidFill>
              <a:latin typeface="Albertus Medium" pitchFamily="34" charset="0"/>
            </a:endParaRPr>
          </a:p>
          <a:p>
            <a:pPr marL="0" indent="0" algn="ctr">
              <a:buNone/>
            </a:pPr>
            <a:endParaRPr lang="en-IN" sz="3200" b="1" dirty="0" smtClean="0">
              <a:solidFill>
                <a:srgbClr val="FF0000"/>
              </a:solidFill>
              <a:latin typeface="Albertus Medium" pitchFamily="34" charset="0"/>
            </a:endParaRPr>
          </a:p>
          <a:p>
            <a:pPr marL="0" indent="0" algn="ctr">
              <a:buNone/>
            </a:pPr>
            <a:endParaRPr lang="en-IN" sz="3200" b="1" dirty="0">
              <a:solidFill>
                <a:srgbClr val="FF0000"/>
              </a:solidFill>
              <a:latin typeface="Albertus Medium" pitchFamily="34" charset="0"/>
            </a:endParaRPr>
          </a:p>
          <a:p>
            <a:pPr marL="0" indent="0" algn="ctr">
              <a:buNone/>
            </a:pPr>
            <a:endParaRPr lang="en-IN" sz="3200" b="1" dirty="0" smtClean="0">
              <a:solidFill>
                <a:srgbClr val="FF0000"/>
              </a:solidFill>
              <a:latin typeface="Albertus Medium" pitchFamily="34" charset="0"/>
            </a:endParaRPr>
          </a:p>
          <a:p>
            <a:pPr marL="0" indent="0" algn="ctr">
              <a:buNone/>
            </a:pPr>
            <a:endParaRPr lang="en-IN" sz="3200" b="1" dirty="0" smtClean="0">
              <a:latin typeface="Albertus Medium" pitchFamily="34" charset="0"/>
            </a:endParaRPr>
          </a:p>
          <a:p>
            <a:pPr marL="0" indent="0" algn="ctr">
              <a:buNone/>
            </a:pPr>
            <a:endParaRPr lang="en-IN" sz="3200" dirty="0">
              <a:solidFill>
                <a:srgbClr val="FF0000"/>
              </a:solidFill>
              <a:latin typeface="Albertus Medium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D499-00CF-476B-AD51-BA168D4CE599}" type="slidenum">
              <a:rPr lang="en-IN" smtClean="0"/>
              <a:t>19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issues for consideration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08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2132856"/>
            <a:ext cx="8064895" cy="4176464"/>
          </a:xfrm>
        </p:spPr>
        <p:txBody>
          <a:bodyPr>
            <a:normAutofit/>
          </a:bodyPr>
          <a:lstStyle/>
          <a:p>
            <a:r>
              <a:rPr lang="en-IN" sz="2400" dirty="0" smtClean="0">
                <a:latin typeface="Garamond" pitchFamily="18" charset="0"/>
              </a:rPr>
              <a:t>Overview of Indian Pharmaceutical Sector</a:t>
            </a:r>
          </a:p>
          <a:p>
            <a:r>
              <a:rPr lang="en-IN" dirty="0" smtClean="0">
                <a:latin typeface="Garamond" pitchFamily="18" charset="0"/>
              </a:rPr>
              <a:t>Regulatory Environment</a:t>
            </a:r>
          </a:p>
          <a:p>
            <a:r>
              <a:rPr lang="en-IN" dirty="0" smtClean="0">
                <a:latin typeface="Garamond" pitchFamily="18" charset="0"/>
              </a:rPr>
              <a:t>Key Stakeholders</a:t>
            </a:r>
          </a:p>
          <a:p>
            <a:r>
              <a:rPr lang="en-IN" dirty="0" smtClean="0">
                <a:latin typeface="Garamond" pitchFamily="18" charset="0"/>
              </a:rPr>
              <a:t>Industry Association – Key role to play</a:t>
            </a:r>
          </a:p>
          <a:p>
            <a:r>
              <a:rPr lang="en-IN" dirty="0" smtClean="0">
                <a:latin typeface="Garamond" pitchFamily="18" charset="0"/>
              </a:rPr>
              <a:t>Rethinking Business Responsibility – A previous study by CUTS</a:t>
            </a:r>
          </a:p>
          <a:p>
            <a:r>
              <a:rPr lang="en-IN" dirty="0" smtClean="0">
                <a:latin typeface="Garamond" pitchFamily="18" charset="0"/>
              </a:rPr>
              <a:t>Mapping of ESG issues in Pharma sector</a:t>
            </a:r>
          </a:p>
          <a:p>
            <a:r>
              <a:rPr lang="en-IN" dirty="0" smtClean="0">
                <a:latin typeface="Garamond" pitchFamily="18" charset="0"/>
              </a:rPr>
              <a:t>Key issues for consideration</a:t>
            </a:r>
          </a:p>
          <a:p>
            <a:endParaRPr lang="en-IN" dirty="0" smtClean="0">
              <a:latin typeface="Garamond" pitchFamily="18" charset="0"/>
            </a:endParaRPr>
          </a:p>
          <a:p>
            <a:endParaRPr lang="en-IN" dirty="0" smtClean="0">
              <a:latin typeface="Garamond" pitchFamily="18" charset="0"/>
            </a:endParaRPr>
          </a:p>
          <a:p>
            <a:endParaRPr lang="en-IN" dirty="0" smtClean="0">
              <a:latin typeface="Garamond" pitchFamily="18" charset="0"/>
            </a:endParaRPr>
          </a:p>
          <a:p>
            <a:endParaRPr lang="en-IN" sz="2400" dirty="0" smtClean="0">
              <a:latin typeface="Garamond" pitchFamily="18" charset="0"/>
            </a:endParaRPr>
          </a:p>
          <a:p>
            <a:endParaRPr lang="en-IN" sz="2400" dirty="0" smtClean="0">
              <a:latin typeface="Garamond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D499-00CF-476B-AD51-BA168D4CE599}" type="slidenum">
              <a:rPr lang="en-IN" smtClean="0"/>
              <a:t>2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3200" b="1" dirty="0" smtClean="0">
                <a:solidFill>
                  <a:schemeClr val="bg1"/>
                </a:solidFill>
                <a:latin typeface="+mn-lt"/>
              </a:rPr>
              <a:t>OUTLINE OF PRESENTATION</a:t>
            </a:r>
            <a:endParaRPr lang="en-IN" sz="32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507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2204864"/>
            <a:ext cx="7848871" cy="3921299"/>
          </a:xfrm>
        </p:spPr>
        <p:txBody>
          <a:bodyPr/>
          <a:lstStyle/>
          <a:p>
            <a:r>
              <a:rPr lang="en-US" dirty="0" smtClean="0"/>
              <a:t>Can we add to the dimensions for each of the principles ?</a:t>
            </a:r>
          </a:p>
          <a:p>
            <a:r>
              <a:rPr lang="en-US" dirty="0" smtClean="0"/>
              <a:t>NVG’s for mid sized companies since they are part of the value chain of the large manufacturers – how should this be structured? Should we go by turnover, standard definition or nature of product/process?</a:t>
            </a:r>
          </a:p>
          <a:p>
            <a:r>
              <a:rPr lang="en-US" dirty="0" smtClean="0"/>
              <a:t>Any other aspects?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D499-00CF-476B-AD51-BA168D4CE599}" type="slidenum">
              <a:rPr lang="en-IN" smtClean="0"/>
              <a:t>20</a:t>
            </a:fld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question for discussions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6668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0" y="2132856"/>
            <a:ext cx="7408333" cy="3450696"/>
          </a:xfrm>
        </p:spPr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How can the industry associations present here offer a way forward for the implementation of the NVG?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D499-00CF-476B-AD51-BA168D4CE599}" type="slidenum">
              <a:rPr lang="en-IN" smtClean="0"/>
              <a:t>21</a:t>
            </a:fld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co-regulation enable?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96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276872"/>
            <a:ext cx="7408333" cy="3450696"/>
          </a:xfrm>
        </p:spPr>
        <p:txBody>
          <a:bodyPr/>
          <a:lstStyle/>
          <a:p>
            <a:endParaRPr lang="en-IN" dirty="0" smtClean="0">
              <a:solidFill>
                <a:srgbClr val="FF0000"/>
              </a:solidFill>
              <a:latin typeface="Albertus Medium" pitchFamily="34" charset="0"/>
            </a:endParaRPr>
          </a:p>
          <a:p>
            <a:endParaRPr lang="en-IN" dirty="0">
              <a:solidFill>
                <a:srgbClr val="FF0000"/>
              </a:solidFill>
              <a:latin typeface="Albertus Medium" pitchFamily="34" charset="0"/>
            </a:endParaRPr>
          </a:p>
          <a:p>
            <a:pPr marL="0" indent="0" algn="ctr">
              <a:buNone/>
            </a:pPr>
            <a:r>
              <a:rPr lang="en-IN" sz="3200" dirty="0" smtClean="0">
                <a:solidFill>
                  <a:srgbClr val="FF0000"/>
                </a:solidFill>
                <a:latin typeface="Albertus Medium" pitchFamily="34" charset="0"/>
              </a:rPr>
              <a:t>THANK YOU</a:t>
            </a:r>
          </a:p>
          <a:p>
            <a:pPr marL="0" indent="0" algn="ctr">
              <a:buNone/>
            </a:pPr>
            <a:endParaRPr lang="en-IN" sz="3200" dirty="0" smtClean="0">
              <a:solidFill>
                <a:srgbClr val="FF0000"/>
              </a:solidFill>
              <a:latin typeface="Albertus Medium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D499-00CF-476B-AD51-BA168D4CE599}" type="slidenum">
              <a:rPr lang="en-IN" smtClean="0"/>
              <a:t>22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966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060848"/>
            <a:ext cx="7408333" cy="40653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IN" dirty="0" smtClean="0"/>
          </a:p>
          <a:p>
            <a:r>
              <a:rPr lang="en-IN" dirty="0" smtClean="0"/>
              <a:t>Ranked 3</a:t>
            </a:r>
            <a:r>
              <a:rPr lang="en-IN" baseline="30000" dirty="0" smtClean="0"/>
              <a:t>rd</a:t>
            </a:r>
            <a:r>
              <a:rPr lang="en-IN" dirty="0" smtClean="0"/>
              <a:t> in volume and 14</a:t>
            </a:r>
            <a:r>
              <a:rPr lang="en-IN" baseline="30000" dirty="0" smtClean="0"/>
              <a:t>th</a:t>
            </a:r>
            <a:r>
              <a:rPr lang="en-IN" dirty="0" smtClean="0"/>
              <a:t> in value terms, globally</a:t>
            </a:r>
          </a:p>
          <a:p>
            <a:r>
              <a:rPr lang="en-IN" dirty="0" smtClean="0"/>
              <a:t>Expected to grow toUS$55bn by 2020</a:t>
            </a:r>
          </a:p>
          <a:p>
            <a:r>
              <a:rPr lang="en-IN" dirty="0" smtClean="0"/>
              <a:t>Highly fragmented sector  &gt; 20,000 firms (L/M/S)</a:t>
            </a:r>
          </a:p>
          <a:p>
            <a:r>
              <a:rPr lang="en-GB" dirty="0" smtClean="0"/>
              <a:t>Industry faced with allegations of malpractice</a:t>
            </a:r>
          </a:p>
          <a:p>
            <a:pPr lvl="0"/>
            <a:r>
              <a:rPr lang="en-GB" dirty="0" smtClean="0"/>
              <a:t>Access </a:t>
            </a:r>
            <a:r>
              <a:rPr lang="en-GB" dirty="0"/>
              <a:t>to good quality, </a:t>
            </a:r>
            <a:r>
              <a:rPr lang="en-GB" dirty="0" smtClean="0"/>
              <a:t>affordable, essential </a:t>
            </a:r>
            <a:r>
              <a:rPr lang="en-GB" dirty="0"/>
              <a:t>medicines </a:t>
            </a:r>
            <a:r>
              <a:rPr lang="en-GB" dirty="0" smtClean="0"/>
              <a:t>is </a:t>
            </a:r>
            <a:r>
              <a:rPr lang="en-GB" dirty="0"/>
              <a:t>still a </a:t>
            </a:r>
            <a:r>
              <a:rPr lang="en-GB" dirty="0" smtClean="0"/>
              <a:t>challenge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D499-00CF-476B-AD51-BA168D4CE599}" type="slidenum">
              <a:rPr lang="en-IN" smtClean="0"/>
              <a:t>3</a:t>
            </a:fld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200" b="1" dirty="0"/>
              <a:t>1</a:t>
            </a:r>
            <a:r>
              <a:rPr lang="en-IN" sz="3200" b="1" dirty="0" smtClean="0"/>
              <a:t>. INDIAN PHARMA SECTOR: OVERVIEW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val="187853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11561" y="2492896"/>
            <a:ext cx="7992888" cy="3456384"/>
          </a:xfrm>
        </p:spPr>
        <p:txBody>
          <a:bodyPr>
            <a:normAutofit/>
          </a:bodyPr>
          <a:lstStyle/>
          <a:p>
            <a:pPr lvl="0"/>
            <a:r>
              <a:rPr lang="en-GB" dirty="0" smtClean="0"/>
              <a:t>Highly regulated sector: various policies, laws, institutions</a:t>
            </a:r>
          </a:p>
          <a:p>
            <a:pPr lvl="0"/>
            <a:r>
              <a:rPr lang="en-GB" dirty="0" smtClean="0"/>
              <a:t>Policy/law set at  national level and implemented by state</a:t>
            </a:r>
          </a:p>
          <a:p>
            <a:r>
              <a:rPr lang="en-IN" dirty="0" smtClean="0">
                <a:hlinkClick r:id="rId2" action="ppaction://hlinkfile"/>
              </a:rPr>
              <a:t>Detailed yet complicated regulatory framework (N &amp; S legislation/institutions)</a:t>
            </a:r>
            <a:endParaRPr lang="en-IN" dirty="0" smtClean="0"/>
          </a:p>
          <a:p>
            <a:r>
              <a:rPr lang="en-US" dirty="0" smtClean="0"/>
              <a:t>Little or no coordination between regulatory agencies</a:t>
            </a:r>
            <a:endParaRPr lang="en-IN" dirty="0" smtClean="0"/>
          </a:p>
          <a:p>
            <a:r>
              <a:rPr lang="en-IN" dirty="0" smtClean="0"/>
              <a:t>Stringent </a:t>
            </a:r>
            <a:r>
              <a:rPr lang="en-IN" dirty="0"/>
              <a:t>GMP </a:t>
            </a:r>
            <a:r>
              <a:rPr lang="en-IN" dirty="0" smtClean="0"/>
              <a:t>enforcement (Schedule M, D&amp;C Act 1940)</a:t>
            </a:r>
            <a:endParaRPr lang="en-IN" dirty="0"/>
          </a:p>
          <a:p>
            <a:r>
              <a:rPr lang="en-IN" dirty="0"/>
              <a:t>Strict government price </a:t>
            </a:r>
            <a:r>
              <a:rPr lang="en-IN" dirty="0" smtClean="0"/>
              <a:t>regulation (DPCO, 2013)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D499-00CF-476B-AD51-BA168D4CE599}" type="slidenum">
              <a:rPr lang="en-IN" smtClean="0"/>
              <a:t>4</a:t>
            </a:fld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338328"/>
            <a:ext cx="8229600" cy="1146456"/>
          </a:xfrm>
        </p:spPr>
        <p:txBody>
          <a:bodyPr>
            <a:normAutofit/>
          </a:bodyPr>
          <a:lstStyle/>
          <a:p>
            <a:r>
              <a:rPr lang="en-IN" sz="3200" b="1" dirty="0"/>
              <a:t>2</a:t>
            </a:r>
            <a:r>
              <a:rPr lang="en-IN" sz="3200" b="1" dirty="0" smtClean="0"/>
              <a:t>. REGULATORY ENVIRONMENT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val="3307820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Government (</a:t>
            </a:r>
            <a:r>
              <a:rPr lang="en-IN" dirty="0" err="1" smtClean="0"/>
              <a:t>MoHFW</a:t>
            </a:r>
            <a:r>
              <a:rPr lang="en-IN" dirty="0" smtClean="0"/>
              <a:t>, DoP0, CDSCO, State FDA)</a:t>
            </a:r>
          </a:p>
          <a:p>
            <a:r>
              <a:rPr lang="en-IN" dirty="0" smtClean="0"/>
              <a:t>Pharmaceutical firms</a:t>
            </a:r>
          </a:p>
          <a:p>
            <a:r>
              <a:rPr lang="en-IN" dirty="0" smtClean="0"/>
              <a:t>Pharma Associations – crucial role to play</a:t>
            </a:r>
          </a:p>
          <a:p>
            <a:r>
              <a:rPr lang="en-IN" dirty="0" smtClean="0"/>
              <a:t>Healthcare providers (Doctors, Hospital )</a:t>
            </a:r>
          </a:p>
          <a:p>
            <a:r>
              <a:rPr lang="en-IN" dirty="0" smtClean="0"/>
              <a:t>Pharmacists </a:t>
            </a:r>
          </a:p>
          <a:p>
            <a:r>
              <a:rPr lang="en-IN" dirty="0" smtClean="0"/>
              <a:t>Patients/consumers</a:t>
            </a:r>
          </a:p>
          <a:p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D499-00CF-476B-AD51-BA168D4CE599}" type="slidenum">
              <a:rPr lang="en-IN" smtClean="0"/>
              <a:t>5</a:t>
            </a:fld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Key Stakeholders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388284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6075" y="1994528"/>
            <a:ext cx="7696365" cy="3450696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dirty="0" smtClean="0"/>
              <a:t>National-level Associations: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 smtClean="0"/>
              <a:t>	- Indian Pharma Alliance (IPA)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- Indian Drug Manufacturers Association (IDMA)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- Bulk Drug Manufacturers Association (BDMA)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- Org of Pharma Producers of India (OPPI)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dirty="0"/>
              <a:t>	</a:t>
            </a:r>
            <a:r>
              <a:rPr lang="en-US" dirty="0" smtClean="0"/>
              <a:t>- Confederation of Indian Pharma Industry (CIPI)</a:t>
            </a:r>
            <a:endParaRPr lang="en-IN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State associations also present in many states</a:t>
            </a:r>
            <a:endParaRPr lang="en-IN" dirty="0" smtClean="0"/>
          </a:p>
          <a:p>
            <a:pPr>
              <a:spcBef>
                <a:spcPts val="0"/>
              </a:spcBef>
            </a:pPr>
            <a:r>
              <a:rPr lang="en-IN" dirty="0" smtClean="0"/>
              <a:t>No </a:t>
            </a:r>
            <a:r>
              <a:rPr lang="en-IN" dirty="0"/>
              <a:t>institutional basis </a:t>
            </a:r>
            <a:r>
              <a:rPr lang="en-IN" dirty="0" smtClean="0"/>
              <a:t>for interaction: Nat &amp; State </a:t>
            </a:r>
            <a:r>
              <a:rPr lang="en-IN" dirty="0" err="1" smtClean="0"/>
              <a:t>Assocn</a:t>
            </a: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D499-00CF-476B-AD51-BA168D4CE599}" type="slidenum">
              <a:rPr lang="en-IN" smtClean="0"/>
              <a:t>6</a:t>
            </a:fld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02440"/>
          </a:xfrm>
        </p:spPr>
        <p:txBody>
          <a:bodyPr>
            <a:normAutofit/>
          </a:bodyPr>
          <a:lstStyle/>
          <a:p>
            <a:r>
              <a:rPr lang="en-US" sz="3200" b="1" dirty="0"/>
              <a:t>3</a:t>
            </a:r>
            <a:r>
              <a:rPr lang="en-US" sz="3200" b="1" dirty="0" smtClean="0"/>
              <a:t>. PHARMA ASSOCIATIONS – KEY PLAYERS</a:t>
            </a:r>
            <a:endParaRPr lang="en-IN" sz="3200" b="1" dirty="0"/>
          </a:p>
        </p:txBody>
      </p:sp>
    </p:spTree>
    <p:extLst>
      <p:ext uri="{BB962C8B-B14F-4D97-AF65-F5344CB8AC3E}">
        <p14:creationId xmlns:p14="http://schemas.microsoft.com/office/powerpoint/2010/main" val="1118010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132856"/>
            <a:ext cx="7408333" cy="3993307"/>
          </a:xfrm>
        </p:spPr>
        <p:txBody>
          <a:bodyPr>
            <a:normAutofit/>
          </a:bodyPr>
          <a:lstStyle/>
          <a:p>
            <a:r>
              <a:rPr lang="en-US" dirty="0"/>
              <a:t>Awareness of legislations good, but compliance often </a:t>
            </a:r>
            <a:r>
              <a:rPr lang="en-US" dirty="0" smtClean="0"/>
              <a:t>weak</a:t>
            </a:r>
          </a:p>
          <a:p>
            <a:r>
              <a:rPr lang="en-IN" dirty="0"/>
              <a:t>No institutionalised process of Interaction between </a:t>
            </a:r>
            <a:r>
              <a:rPr lang="en-IN" dirty="0" err="1"/>
              <a:t>sectoral</a:t>
            </a:r>
            <a:r>
              <a:rPr lang="en-IN" dirty="0"/>
              <a:t> association and government/regulators</a:t>
            </a:r>
          </a:p>
          <a:p>
            <a:r>
              <a:rPr lang="en-US" dirty="0" err="1"/>
              <a:t>Sectoral</a:t>
            </a:r>
            <a:r>
              <a:rPr lang="en-US" dirty="0"/>
              <a:t> associations not responsible for monitoring </a:t>
            </a:r>
            <a:r>
              <a:rPr lang="en-US" dirty="0" err="1"/>
              <a:t>behaviour</a:t>
            </a:r>
            <a:r>
              <a:rPr lang="en-US" dirty="0"/>
              <a:t> of members </a:t>
            </a:r>
            <a:r>
              <a:rPr lang="en-US" dirty="0" smtClean="0"/>
              <a:t>--</a:t>
            </a:r>
            <a:r>
              <a:rPr lang="en-IN" dirty="0" smtClean="0"/>
              <a:t>Co regulation – one of the mechanism to ensuring better compliance</a:t>
            </a:r>
          </a:p>
          <a:p>
            <a:r>
              <a:rPr lang="en-IN" dirty="0" err="1" smtClean="0"/>
              <a:t>Sectoral</a:t>
            </a:r>
            <a:r>
              <a:rPr lang="en-IN" dirty="0" smtClean="0"/>
              <a:t> analysis of pharma sector (key issues and corresponding NVG Principles) – in the matrix form</a:t>
            </a:r>
          </a:p>
          <a:p>
            <a:endParaRPr lang="en-IN" dirty="0" smtClean="0"/>
          </a:p>
          <a:p>
            <a:endParaRPr lang="en-IN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D499-00CF-476B-AD51-BA168D4CE599}" type="slidenum">
              <a:rPr lang="en-IN" smtClean="0"/>
              <a:t>7</a:t>
            </a:fld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Findings of a previous CUTS study (BRCC)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97435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464496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en-US" b="1" u="sng" dirty="0" smtClean="0"/>
              <a:t>GOAL &amp; PURPOSE</a:t>
            </a:r>
            <a:endParaRPr lang="en-IN" b="1" u="sng" dirty="0" smtClean="0"/>
          </a:p>
          <a:p>
            <a:pPr marL="441325" indent="-441325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IN" sz="2000" dirty="0" smtClean="0"/>
              <a:t>Key goal (pharmaceutical sector): provide good quality </a:t>
            </a:r>
            <a:r>
              <a:rPr lang="en-IN" sz="2000" dirty="0"/>
              <a:t>medicines at affordable </a:t>
            </a:r>
            <a:r>
              <a:rPr lang="en-IN" sz="2000" dirty="0" smtClean="0"/>
              <a:t>price </a:t>
            </a:r>
          </a:p>
          <a:p>
            <a:pPr marL="441325" indent="-441325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IN" sz="2000" dirty="0" smtClean="0"/>
              <a:t>High public interest element, unlike other sector(s)</a:t>
            </a:r>
          </a:p>
          <a:p>
            <a:pPr marL="441325" indent="-441325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IN" sz="2000" dirty="0" smtClean="0"/>
              <a:t>Output from industry used as input for health sector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000" b="1" u="sng" dirty="0" smtClean="0"/>
              <a:t>NATURE OF SECTOR</a:t>
            </a:r>
            <a:endParaRPr lang="en-IN" sz="2000" b="1" u="sng" dirty="0" smtClean="0"/>
          </a:p>
          <a:p>
            <a:pPr marL="441325" indent="-441325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IN" sz="2000" dirty="0" smtClean="0"/>
              <a:t>High private participation for providing public good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en-US" sz="2000" b="1" u="sng" dirty="0" smtClean="0"/>
              <a:t>Co-REGULATION</a:t>
            </a:r>
            <a:endParaRPr lang="en-IN" sz="2000" b="1" u="sng" dirty="0" smtClean="0"/>
          </a:p>
          <a:p>
            <a:pPr marL="441325" indent="-441325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IN" sz="2000" dirty="0" smtClean="0"/>
              <a:t>An opportunity for industry and government to play complementary roles</a:t>
            </a:r>
          </a:p>
          <a:p>
            <a:pPr marL="441325" indent="-441325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US" sz="2000" dirty="0" smtClean="0"/>
              <a:t>Guidelines/Codes in existence </a:t>
            </a:r>
          </a:p>
          <a:p>
            <a:pPr marL="441325" indent="-441325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US" sz="2000" dirty="0" smtClean="0"/>
              <a:t>Associations are interested</a:t>
            </a:r>
            <a:endParaRPr lang="en-IN" sz="2000" dirty="0" smtClean="0"/>
          </a:p>
          <a:p>
            <a:pPr marL="441325" indent="-441325" algn="just">
              <a:spcBef>
                <a:spcPts val="0"/>
              </a:spcBef>
              <a:buFont typeface="Wingdings" pitchFamily="2" charset="2"/>
              <a:buChar char="q"/>
            </a:pPr>
            <a:r>
              <a:rPr lang="en-IN" sz="2000" dirty="0" smtClean="0"/>
              <a:t>Industry led guidelines, for better buy-in</a:t>
            </a:r>
            <a:r>
              <a:rPr lang="en-IN" dirty="0" smtClean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D499-00CF-476B-AD51-BA168D4CE599}" type="slidenum">
              <a:rPr lang="en-IN" smtClean="0"/>
              <a:t>8</a:t>
            </a:fld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274638"/>
            <a:ext cx="864096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IN" sz="3600" b="1" dirty="0">
                <a:solidFill>
                  <a:schemeClr val="bg1"/>
                </a:solidFill>
              </a:rPr>
              <a:t>4</a:t>
            </a:r>
            <a:r>
              <a:rPr lang="en-IN" sz="3600" b="1" dirty="0" smtClean="0">
                <a:solidFill>
                  <a:schemeClr val="bg1"/>
                </a:solidFill>
              </a:rPr>
              <a:t>. WHY NVG FOR PHARMA SECTOR?</a:t>
            </a:r>
            <a:br>
              <a:rPr lang="en-IN" sz="3600" b="1" dirty="0" smtClean="0">
                <a:solidFill>
                  <a:schemeClr val="bg1"/>
                </a:solidFill>
              </a:rPr>
            </a:br>
            <a:r>
              <a:rPr lang="en-IN" sz="3600" b="1" dirty="0" smtClean="0">
                <a:solidFill>
                  <a:schemeClr val="bg1"/>
                </a:solidFill>
              </a:rPr>
              <a:t>(NATURE &amp; READINESS)</a:t>
            </a:r>
            <a:endParaRPr lang="en-IN" sz="3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80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b="1" dirty="0" smtClean="0"/>
              <a:t>Juxtaposing </a:t>
            </a:r>
            <a:r>
              <a:rPr lang="en-US" b="1" dirty="0"/>
              <a:t>Critical Issues pertaining to the Pharmaceutical Sector on the NVGs Framework</a:t>
            </a:r>
            <a:endParaRPr lang="en-IN" b="1" dirty="0" smtClean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D499-00CF-476B-AD51-BA168D4CE599}" type="slidenum">
              <a:rPr lang="en-IN" smtClean="0"/>
              <a:t>9</a:t>
            </a:fld>
            <a:endParaRPr lang="en-IN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b="1" dirty="0" smtClean="0">
                <a:solidFill>
                  <a:srgbClr val="FF0000"/>
                </a:solidFill>
              </a:rPr>
              <a:t/>
            </a:r>
            <a:br>
              <a:rPr lang="en-IN" b="1" dirty="0" smtClean="0">
                <a:solidFill>
                  <a:srgbClr val="FF0000"/>
                </a:solidFill>
              </a:rPr>
            </a:br>
            <a:r>
              <a:rPr lang="en-IN" b="1" dirty="0" smtClean="0">
                <a:solidFill>
                  <a:srgbClr val="FF0000"/>
                </a:solidFill>
              </a:rPr>
              <a:t>Mapping </a:t>
            </a:r>
            <a:r>
              <a:rPr lang="en-IN" b="1" dirty="0">
                <a:solidFill>
                  <a:srgbClr val="FF0000"/>
                </a:solidFill>
              </a:rPr>
              <a:t>of Key ESG Issues in Pharmaceutical</a:t>
            </a:r>
            <a:br>
              <a:rPr lang="en-IN" b="1" dirty="0">
                <a:solidFill>
                  <a:srgbClr val="FF0000"/>
                </a:solidFill>
              </a:rPr>
            </a:b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79248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4827</TotalTime>
  <Words>825</Words>
  <Application>Microsoft Office PowerPoint</Application>
  <PresentationFormat>On-screen Show (4:3)</PresentationFormat>
  <Paragraphs>155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Waveform</vt:lpstr>
      <vt:lpstr>BUSINESS RESPONSIBILITY GUIDELINES FOR PHARMACEUTICAL SECTOR IN INDIA</vt:lpstr>
      <vt:lpstr>OUTLINE OF PRESENTATION</vt:lpstr>
      <vt:lpstr>1. INDIAN PHARMA SECTOR: OVERVIEW</vt:lpstr>
      <vt:lpstr>2. REGULATORY ENVIRONMENT</vt:lpstr>
      <vt:lpstr>Key Stakeholders</vt:lpstr>
      <vt:lpstr>3. PHARMA ASSOCIATIONS – KEY PLAYERS</vt:lpstr>
      <vt:lpstr>Findings of a previous CUTS study (BRCC)</vt:lpstr>
      <vt:lpstr>4. WHY NVG FOR PHARMA SECTOR? (NATURE &amp; READINESS)</vt:lpstr>
      <vt:lpstr> Mapping of Key ESG Issues in Pharmaceutical </vt:lpstr>
      <vt:lpstr> NVG Principle I: Ethics, Transparency &amp; Accountability  [business should conduct and govern themselves with ETA]</vt:lpstr>
      <vt:lpstr> NVG Principle II: PRODUCT LIFE CYCLE SUSTAINABILITY [Business should provide goods and services that are safe and contribute to sustainability throughout their Life Cycle]</vt:lpstr>
      <vt:lpstr>NVG Principle III: EMPLOYEES’ WELL-BEING [Business should promote the wellbeing of all employees]</vt:lpstr>
      <vt:lpstr>NVG Principles IV: STAKEHOLDER ENGAGEMENT  [Business should respect the interests of, and be responsive towards all stakeholders, espacially those who are disadvantaged, vulnerable and marginalised]</vt:lpstr>
      <vt:lpstr>NVG Principle V: HUMAN RIGHTS [Business should respect and promote human rights]</vt:lpstr>
      <vt:lpstr>NVG Principle VI: ENVIRONMENT [Business should respect, protect and make efforts to restore the environment]</vt:lpstr>
      <vt:lpstr>NVG Principle VII: Policy Advocacy [Businesses, when engaged in influencing public and regulatory policy, should do so in a responsible manner]</vt:lpstr>
      <vt:lpstr>Principle VIII: INCLUSIVE GROWTH [Business should support IG and equitable development]</vt:lpstr>
      <vt:lpstr>Principle IX: CUSTOMER VALUE [Business should engage with and provide value to their customers and consumers in a responsible manner]</vt:lpstr>
      <vt:lpstr>Key issues for consideration</vt:lpstr>
      <vt:lpstr>Key question for discussions</vt:lpstr>
      <vt:lpstr>How can co-regulation enable?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Developing Training of Trainers Toolkit on the NVGs</dc:title>
  <dc:creator>Vikash Batham</dc:creator>
  <cp:lastModifiedBy>Tunisha Kapoor</cp:lastModifiedBy>
  <cp:revision>391</cp:revision>
  <cp:lastPrinted>2014-10-28T10:36:36Z</cp:lastPrinted>
  <dcterms:created xsi:type="dcterms:W3CDTF">2013-08-31T06:14:29Z</dcterms:created>
  <dcterms:modified xsi:type="dcterms:W3CDTF">2014-11-03T08:54:09Z</dcterms:modified>
</cp:coreProperties>
</file>