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sldIdLst>
    <p:sldId id="256" r:id="rId2"/>
    <p:sldId id="287" r:id="rId3"/>
    <p:sldId id="257" r:id="rId4"/>
    <p:sldId id="264" r:id="rId5"/>
    <p:sldId id="300" r:id="rId6"/>
    <p:sldId id="298" r:id="rId7"/>
    <p:sldId id="299" r:id="rId8"/>
    <p:sldId id="296" r:id="rId9"/>
    <p:sldId id="274" r:id="rId10"/>
    <p:sldId id="288" r:id="rId11"/>
    <p:sldId id="301" r:id="rId12"/>
    <p:sldId id="302" r:id="rId13"/>
    <p:sldId id="276" r:id="rId14"/>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07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75089" autoAdjust="0"/>
  </p:normalViewPr>
  <p:slideViewPr>
    <p:cSldViewPr>
      <p:cViewPr>
        <p:scale>
          <a:sx n="80" d="100"/>
          <a:sy n="80" d="100"/>
        </p:scale>
        <p:origin x="-768" y="-72"/>
      </p:cViewPr>
      <p:guideLst>
        <p:guide orient="horz" pos="2160"/>
        <p:guide pos="2880"/>
      </p:guideLst>
    </p:cSldViewPr>
  </p:slideViewPr>
  <p:outlineViewPr>
    <p:cViewPr>
      <p:scale>
        <a:sx n="33" d="100"/>
        <a:sy n="33" d="100"/>
      </p:scale>
      <p:origin x="0" y="1525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501D6E-B950-4D7E-843B-DBE5EC6E404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C79CB41A-FC0B-43F7-8E63-CDA877F86A9E}">
      <dgm:prSet custT="1"/>
      <dgm:spPr/>
      <dgm:t>
        <a:bodyPr/>
        <a:lstStyle/>
        <a:p>
          <a:pPr rtl="0"/>
          <a:r>
            <a:rPr lang="en-US" sz="2000" b="1" dirty="0" smtClean="0">
              <a:solidFill>
                <a:schemeClr val="bg1"/>
              </a:solidFill>
              <a:latin typeface="Garamond" pitchFamily="18" charset="0"/>
            </a:rPr>
            <a:t>Introduction: What is Competition? </a:t>
          </a:r>
          <a:endParaRPr lang="en-IN" sz="2000" b="1" dirty="0">
            <a:solidFill>
              <a:schemeClr val="bg1"/>
            </a:solidFill>
            <a:latin typeface="Garamond" pitchFamily="18" charset="0"/>
          </a:endParaRPr>
        </a:p>
      </dgm:t>
    </dgm:pt>
    <dgm:pt modelId="{810BCAC3-9EF0-446C-B170-EC2E7948A205}" type="parTrans" cxnId="{E233C933-36C0-43D6-A89A-3C639867AD73}">
      <dgm:prSet/>
      <dgm:spPr/>
      <dgm:t>
        <a:bodyPr/>
        <a:lstStyle/>
        <a:p>
          <a:endParaRPr lang="en-IN"/>
        </a:p>
      </dgm:t>
    </dgm:pt>
    <dgm:pt modelId="{F1BB9B0D-4944-40BB-85F2-225FF10B962F}" type="sibTrans" cxnId="{E233C933-36C0-43D6-A89A-3C639867AD73}">
      <dgm:prSet/>
      <dgm:spPr/>
      <dgm:t>
        <a:bodyPr/>
        <a:lstStyle/>
        <a:p>
          <a:endParaRPr lang="en-IN"/>
        </a:p>
      </dgm:t>
    </dgm:pt>
    <dgm:pt modelId="{20F53A21-6233-4CDD-AFF4-B5BF94DFBD61}">
      <dgm:prSet custT="1"/>
      <dgm:spPr/>
      <dgm:t>
        <a:bodyPr/>
        <a:lstStyle/>
        <a:p>
          <a:pPr rtl="0"/>
          <a:r>
            <a:rPr lang="en-US" sz="2000" b="1" smtClean="0">
              <a:solidFill>
                <a:schemeClr val="bg1"/>
              </a:solidFill>
              <a:latin typeface="Garamond" pitchFamily="18" charset="0"/>
            </a:rPr>
            <a:t>History</a:t>
          </a:r>
          <a:endParaRPr lang="en-IN" sz="2000" b="1">
            <a:solidFill>
              <a:schemeClr val="bg1"/>
            </a:solidFill>
            <a:latin typeface="Garamond" pitchFamily="18" charset="0"/>
          </a:endParaRPr>
        </a:p>
      </dgm:t>
    </dgm:pt>
    <dgm:pt modelId="{9227D224-108D-46F7-89C0-F914BCD64A87}" type="parTrans" cxnId="{1E0A32D8-383F-43DD-B882-31D7AB907C54}">
      <dgm:prSet/>
      <dgm:spPr/>
      <dgm:t>
        <a:bodyPr/>
        <a:lstStyle/>
        <a:p>
          <a:endParaRPr lang="en-IN"/>
        </a:p>
      </dgm:t>
    </dgm:pt>
    <dgm:pt modelId="{290C6C5E-BE27-43A0-8A7F-B9512483053D}" type="sibTrans" cxnId="{1E0A32D8-383F-43DD-B882-31D7AB907C54}">
      <dgm:prSet/>
      <dgm:spPr/>
      <dgm:t>
        <a:bodyPr/>
        <a:lstStyle/>
        <a:p>
          <a:endParaRPr lang="en-IN"/>
        </a:p>
      </dgm:t>
    </dgm:pt>
    <dgm:pt modelId="{9C4ADCCC-4C43-435B-9385-8F6520B020FE}">
      <dgm:prSet custT="1"/>
      <dgm:spPr/>
      <dgm:t>
        <a:bodyPr/>
        <a:lstStyle/>
        <a:p>
          <a:pPr rtl="0"/>
          <a:r>
            <a:rPr lang="fr-FR" sz="2000" b="1" dirty="0" smtClean="0">
              <a:solidFill>
                <a:schemeClr val="bg1"/>
              </a:solidFill>
              <a:latin typeface="Garamond" pitchFamily="18" charset="0"/>
            </a:rPr>
            <a:t>Competition Policy vis-à-vis Competition Law</a:t>
          </a:r>
          <a:endParaRPr lang="en-IN" sz="2000" b="1" dirty="0">
            <a:solidFill>
              <a:schemeClr val="bg1"/>
            </a:solidFill>
            <a:latin typeface="Garamond" pitchFamily="18" charset="0"/>
          </a:endParaRPr>
        </a:p>
      </dgm:t>
    </dgm:pt>
    <dgm:pt modelId="{7698B9BC-C183-4C0A-9669-E5B0FCB3C357}" type="parTrans" cxnId="{66497254-7987-4B84-AA16-04282DEC238B}">
      <dgm:prSet/>
      <dgm:spPr/>
      <dgm:t>
        <a:bodyPr/>
        <a:lstStyle/>
        <a:p>
          <a:endParaRPr lang="en-IN"/>
        </a:p>
      </dgm:t>
    </dgm:pt>
    <dgm:pt modelId="{9DA30732-9BE8-4B45-85B5-79EDC9ED0688}" type="sibTrans" cxnId="{66497254-7987-4B84-AA16-04282DEC238B}">
      <dgm:prSet/>
      <dgm:spPr/>
      <dgm:t>
        <a:bodyPr/>
        <a:lstStyle/>
        <a:p>
          <a:endParaRPr lang="en-IN"/>
        </a:p>
      </dgm:t>
    </dgm:pt>
    <dgm:pt modelId="{D4F0D007-DD25-46B2-BF2D-DB495EE69699}">
      <dgm:prSet custT="1"/>
      <dgm:spPr/>
      <dgm:t>
        <a:bodyPr/>
        <a:lstStyle/>
        <a:p>
          <a:pPr rtl="0"/>
          <a:r>
            <a:rPr lang="en-US" sz="2000" b="1" dirty="0" smtClean="0">
              <a:solidFill>
                <a:schemeClr val="bg1"/>
              </a:solidFill>
              <a:latin typeface="Garamond" pitchFamily="18" charset="0"/>
            </a:rPr>
            <a:t>Benefits of Competition</a:t>
          </a:r>
          <a:endParaRPr lang="en-IN" sz="2000" b="1" dirty="0">
            <a:solidFill>
              <a:schemeClr val="bg1"/>
            </a:solidFill>
            <a:latin typeface="Garamond" pitchFamily="18" charset="0"/>
          </a:endParaRPr>
        </a:p>
      </dgm:t>
    </dgm:pt>
    <dgm:pt modelId="{376825EF-9557-4BAC-B45E-9062FD06EF50}" type="parTrans" cxnId="{DCBA7B77-F0EF-4B91-BF31-EE89C39B6C5C}">
      <dgm:prSet/>
      <dgm:spPr/>
      <dgm:t>
        <a:bodyPr/>
        <a:lstStyle/>
        <a:p>
          <a:endParaRPr lang="en-IN"/>
        </a:p>
      </dgm:t>
    </dgm:pt>
    <dgm:pt modelId="{066663E4-2AF6-4262-9E63-F338D17C2AD8}" type="sibTrans" cxnId="{DCBA7B77-F0EF-4B91-BF31-EE89C39B6C5C}">
      <dgm:prSet/>
      <dgm:spPr/>
      <dgm:t>
        <a:bodyPr/>
        <a:lstStyle/>
        <a:p>
          <a:endParaRPr lang="en-IN"/>
        </a:p>
      </dgm:t>
    </dgm:pt>
    <dgm:pt modelId="{55A75973-F1F1-4AEA-BE38-E674C6220656}">
      <dgm:prSet custT="1"/>
      <dgm:spPr/>
      <dgm:t>
        <a:bodyPr/>
        <a:lstStyle/>
        <a:p>
          <a:pPr rtl="0"/>
          <a:r>
            <a:rPr lang="en-US" sz="2000" b="1" smtClean="0">
              <a:solidFill>
                <a:schemeClr val="bg1"/>
              </a:solidFill>
              <a:latin typeface="Garamond" pitchFamily="18" charset="0"/>
            </a:rPr>
            <a:t>Scenario across the world </a:t>
          </a:r>
          <a:endParaRPr lang="en-IN" sz="2000" b="1">
            <a:solidFill>
              <a:schemeClr val="bg1"/>
            </a:solidFill>
            <a:latin typeface="Garamond" pitchFamily="18" charset="0"/>
          </a:endParaRPr>
        </a:p>
      </dgm:t>
    </dgm:pt>
    <dgm:pt modelId="{82425B26-BACE-4755-9C48-44770B122A22}" type="parTrans" cxnId="{ECA1F5EF-410F-4FAA-AC9C-6A3ECDF280B5}">
      <dgm:prSet/>
      <dgm:spPr/>
      <dgm:t>
        <a:bodyPr/>
        <a:lstStyle/>
        <a:p>
          <a:endParaRPr lang="en-IN"/>
        </a:p>
      </dgm:t>
    </dgm:pt>
    <dgm:pt modelId="{32BF9FEF-4F7C-4B43-AEE0-77D0B7AC6772}" type="sibTrans" cxnId="{ECA1F5EF-410F-4FAA-AC9C-6A3ECDF280B5}">
      <dgm:prSet/>
      <dgm:spPr/>
      <dgm:t>
        <a:bodyPr/>
        <a:lstStyle/>
        <a:p>
          <a:endParaRPr lang="en-IN"/>
        </a:p>
      </dgm:t>
    </dgm:pt>
    <dgm:pt modelId="{99591359-6FB1-482D-8A17-96656BE8A7E5}">
      <dgm:prSet custT="1"/>
      <dgm:spPr/>
      <dgm:t>
        <a:bodyPr/>
        <a:lstStyle/>
        <a:p>
          <a:pPr rtl="0"/>
          <a:r>
            <a:rPr lang="en-US" sz="2000" b="1" dirty="0" smtClean="0">
              <a:solidFill>
                <a:schemeClr val="bg1"/>
              </a:solidFill>
              <a:latin typeface="Garamond" pitchFamily="18" charset="0"/>
            </a:rPr>
            <a:t>Challenges for CA’s in Developing Countries </a:t>
          </a:r>
          <a:endParaRPr lang="en-IN" sz="2000" b="1" dirty="0">
            <a:solidFill>
              <a:schemeClr val="bg1"/>
            </a:solidFill>
            <a:latin typeface="Garamond" pitchFamily="18" charset="0"/>
          </a:endParaRPr>
        </a:p>
      </dgm:t>
    </dgm:pt>
    <dgm:pt modelId="{A3147DCF-39CE-4908-9709-F4769495DC06}" type="parTrans" cxnId="{10D09D19-A286-4C1E-A045-843E801353B4}">
      <dgm:prSet/>
      <dgm:spPr/>
      <dgm:t>
        <a:bodyPr/>
        <a:lstStyle/>
        <a:p>
          <a:endParaRPr lang="en-IN"/>
        </a:p>
      </dgm:t>
    </dgm:pt>
    <dgm:pt modelId="{B9107F72-7F3C-41B2-87D3-C650EE96F0BD}" type="sibTrans" cxnId="{10D09D19-A286-4C1E-A045-843E801353B4}">
      <dgm:prSet/>
      <dgm:spPr/>
      <dgm:t>
        <a:bodyPr/>
        <a:lstStyle/>
        <a:p>
          <a:endParaRPr lang="en-IN"/>
        </a:p>
      </dgm:t>
    </dgm:pt>
    <dgm:pt modelId="{3C416D36-2DFD-40FA-995C-857BBD7458CA}">
      <dgm:prSet custT="1"/>
      <dgm:spPr/>
      <dgm:t>
        <a:bodyPr/>
        <a:lstStyle/>
        <a:p>
          <a:pPr rtl="0"/>
          <a:r>
            <a:rPr lang="en-US" sz="2000" b="1" dirty="0" smtClean="0">
              <a:solidFill>
                <a:schemeClr val="bg1"/>
              </a:solidFill>
              <a:latin typeface="Garamond" pitchFamily="18" charset="0"/>
            </a:rPr>
            <a:t>Conclusions </a:t>
          </a:r>
          <a:endParaRPr lang="en-IN" sz="2000" b="1" dirty="0">
            <a:solidFill>
              <a:schemeClr val="bg1"/>
            </a:solidFill>
            <a:latin typeface="Garamond" pitchFamily="18" charset="0"/>
          </a:endParaRPr>
        </a:p>
      </dgm:t>
    </dgm:pt>
    <dgm:pt modelId="{4128B963-48CB-4B4E-B039-510DF3CEFAA6}" type="parTrans" cxnId="{6FCAC953-83BB-4698-ACB6-8EFCD44AF679}">
      <dgm:prSet/>
      <dgm:spPr/>
      <dgm:t>
        <a:bodyPr/>
        <a:lstStyle/>
        <a:p>
          <a:endParaRPr lang="en-IN"/>
        </a:p>
      </dgm:t>
    </dgm:pt>
    <dgm:pt modelId="{EF82DDD9-B429-4008-BAF0-E668BBBF367B}" type="sibTrans" cxnId="{6FCAC953-83BB-4698-ACB6-8EFCD44AF679}">
      <dgm:prSet/>
      <dgm:spPr/>
      <dgm:t>
        <a:bodyPr/>
        <a:lstStyle/>
        <a:p>
          <a:endParaRPr lang="en-IN"/>
        </a:p>
      </dgm:t>
    </dgm:pt>
    <dgm:pt modelId="{EFD54322-54A8-477A-9585-BBAA8C98A494}" type="pres">
      <dgm:prSet presAssocID="{DE501D6E-B950-4D7E-843B-DBE5EC6E4049}" presName="linear" presStyleCnt="0">
        <dgm:presLayoutVars>
          <dgm:animLvl val="lvl"/>
          <dgm:resizeHandles val="exact"/>
        </dgm:presLayoutVars>
      </dgm:prSet>
      <dgm:spPr/>
      <dgm:t>
        <a:bodyPr/>
        <a:lstStyle/>
        <a:p>
          <a:endParaRPr lang="en-IN"/>
        </a:p>
      </dgm:t>
    </dgm:pt>
    <dgm:pt modelId="{A9C80409-EE3A-4D8C-9FE0-8E7DE7656043}" type="pres">
      <dgm:prSet presAssocID="{C79CB41A-FC0B-43F7-8E63-CDA877F86A9E}" presName="parentText" presStyleLbl="node1" presStyleIdx="0" presStyleCnt="7">
        <dgm:presLayoutVars>
          <dgm:chMax val="0"/>
          <dgm:bulletEnabled val="1"/>
        </dgm:presLayoutVars>
      </dgm:prSet>
      <dgm:spPr/>
      <dgm:t>
        <a:bodyPr/>
        <a:lstStyle/>
        <a:p>
          <a:endParaRPr lang="en-IN"/>
        </a:p>
      </dgm:t>
    </dgm:pt>
    <dgm:pt modelId="{1296B7F1-A785-4678-AD89-EAB1F66578D5}" type="pres">
      <dgm:prSet presAssocID="{F1BB9B0D-4944-40BB-85F2-225FF10B962F}" presName="spacer" presStyleCnt="0"/>
      <dgm:spPr/>
    </dgm:pt>
    <dgm:pt modelId="{5103F958-83C5-4955-B5D9-9FE521DEE0BD}" type="pres">
      <dgm:prSet presAssocID="{20F53A21-6233-4CDD-AFF4-B5BF94DFBD61}" presName="parentText" presStyleLbl="node1" presStyleIdx="1" presStyleCnt="7">
        <dgm:presLayoutVars>
          <dgm:chMax val="0"/>
          <dgm:bulletEnabled val="1"/>
        </dgm:presLayoutVars>
      </dgm:prSet>
      <dgm:spPr/>
      <dgm:t>
        <a:bodyPr/>
        <a:lstStyle/>
        <a:p>
          <a:endParaRPr lang="en-IN"/>
        </a:p>
      </dgm:t>
    </dgm:pt>
    <dgm:pt modelId="{C19DFD03-1194-487F-A1B0-610FDCC152B1}" type="pres">
      <dgm:prSet presAssocID="{290C6C5E-BE27-43A0-8A7F-B9512483053D}" presName="spacer" presStyleCnt="0"/>
      <dgm:spPr/>
    </dgm:pt>
    <dgm:pt modelId="{3A9B7B6D-FCAB-4AF7-A87A-6AB5B2528F9D}" type="pres">
      <dgm:prSet presAssocID="{9C4ADCCC-4C43-435B-9385-8F6520B020FE}" presName="parentText" presStyleLbl="node1" presStyleIdx="2" presStyleCnt="7" custLinFactNeighborX="-8558" custLinFactNeighborY="-4481">
        <dgm:presLayoutVars>
          <dgm:chMax val="0"/>
          <dgm:bulletEnabled val="1"/>
        </dgm:presLayoutVars>
      </dgm:prSet>
      <dgm:spPr/>
      <dgm:t>
        <a:bodyPr/>
        <a:lstStyle/>
        <a:p>
          <a:endParaRPr lang="en-IN"/>
        </a:p>
      </dgm:t>
    </dgm:pt>
    <dgm:pt modelId="{E5F8623B-80A5-488F-B73C-56DD6F7F7B6C}" type="pres">
      <dgm:prSet presAssocID="{9DA30732-9BE8-4B45-85B5-79EDC9ED0688}" presName="spacer" presStyleCnt="0"/>
      <dgm:spPr/>
    </dgm:pt>
    <dgm:pt modelId="{DCC8AA73-B27A-4A6F-9147-F7F3C4D942FF}" type="pres">
      <dgm:prSet presAssocID="{D4F0D007-DD25-46B2-BF2D-DB495EE69699}" presName="parentText" presStyleLbl="node1" presStyleIdx="3" presStyleCnt="7">
        <dgm:presLayoutVars>
          <dgm:chMax val="0"/>
          <dgm:bulletEnabled val="1"/>
        </dgm:presLayoutVars>
      </dgm:prSet>
      <dgm:spPr/>
      <dgm:t>
        <a:bodyPr/>
        <a:lstStyle/>
        <a:p>
          <a:endParaRPr lang="en-IN"/>
        </a:p>
      </dgm:t>
    </dgm:pt>
    <dgm:pt modelId="{514561E0-B4F2-4A88-A199-3684F1493E3B}" type="pres">
      <dgm:prSet presAssocID="{066663E4-2AF6-4262-9E63-F338D17C2AD8}" presName="spacer" presStyleCnt="0"/>
      <dgm:spPr/>
    </dgm:pt>
    <dgm:pt modelId="{53BC86CF-5E34-42E1-82F4-D703B0819B90}" type="pres">
      <dgm:prSet presAssocID="{55A75973-F1F1-4AEA-BE38-E674C6220656}" presName="parentText" presStyleLbl="node1" presStyleIdx="4" presStyleCnt="7">
        <dgm:presLayoutVars>
          <dgm:chMax val="0"/>
          <dgm:bulletEnabled val="1"/>
        </dgm:presLayoutVars>
      </dgm:prSet>
      <dgm:spPr/>
      <dgm:t>
        <a:bodyPr/>
        <a:lstStyle/>
        <a:p>
          <a:endParaRPr lang="en-IN"/>
        </a:p>
      </dgm:t>
    </dgm:pt>
    <dgm:pt modelId="{96AB9288-5865-45D5-BF63-E3A5FFDEAE12}" type="pres">
      <dgm:prSet presAssocID="{32BF9FEF-4F7C-4B43-AEE0-77D0B7AC6772}" presName="spacer" presStyleCnt="0"/>
      <dgm:spPr/>
    </dgm:pt>
    <dgm:pt modelId="{A9DF16ED-A123-4661-AFE4-F1BCC4151997}" type="pres">
      <dgm:prSet presAssocID="{99591359-6FB1-482D-8A17-96656BE8A7E5}" presName="parentText" presStyleLbl="node1" presStyleIdx="5" presStyleCnt="7">
        <dgm:presLayoutVars>
          <dgm:chMax val="0"/>
          <dgm:bulletEnabled val="1"/>
        </dgm:presLayoutVars>
      </dgm:prSet>
      <dgm:spPr/>
      <dgm:t>
        <a:bodyPr/>
        <a:lstStyle/>
        <a:p>
          <a:endParaRPr lang="en-IN"/>
        </a:p>
      </dgm:t>
    </dgm:pt>
    <dgm:pt modelId="{CE2C31CD-8842-4122-869F-58CBD1733182}" type="pres">
      <dgm:prSet presAssocID="{B9107F72-7F3C-41B2-87D3-C650EE96F0BD}" presName="spacer" presStyleCnt="0"/>
      <dgm:spPr/>
    </dgm:pt>
    <dgm:pt modelId="{645C8740-D2FD-4628-92FF-D84F7E9A7A5B}" type="pres">
      <dgm:prSet presAssocID="{3C416D36-2DFD-40FA-995C-857BBD7458CA}" presName="parentText" presStyleLbl="node1" presStyleIdx="6" presStyleCnt="7">
        <dgm:presLayoutVars>
          <dgm:chMax val="0"/>
          <dgm:bulletEnabled val="1"/>
        </dgm:presLayoutVars>
      </dgm:prSet>
      <dgm:spPr/>
      <dgm:t>
        <a:bodyPr/>
        <a:lstStyle/>
        <a:p>
          <a:endParaRPr lang="en-IN"/>
        </a:p>
      </dgm:t>
    </dgm:pt>
  </dgm:ptLst>
  <dgm:cxnLst>
    <dgm:cxn modelId="{4FF70178-0C66-49A6-AFAF-0FFDD8FAD33C}" type="presOf" srcId="{99591359-6FB1-482D-8A17-96656BE8A7E5}" destId="{A9DF16ED-A123-4661-AFE4-F1BCC4151997}" srcOrd="0" destOrd="0" presId="urn:microsoft.com/office/officeart/2005/8/layout/vList2"/>
    <dgm:cxn modelId="{1E0A32D8-383F-43DD-B882-31D7AB907C54}" srcId="{DE501D6E-B950-4D7E-843B-DBE5EC6E4049}" destId="{20F53A21-6233-4CDD-AFF4-B5BF94DFBD61}" srcOrd="1" destOrd="0" parTransId="{9227D224-108D-46F7-89C0-F914BCD64A87}" sibTransId="{290C6C5E-BE27-43A0-8A7F-B9512483053D}"/>
    <dgm:cxn modelId="{8078F963-1BA3-4490-BE2D-C447596A2C30}" type="presOf" srcId="{55A75973-F1F1-4AEA-BE38-E674C6220656}" destId="{53BC86CF-5E34-42E1-82F4-D703B0819B90}" srcOrd="0" destOrd="0" presId="urn:microsoft.com/office/officeart/2005/8/layout/vList2"/>
    <dgm:cxn modelId="{71A55E07-2B8A-421E-A71F-B111E08C30B5}" type="presOf" srcId="{20F53A21-6233-4CDD-AFF4-B5BF94DFBD61}" destId="{5103F958-83C5-4955-B5D9-9FE521DEE0BD}" srcOrd="0" destOrd="0" presId="urn:microsoft.com/office/officeart/2005/8/layout/vList2"/>
    <dgm:cxn modelId="{56EF2D81-65C6-4C11-B6DA-35EBD32BB365}" type="presOf" srcId="{DE501D6E-B950-4D7E-843B-DBE5EC6E4049}" destId="{EFD54322-54A8-477A-9585-BBAA8C98A494}" srcOrd="0" destOrd="0" presId="urn:microsoft.com/office/officeart/2005/8/layout/vList2"/>
    <dgm:cxn modelId="{ECA1F5EF-410F-4FAA-AC9C-6A3ECDF280B5}" srcId="{DE501D6E-B950-4D7E-843B-DBE5EC6E4049}" destId="{55A75973-F1F1-4AEA-BE38-E674C6220656}" srcOrd="4" destOrd="0" parTransId="{82425B26-BACE-4755-9C48-44770B122A22}" sibTransId="{32BF9FEF-4F7C-4B43-AEE0-77D0B7AC6772}"/>
    <dgm:cxn modelId="{4F153ACF-FBD5-462C-932E-3902E0D2E74F}" type="presOf" srcId="{3C416D36-2DFD-40FA-995C-857BBD7458CA}" destId="{645C8740-D2FD-4628-92FF-D84F7E9A7A5B}" srcOrd="0" destOrd="0" presId="urn:microsoft.com/office/officeart/2005/8/layout/vList2"/>
    <dgm:cxn modelId="{55103DC5-0C73-4871-86E8-146AC82FB5F5}" type="presOf" srcId="{C79CB41A-FC0B-43F7-8E63-CDA877F86A9E}" destId="{A9C80409-EE3A-4D8C-9FE0-8E7DE7656043}" srcOrd="0" destOrd="0" presId="urn:microsoft.com/office/officeart/2005/8/layout/vList2"/>
    <dgm:cxn modelId="{DCBA7B77-F0EF-4B91-BF31-EE89C39B6C5C}" srcId="{DE501D6E-B950-4D7E-843B-DBE5EC6E4049}" destId="{D4F0D007-DD25-46B2-BF2D-DB495EE69699}" srcOrd="3" destOrd="0" parTransId="{376825EF-9557-4BAC-B45E-9062FD06EF50}" sibTransId="{066663E4-2AF6-4262-9E63-F338D17C2AD8}"/>
    <dgm:cxn modelId="{66497254-7987-4B84-AA16-04282DEC238B}" srcId="{DE501D6E-B950-4D7E-843B-DBE5EC6E4049}" destId="{9C4ADCCC-4C43-435B-9385-8F6520B020FE}" srcOrd="2" destOrd="0" parTransId="{7698B9BC-C183-4C0A-9669-E5B0FCB3C357}" sibTransId="{9DA30732-9BE8-4B45-85B5-79EDC9ED0688}"/>
    <dgm:cxn modelId="{E233C933-36C0-43D6-A89A-3C639867AD73}" srcId="{DE501D6E-B950-4D7E-843B-DBE5EC6E4049}" destId="{C79CB41A-FC0B-43F7-8E63-CDA877F86A9E}" srcOrd="0" destOrd="0" parTransId="{810BCAC3-9EF0-446C-B170-EC2E7948A205}" sibTransId="{F1BB9B0D-4944-40BB-85F2-225FF10B962F}"/>
    <dgm:cxn modelId="{8E59C0CA-1A2A-43BF-9CB4-BEFCACAF0428}" type="presOf" srcId="{D4F0D007-DD25-46B2-BF2D-DB495EE69699}" destId="{DCC8AA73-B27A-4A6F-9147-F7F3C4D942FF}" srcOrd="0" destOrd="0" presId="urn:microsoft.com/office/officeart/2005/8/layout/vList2"/>
    <dgm:cxn modelId="{10D09D19-A286-4C1E-A045-843E801353B4}" srcId="{DE501D6E-B950-4D7E-843B-DBE5EC6E4049}" destId="{99591359-6FB1-482D-8A17-96656BE8A7E5}" srcOrd="5" destOrd="0" parTransId="{A3147DCF-39CE-4908-9709-F4769495DC06}" sibTransId="{B9107F72-7F3C-41B2-87D3-C650EE96F0BD}"/>
    <dgm:cxn modelId="{6FCAC953-83BB-4698-ACB6-8EFCD44AF679}" srcId="{DE501D6E-B950-4D7E-843B-DBE5EC6E4049}" destId="{3C416D36-2DFD-40FA-995C-857BBD7458CA}" srcOrd="6" destOrd="0" parTransId="{4128B963-48CB-4B4E-B039-510DF3CEFAA6}" sibTransId="{EF82DDD9-B429-4008-BAF0-E668BBBF367B}"/>
    <dgm:cxn modelId="{B89439D6-DEAE-4591-9387-1F3D374F2C1D}" type="presOf" srcId="{9C4ADCCC-4C43-435B-9385-8F6520B020FE}" destId="{3A9B7B6D-FCAB-4AF7-A87A-6AB5B2528F9D}" srcOrd="0" destOrd="0" presId="urn:microsoft.com/office/officeart/2005/8/layout/vList2"/>
    <dgm:cxn modelId="{1D4B11D8-FF98-495E-BDB7-0D59237FAF19}" type="presParOf" srcId="{EFD54322-54A8-477A-9585-BBAA8C98A494}" destId="{A9C80409-EE3A-4D8C-9FE0-8E7DE7656043}" srcOrd="0" destOrd="0" presId="urn:microsoft.com/office/officeart/2005/8/layout/vList2"/>
    <dgm:cxn modelId="{EAD83ECB-EA69-4693-B1AA-F5981FB188DE}" type="presParOf" srcId="{EFD54322-54A8-477A-9585-BBAA8C98A494}" destId="{1296B7F1-A785-4678-AD89-EAB1F66578D5}" srcOrd="1" destOrd="0" presId="urn:microsoft.com/office/officeart/2005/8/layout/vList2"/>
    <dgm:cxn modelId="{7BED6FDC-0D57-4135-92E9-6E016FEA7727}" type="presParOf" srcId="{EFD54322-54A8-477A-9585-BBAA8C98A494}" destId="{5103F958-83C5-4955-B5D9-9FE521DEE0BD}" srcOrd="2" destOrd="0" presId="urn:microsoft.com/office/officeart/2005/8/layout/vList2"/>
    <dgm:cxn modelId="{896C68FD-4E60-4F21-AF02-958DFFC94532}" type="presParOf" srcId="{EFD54322-54A8-477A-9585-BBAA8C98A494}" destId="{C19DFD03-1194-487F-A1B0-610FDCC152B1}" srcOrd="3" destOrd="0" presId="urn:microsoft.com/office/officeart/2005/8/layout/vList2"/>
    <dgm:cxn modelId="{3A00BFC3-FA33-4945-8AD1-C14A717AC415}" type="presParOf" srcId="{EFD54322-54A8-477A-9585-BBAA8C98A494}" destId="{3A9B7B6D-FCAB-4AF7-A87A-6AB5B2528F9D}" srcOrd="4" destOrd="0" presId="urn:microsoft.com/office/officeart/2005/8/layout/vList2"/>
    <dgm:cxn modelId="{9C6D8F31-0BC6-4DBB-BF86-4B40287E6920}" type="presParOf" srcId="{EFD54322-54A8-477A-9585-BBAA8C98A494}" destId="{E5F8623B-80A5-488F-B73C-56DD6F7F7B6C}" srcOrd="5" destOrd="0" presId="urn:microsoft.com/office/officeart/2005/8/layout/vList2"/>
    <dgm:cxn modelId="{D3DFB7D8-70F7-49C5-A792-E9A45730C468}" type="presParOf" srcId="{EFD54322-54A8-477A-9585-BBAA8C98A494}" destId="{DCC8AA73-B27A-4A6F-9147-F7F3C4D942FF}" srcOrd="6" destOrd="0" presId="urn:microsoft.com/office/officeart/2005/8/layout/vList2"/>
    <dgm:cxn modelId="{04E1E33B-5B93-4E35-954B-37BD6D2DCF23}" type="presParOf" srcId="{EFD54322-54A8-477A-9585-BBAA8C98A494}" destId="{514561E0-B4F2-4A88-A199-3684F1493E3B}" srcOrd="7" destOrd="0" presId="urn:microsoft.com/office/officeart/2005/8/layout/vList2"/>
    <dgm:cxn modelId="{D061917F-10E6-41CA-9590-36EA5AA3165E}" type="presParOf" srcId="{EFD54322-54A8-477A-9585-BBAA8C98A494}" destId="{53BC86CF-5E34-42E1-82F4-D703B0819B90}" srcOrd="8" destOrd="0" presId="urn:microsoft.com/office/officeart/2005/8/layout/vList2"/>
    <dgm:cxn modelId="{6971C703-0B21-4CCC-8308-86F6BB4736B0}" type="presParOf" srcId="{EFD54322-54A8-477A-9585-BBAA8C98A494}" destId="{96AB9288-5865-45D5-BF63-E3A5FFDEAE12}" srcOrd="9" destOrd="0" presId="urn:microsoft.com/office/officeart/2005/8/layout/vList2"/>
    <dgm:cxn modelId="{8A78F7B1-7691-42FE-9BE1-AD549658C953}" type="presParOf" srcId="{EFD54322-54A8-477A-9585-BBAA8C98A494}" destId="{A9DF16ED-A123-4661-AFE4-F1BCC4151997}" srcOrd="10" destOrd="0" presId="urn:microsoft.com/office/officeart/2005/8/layout/vList2"/>
    <dgm:cxn modelId="{EACED61A-455B-4FFE-BC3C-01165387436F}" type="presParOf" srcId="{EFD54322-54A8-477A-9585-BBAA8C98A494}" destId="{CE2C31CD-8842-4122-869F-58CBD1733182}" srcOrd="11" destOrd="0" presId="urn:microsoft.com/office/officeart/2005/8/layout/vList2"/>
    <dgm:cxn modelId="{2677DD5D-60FA-44BF-8AE7-780B62B95275}" type="presParOf" srcId="{EFD54322-54A8-477A-9585-BBAA8C98A494}" destId="{645C8740-D2FD-4628-92FF-D84F7E9A7A5B}"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59FCAA-98EE-4166-816C-B5B57FA85B33}"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D967F120-C7C0-45C9-8737-B9A2786C0C89}">
      <dgm:prSet/>
      <dgm:spPr>
        <a:solidFill>
          <a:schemeClr val="accent6">
            <a:lumMod val="60000"/>
            <a:lumOff val="40000"/>
          </a:schemeClr>
        </a:solidFill>
      </dgm:spPr>
      <dgm:t>
        <a:bodyPr/>
        <a:lstStyle/>
        <a:p>
          <a:pPr rtl="0"/>
          <a:r>
            <a:rPr lang="en-US" b="1" dirty="0" smtClean="0"/>
            <a:t>FDI Policy</a:t>
          </a:r>
          <a:endParaRPr lang="en-US" dirty="0"/>
        </a:p>
      </dgm:t>
    </dgm:pt>
    <dgm:pt modelId="{A39BB2D0-DF87-4BC7-AFBD-73C646F0CBD8}" type="parTrans" cxnId="{6A9CAAEA-E56E-411F-AD97-5F3F291BF593}">
      <dgm:prSet/>
      <dgm:spPr/>
      <dgm:t>
        <a:bodyPr/>
        <a:lstStyle/>
        <a:p>
          <a:endParaRPr lang="en-US"/>
        </a:p>
      </dgm:t>
    </dgm:pt>
    <dgm:pt modelId="{B539D64B-9B8B-4860-A2DE-5ACF395793A5}" type="sibTrans" cxnId="{6A9CAAEA-E56E-411F-AD97-5F3F291BF593}">
      <dgm:prSet/>
      <dgm:spPr/>
      <dgm:t>
        <a:bodyPr/>
        <a:lstStyle/>
        <a:p>
          <a:endParaRPr lang="en-US"/>
        </a:p>
      </dgm:t>
    </dgm:pt>
    <dgm:pt modelId="{C3CD8E3B-1159-4509-B544-3961CEC3CAC6}">
      <dgm:prSet/>
      <dgm:spPr>
        <a:solidFill>
          <a:schemeClr val="accent6">
            <a:lumMod val="60000"/>
            <a:lumOff val="40000"/>
          </a:schemeClr>
        </a:solidFill>
      </dgm:spPr>
      <dgm:t>
        <a:bodyPr/>
        <a:lstStyle/>
        <a:p>
          <a:pPr rtl="0"/>
          <a:r>
            <a:rPr lang="en-US" b="1" dirty="0" smtClean="0"/>
            <a:t>Trade Policy</a:t>
          </a:r>
          <a:endParaRPr lang="en-US" dirty="0"/>
        </a:p>
      </dgm:t>
    </dgm:pt>
    <dgm:pt modelId="{299751E0-43B7-440A-9F05-CF9C1B38D70A}" type="parTrans" cxnId="{A69A1F4D-0DFF-423D-B65F-2E840DF95530}">
      <dgm:prSet/>
      <dgm:spPr/>
      <dgm:t>
        <a:bodyPr/>
        <a:lstStyle/>
        <a:p>
          <a:endParaRPr lang="en-US"/>
        </a:p>
      </dgm:t>
    </dgm:pt>
    <dgm:pt modelId="{2C5B4DB6-AC9A-46A0-A6F0-B4782055CBDB}" type="sibTrans" cxnId="{A69A1F4D-0DFF-423D-B65F-2E840DF95530}">
      <dgm:prSet/>
      <dgm:spPr/>
      <dgm:t>
        <a:bodyPr/>
        <a:lstStyle/>
        <a:p>
          <a:endParaRPr lang="en-US"/>
        </a:p>
      </dgm:t>
    </dgm:pt>
    <dgm:pt modelId="{C6756C02-EE5A-4FA1-A395-4239D2E5CDB0}">
      <dgm:prSet/>
      <dgm:spPr>
        <a:solidFill>
          <a:schemeClr val="accent6">
            <a:lumMod val="60000"/>
            <a:lumOff val="40000"/>
          </a:schemeClr>
        </a:solidFill>
      </dgm:spPr>
      <dgm:t>
        <a:bodyPr/>
        <a:lstStyle/>
        <a:p>
          <a:pPr rtl="0"/>
          <a:r>
            <a:rPr lang="en-US" b="1" dirty="0" smtClean="0"/>
            <a:t>Industrial Policy</a:t>
          </a:r>
          <a:endParaRPr lang="en-US" dirty="0"/>
        </a:p>
      </dgm:t>
    </dgm:pt>
    <dgm:pt modelId="{8276832A-BA99-44FA-B8DF-B690CC9C230D}" type="parTrans" cxnId="{75004A57-7C03-4674-8FA2-1037E47EBF31}">
      <dgm:prSet/>
      <dgm:spPr/>
      <dgm:t>
        <a:bodyPr/>
        <a:lstStyle/>
        <a:p>
          <a:endParaRPr lang="en-US"/>
        </a:p>
      </dgm:t>
    </dgm:pt>
    <dgm:pt modelId="{7101F872-8726-4212-AACC-F9CFE5F6BA20}" type="sibTrans" cxnId="{75004A57-7C03-4674-8FA2-1037E47EBF31}">
      <dgm:prSet/>
      <dgm:spPr/>
      <dgm:t>
        <a:bodyPr/>
        <a:lstStyle/>
        <a:p>
          <a:endParaRPr lang="en-US"/>
        </a:p>
      </dgm:t>
    </dgm:pt>
    <dgm:pt modelId="{956A55C6-BECB-4B7C-9E41-3D088C221B97}">
      <dgm:prSet/>
      <dgm:spPr>
        <a:solidFill>
          <a:schemeClr val="accent6">
            <a:lumMod val="60000"/>
            <a:lumOff val="40000"/>
          </a:schemeClr>
        </a:solidFill>
      </dgm:spPr>
      <dgm:t>
        <a:bodyPr/>
        <a:lstStyle/>
        <a:p>
          <a:pPr rtl="0"/>
          <a:r>
            <a:rPr lang="en-US" b="1" dirty="0" smtClean="0"/>
            <a:t>Disinvestment Policy</a:t>
          </a:r>
          <a:endParaRPr lang="en-US" dirty="0"/>
        </a:p>
      </dgm:t>
    </dgm:pt>
    <dgm:pt modelId="{48FC7305-EFE1-4F9D-9E7D-9AB47AA74609}" type="parTrans" cxnId="{46CC242D-A456-4952-8381-0A6B348BAABF}">
      <dgm:prSet/>
      <dgm:spPr/>
      <dgm:t>
        <a:bodyPr/>
        <a:lstStyle/>
        <a:p>
          <a:endParaRPr lang="en-US"/>
        </a:p>
      </dgm:t>
    </dgm:pt>
    <dgm:pt modelId="{3AE473E8-9B11-40FA-A1AA-87B5F5FBB827}" type="sibTrans" cxnId="{46CC242D-A456-4952-8381-0A6B348BAABF}">
      <dgm:prSet/>
      <dgm:spPr/>
      <dgm:t>
        <a:bodyPr/>
        <a:lstStyle/>
        <a:p>
          <a:endParaRPr lang="en-US"/>
        </a:p>
      </dgm:t>
    </dgm:pt>
    <dgm:pt modelId="{BC996376-3B8F-4802-908A-06B4D8DCBA55}">
      <dgm:prSet/>
      <dgm:spPr>
        <a:solidFill>
          <a:schemeClr val="accent6">
            <a:lumMod val="60000"/>
            <a:lumOff val="40000"/>
          </a:schemeClr>
        </a:solidFill>
      </dgm:spPr>
      <dgm:t>
        <a:bodyPr/>
        <a:lstStyle/>
        <a:p>
          <a:pPr rtl="0"/>
          <a:r>
            <a:rPr lang="en-US" b="1" dirty="0" smtClean="0"/>
            <a:t>Fiscal Policy</a:t>
          </a:r>
          <a:endParaRPr lang="en-US" dirty="0"/>
        </a:p>
      </dgm:t>
    </dgm:pt>
    <dgm:pt modelId="{D9FB8727-0EF2-45AF-9F61-2625C1309C1C}" type="parTrans" cxnId="{7F49A3CC-53D7-4F0F-A5C1-8DA3CCC706B0}">
      <dgm:prSet/>
      <dgm:spPr/>
      <dgm:t>
        <a:bodyPr/>
        <a:lstStyle/>
        <a:p>
          <a:endParaRPr lang="en-US"/>
        </a:p>
      </dgm:t>
    </dgm:pt>
    <dgm:pt modelId="{4284764D-C706-4A26-81A4-E6446701AB5F}" type="sibTrans" cxnId="{7F49A3CC-53D7-4F0F-A5C1-8DA3CCC706B0}">
      <dgm:prSet/>
      <dgm:spPr/>
      <dgm:t>
        <a:bodyPr/>
        <a:lstStyle/>
        <a:p>
          <a:endParaRPr lang="en-US"/>
        </a:p>
      </dgm:t>
    </dgm:pt>
    <dgm:pt modelId="{890ED212-2010-4284-A6B8-3DFF4B61BEEC}">
      <dgm:prSet/>
      <dgm:spPr>
        <a:solidFill>
          <a:schemeClr val="accent6">
            <a:lumMod val="60000"/>
            <a:lumOff val="40000"/>
          </a:schemeClr>
        </a:solidFill>
      </dgm:spPr>
      <dgm:t>
        <a:bodyPr/>
        <a:lstStyle/>
        <a:p>
          <a:pPr rtl="0"/>
          <a:r>
            <a:rPr lang="en-US" b="1" dirty="0" smtClean="0"/>
            <a:t>IPR Policy</a:t>
          </a:r>
          <a:endParaRPr lang="en-US" dirty="0"/>
        </a:p>
      </dgm:t>
    </dgm:pt>
    <dgm:pt modelId="{2A3EE1F8-BDF2-4E21-B150-039622B64CE3}" type="parTrans" cxnId="{58CA18A5-8F84-46B8-81E8-75BB29DF6187}">
      <dgm:prSet/>
      <dgm:spPr/>
      <dgm:t>
        <a:bodyPr/>
        <a:lstStyle/>
        <a:p>
          <a:endParaRPr lang="en-US"/>
        </a:p>
      </dgm:t>
    </dgm:pt>
    <dgm:pt modelId="{0BFD0710-EA8B-48BF-A386-D54A7A313AA1}" type="sibTrans" cxnId="{58CA18A5-8F84-46B8-81E8-75BB29DF6187}">
      <dgm:prSet/>
      <dgm:spPr/>
      <dgm:t>
        <a:bodyPr/>
        <a:lstStyle/>
        <a:p>
          <a:endParaRPr lang="en-US"/>
        </a:p>
      </dgm:t>
    </dgm:pt>
    <dgm:pt modelId="{882AE8DB-16CB-41EF-8EC0-52303028A650}">
      <dgm:prSet/>
      <dgm:spPr>
        <a:solidFill>
          <a:schemeClr val="accent6">
            <a:lumMod val="60000"/>
            <a:lumOff val="40000"/>
          </a:schemeClr>
        </a:solidFill>
      </dgm:spPr>
      <dgm:t>
        <a:bodyPr/>
        <a:lstStyle/>
        <a:p>
          <a:pPr rtl="0"/>
          <a:r>
            <a:rPr lang="en-US" b="1" dirty="0" err="1" smtClean="0"/>
            <a:t>Labour</a:t>
          </a:r>
          <a:r>
            <a:rPr lang="en-US" b="1" dirty="0" smtClean="0"/>
            <a:t> Policy</a:t>
          </a:r>
          <a:endParaRPr lang="en-US" dirty="0"/>
        </a:p>
      </dgm:t>
    </dgm:pt>
    <dgm:pt modelId="{7B783B85-AE6C-496B-940B-A9F7D7635985}" type="parTrans" cxnId="{9EFF4BEC-E921-4D0C-82CA-A51253C5E219}">
      <dgm:prSet/>
      <dgm:spPr/>
      <dgm:t>
        <a:bodyPr/>
        <a:lstStyle/>
        <a:p>
          <a:endParaRPr lang="en-US"/>
        </a:p>
      </dgm:t>
    </dgm:pt>
    <dgm:pt modelId="{700A6DFA-3574-45EF-A141-6AD63933CD84}" type="sibTrans" cxnId="{9EFF4BEC-E921-4D0C-82CA-A51253C5E219}">
      <dgm:prSet/>
      <dgm:spPr/>
      <dgm:t>
        <a:bodyPr/>
        <a:lstStyle/>
        <a:p>
          <a:endParaRPr lang="en-US"/>
        </a:p>
      </dgm:t>
    </dgm:pt>
    <dgm:pt modelId="{31D820B5-8C28-4B89-9B82-2EFE2798EC53}">
      <dgm:prSet/>
      <dgm:spPr>
        <a:solidFill>
          <a:schemeClr val="accent6">
            <a:lumMod val="60000"/>
            <a:lumOff val="40000"/>
          </a:schemeClr>
        </a:solidFill>
      </dgm:spPr>
      <dgm:t>
        <a:bodyPr/>
        <a:lstStyle/>
        <a:p>
          <a:pPr rtl="0"/>
          <a:r>
            <a:rPr lang="en-US" b="1" dirty="0" smtClean="0"/>
            <a:t>Procurement Policy</a:t>
          </a:r>
          <a:endParaRPr lang="en-US" dirty="0"/>
        </a:p>
      </dgm:t>
    </dgm:pt>
    <dgm:pt modelId="{25BF96AB-1F8A-4C3F-8559-2C8E4F048949}" type="parTrans" cxnId="{2FD0EAAB-6BEA-47F4-99D6-6FCA3B7196EE}">
      <dgm:prSet/>
      <dgm:spPr/>
      <dgm:t>
        <a:bodyPr/>
        <a:lstStyle/>
        <a:p>
          <a:endParaRPr lang="en-US"/>
        </a:p>
      </dgm:t>
    </dgm:pt>
    <dgm:pt modelId="{C8484A08-6DA1-47CA-A3D2-B8FCCD576DD4}" type="sibTrans" cxnId="{2FD0EAAB-6BEA-47F4-99D6-6FCA3B7196EE}">
      <dgm:prSet/>
      <dgm:spPr/>
      <dgm:t>
        <a:bodyPr/>
        <a:lstStyle/>
        <a:p>
          <a:endParaRPr lang="en-US"/>
        </a:p>
      </dgm:t>
    </dgm:pt>
    <dgm:pt modelId="{1B6B806D-7D96-4963-A6F0-DD773565BA27}">
      <dgm:prSet/>
      <dgm:spPr>
        <a:solidFill>
          <a:schemeClr val="accent6">
            <a:lumMod val="60000"/>
            <a:lumOff val="40000"/>
          </a:schemeClr>
        </a:solidFill>
      </dgm:spPr>
      <dgm:t>
        <a:bodyPr/>
        <a:lstStyle/>
        <a:p>
          <a:pPr rtl="0"/>
          <a:r>
            <a:rPr lang="en-US" b="1" dirty="0" smtClean="0"/>
            <a:t>… others …</a:t>
          </a:r>
          <a:r>
            <a:rPr lang="en-US" dirty="0" smtClean="0"/>
            <a:t> </a:t>
          </a:r>
          <a:endParaRPr lang="en-US" dirty="0"/>
        </a:p>
      </dgm:t>
    </dgm:pt>
    <dgm:pt modelId="{39D04AA0-5867-4891-9063-AC48E1408829}" type="parTrans" cxnId="{A890854E-F588-4D4C-BFCF-6899D190F2ED}">
      <dgm:prSet/>
      <dgm:spPr/>
      <dgm:t>
        <a:bodyPr/>
        <a:lstStyle/>
        <a:p>
          <a:endParaRPr lang="en-US"/>
        </a:p>
      </dgm:t>
    </dgm:pt>
    <dgm:pt modelId="{DCFF4AB1-4EAA-4C27-A634-B42E5965F470}" type="sibTrans" cxnId="{A890854E-F588-4D4C-BFCF-6899D190F2ED}">
      <dgm:prSet/>
      <dgm:spPr/>
      <dgm:t>
        <a:bodyPr/>
        <a:lstStyle/>
        <a:p>
          <a:endParaRPr lang="en-US"/>
        </a:p>
      </dgm:t>
    </dgm:pt>
    <dgm:pt modelId="{0E1CCA10-D43D-4DFC-A7CF-389B833B6C36}" type="pres">
      <dgm:prSet presAssocID="{7C59FCAA-98EE-4166-816C-B5B57FA85B33}" presName="linear" presStyleCnt="0">
        <dgm:presLayoutVars>
          <dgm:animLvl val="lvl"/>
          <dgm:resizeHandles val="exact"/>
        </dgm:presLayoutVars>
      </dgm:prSet>
      <dgm:spPr/>
      <dgm:t>
        <a:bodyPr/>
        <a:lstStyle/>
        <a:p>
          <a:endParaRPr lang="en-IN"/>
        </a:p>
      </dgm:t>
    </dgm:pt>
    <dgm:pt modelId="{68D39D15-0AF2-41C5-9E1E-5D0D015129EE}" type="pres">
      <dgm:prSet presAssocID="{D967F120-C7C0-45C9-8737-B9A2786C0C89}" presName="parentText" presStyleLbl="node1" presStyleIdx="0" presStyleCnt="9" custLinFactNeighborX="1249" custLinFactNeighborY="-7533">
        <dgm:presLayoutVars>
          <dgm:chMax val="0"/>
          <dgm:bulletEnabled val="1"/>
        </dgm:presLayoutVars>
      </dgm:prSet>
      <dgm:spPr/>
      <dgm:t>
        <a:bodyPr/>
        <a:lstStyle/>
        <a:p>
          <a:endParaRPr lang="en-IN"/>
        </a:p>
      </dgm:t>
    </dgm:pt>
    <dgm:pt modelId="{6A1382A8-5959-47EB-93AD-EA54332B474F}" type="pres">
      <dgm:prSet presAssocID="{B539D64B-9B8B-4860-A2DE-5ACF395793A5}" presName="spacer" presStyleCnt="0"/>
      <dgm:spPr/>
    </dgm:pt>
    <dgm:pt modelId="{9B6768EA-2BA1-4B2A-87FD-F462A9662841}" type="pres">
      <dgm:prSet presAssocID="{C3CD8E3B-1159-4509-B544-3961CEC3CAC6}" presName="parentText" presStyleLbl="node1" presStyleIdx="1" presStyleCnt="9">
        <dgm:presLayoutVars>
          <dgm:chMax val="0"/>
          <dgm:bulletEnabled val="1"/>
        </dgm:presLayoutVars>
      </dgm:prSet>
      <dgm:spPr/>
      <dgm:t>
        <a:bodyPr/>
        <a:lstStyle/>
        <a:p>
          <a:endParaRPr lang="en-IN"/>
        </a:p>
      </dgm:t>
    </dgm:pt>
    <dgm:pt modelId="{3F90D40D-338B-4B86-B4A1-5CDB259EFCBE}" type="pres">
      <dgm:prSet presAssocID="{2C5B4DB6-AC9A-46A0-A6F0-B4782055CBDB}" presName="spacer" presStyleCnt="0"/>
      <dgm:spPr/>
    </dgm:pt>
    <dgm:pt modelId="{798548C4-6C8A-4794-9018-BE118AE05DF8}" type="pres">
      <dgm:prSet presAssocID="{C6756C02-EE5A-4FA1-A395-4239D2E5CDB0}" presName="parentText" presStyleLbl="node1" presStyleIdx="2" presStyleCnt="9">
        <dgm:presLayoutVars>
          <dgm:chMax val="0"/>
          <dgm:bulletEnabled val="1"/>
        </dgm:presLayoutVars>
      </dgm:prSet>
      <dgm:spPr/>
      <dgm:t>
        <a:bodyPr/>
        <a:lstStyle/>
        <a:p>
          <a:endParaRPr lang="en-IN"/>
        </a:p>
      </dgm:t>
    </dgm:pt>
    <dgm:pt modelId="{175E11AC-7548-4425-923C-67D703D5428A}" type="pres">
      <dgm:prSet presAssocID="{7101F872-8726-4212-AACC-F9CFE5F6BA20}" presName="spacer" presStyleCnt="0"/>
      <dgm:spPr/>
    </dgm:pt>
    <dgm:pt modelId="{1D82EB67-117A-4DE8-8FF9-2C12DDC63ADA}" type="pres">
      <dgm:prSet presAssocID="{956A55C6-BECB-4B7C-9E41-3D088C221B97}" presName="parentText" presStyleLbl="node1" presStyleIdx="3" presStyleCnt="9">
        <dgm:presLayoutVars>
          <dgm:chMax val="0"/>
          <dgm:bulletEnabled val="1"/>
        </dgm:presLayoutVars>
      </dgm:prSet>
      <dgm:spPr/>
      <dgm:t>
        <a:bodyPr/>
        <a:lstStyle/>
        <a:p>
          <a:endParaRPr lang="en-IN"/>
        </a:p>
      </dgm:t>
    </dgm:pt>
    <dgm:pt modelId="{E9C7E078-8A1A-4328-989A-3694CF673C80}" type="pres">
      <dgm:prSet presAssocID="{3AE473E8-9B11-40FA-A1AA-87B5F5FBB827}" presName="spacer" presStyleCnt="0"/>
      <dgm:spPr/>
    </dgm:pt>
    <dgm:pt modelId="{51E32E2B-7567-4ADD-BF70-E82670E70809}" type="pres">
      <dgm:prSet presAssocID="{BC996376-3B8F-4802-908A-06B4D8DCBA55}" presName="parentText" presStyleLbl="node1" presStyleIdx="4" presStyleCnt="9">
        <dgm:presLayoutVars>
          <dgm:chMax val="0"/>
          <dgm:bulletEnabled val="1"/>
        </dgm:presLayoutVars>
      </dgm:prSet>
      <dgm:spPr/>
      <dgm:t>
        <a:bodyPr/>
        <a:lstStyle/>
        <a:p>
          <a:endParaRPr lang="en-IN"/>
        </a:p>
      </dgm:t>
    </dgm:pt>
    <dgm:pt modelId="{01E95F0B-ADBA-4831-9324-EE0A56E0A00A}" type="pres">
      <dgm:prSet presAssocID="{4284764D-C706-4A26-81A4-E6446701AB5F}" presName="spacer" presStyleCnt="0"/>
      <dgm:spPr/>
    </dgm:pt>
    <dgm:pt modelId="{FC50495A-C176-4E20-9D1C-2A8063EF7FB9}" type="pres">
      <dgm:prSet presAssocID="{890ED212-2010-4284-A6B8-3DFF4B61BEEC}" presName="parentText" presStyleLbl="node1" presStyleIdx="5" presStyleCnt="9">
        <dgm:presLayoutVars>
          <dgm:chMax val="0"/>
          <dgm:bulletEnabled val="1"/>
        </dgm:presLayoutVars>
      </dgm:prSet>
      <dgm:spPr/>
      <dgm:t>
        <a:bodyPr/>
        <a:lstStyle/>
        <a:p>
          <a:endParaRPr lang="en-IN"/>
        </a:p>
      </dgm:t>
    </dgm:pt>
    <dgm:pt modelId="{F9D3E21C-EE0D-477C-81E1-58E405263135}" type="pres">
      <dgm:prSet presAssocID="{0BFD0710-EA8B-48BF-A386-D54A7A313AA1}" presName="spacer" presStyleCnt="0"/>
      <dgm:spPr/>
    </dgm:pt>
    <dgm:pt modelId="{D9F48DDB-A598-4401-B351-8DD3174C6DC7}" type="pres">
      <dgm:prSet presAssocID="{882AE8DB-16CB-41EF-8EC0-52303028A650}" presName="parentText" presStyleLbl="node1" presStyleIdx="6" presStyleCnt="9">
        <dgm:presLayoutVars>
          <dgm:chMax val="0"/>
          <dgm:bulletEnabled val="1"/>
        </dgm:presLayoutVars>
      </dgm:prSet>
      <dgm:spPr/>
      <dgm:t>
        <a:bodyPr/>
        <a:lstStyle/>
        <a:p>
          <a:endParaRPr lang="en-IN"/>
        </a:p>
      </dgm:t>
    </dgm:pt>
    <dgm:pt modelId="{B9B2B7BA-D490-4F8B-BB76-A2956193AB31}" type="pres">
      <dgm:prSet presAssocID="{700A6DFA-3574-45EF-A141-6AD63933CD84}" presName="spacer" presStyleCnt="0"/>
      <dgm:spPr/>
    </dgm:pt>
    <dgm:pt modelId="{2379C614-A923-438A-8D95-D0751586641B}" type="pres">
      <dgm:prSet presAssocID="{31D820B5-8C28-4B89-9B82-2EFE2798EC53}" presName="parentText" presStyleLbl="node1" presStyleIdx="7" presStyleCnt="9">
        <dgm:presLayoutVars>
          <dgm:chMax val="0"/>
          <dgm:bulletEnabled val="1"/>
        </dgm:presLayoutVars>
      </dgm:prSet>
      <dgm:spPr/>
      <dgm:t>
        <a:bodyPr/>
        <a:lstStyle/>
        <a:p>
          <a:endParaRPr lang="en-IN"/>
        </a:p>
      </dgm:t>
    </dgm:pt>
    <dgm:pt modelId="{9D8F9161-D81F-4AD9-B130-922A20F5BEC7}" type="pres">
      <dgm:prSet presAssocID="{C8484A08-6DA1-47CA-A3D2-B8FCCD576DD4}" presName="spacer" presStyleCnt="0"/>
      <dgm:spPr/>
    </dgm:pt>
    <dgm:pt modelId="{1BED490A-8018-49E5-BD92-020A603D2228}" type="pres">
      <dgm:prSet presAssocID="{1B6B806D-7D96-4963-A6F0-DD773565BA27}" presName="parentText" presStyleLbl="node1" presStyleIdx="8" presStyleCnt="9">
        <dgm:presLayoutVars>
          <dgm:chMax val="0"/>
          <dgm:bulletEnabled val="1"/>
        </dgm:presLayoutVars>
      </dgm:prSet>
      <dgm:spPr/>
      <dgm:t>
        <a:bodyPr/>
        <a:lstStyle/>
        <a:p>
          <a:endParaRPr lang="en-IN"/>
        </a:p>
      </dgm:t>
    </dgm:pt>
  </dgm:ptLst>
  <dgm:cxnLst>
    <dgm:cxn modelId="{7BDD10DD-AC19-4897-BFC7-0A7FEA1E3B2D}" type="presOf" srcId="{956A55C6-BECB-4B7C-9E41-3D088C221B97}" destId="{1D82EB67-117A-4DE8-8FF9-2C12DDC63ADA}" srcOrd="0" destOrd="0" presId="urn:microsoft.com/office/officeart/2005/8/layout/vList2"/>
    <dgm:cxn modelId="{68AE56B8-7022-4445-AED0-DBF0D8928025}" type="presOf" srcId="{890ED212-2010-4284-A6B8-3DFF4B61BEEC}" destId="{FC50495A-C176-4E20-9D1C-2A8063EF7FB9}" srcOrd="0" destOrd="0" presId="urn:microsoft.com/office/officeart/2005/8/layout/vList2"/>
    <dgm:cxn modelId="{58CA18A5-8F84-46B8-81E8-75BB29DF6187}" srcId="{7C59FCAA-98EE-4166-816C-B5B57FA85B33}" destId="{890ED212-2010-4284-A6B8-3DFF4B61BEEC}" srcOrd="5" destOrd="0" parTransId="{2A3EE1F8-BDF2-4E21-B150-039622B64CE3}" sibTransId="{0BFD0710-EA8B-48BF-A386-D54A7A313AA1}"/>
    <dgm:cxn modelId="{24A8C614-9AE1-4330-AFEF-980CC59D11B9}" type="presOf" srcId="{BC996376-3B8F-4802-908A-06B4D8DCBA55}" destId="{51E32E2B-7567-4ADD-BF70-E82670E70809}" srcOrd="0" destOrd="0" presId="urn:microsoft.com/office/officeart/2005/8/layout/vList2"/>
    <dgm:cxn modelId="{15B363B0-05AD-4C83-8C32-9911D6DF04F7}" type="presOf" srcId="{D967F120-C7C0-45C9-8737-B9A2786C0C89}" destId="{68D39D15-0AF2-41C5-9E1E-5D0D015129EE}" srcOrd="0" destOrd="0" presId="urn:microsoft.com/office/officeart/2005/8/layout/vList2"/>
    <dgm:cxn modelId="{9EFF4BEC-E921-4D0C-82CA-A51253C5E219}" srcId="{7C59FCAA-98EE-4166-816C-B5B57FA85B33}" destId="{882AE8DB-16CB-41EF-8EC0-52303028A650}" srcOrd="6" destOrd="0" parTransId="{7B783B85-AE6C-496B-940B-A9F7D7635985}" sibTransId="{700A6DFA-3574-45EF-A141-6AD63933CD84}"/>
    <dgm:cxn modelId="{FE5B005B-B224-4673-B02F-041BEE0C006E}" type="presOf" srcId="{31D820B5-8C28-4B89-9B82-2EFE2798EC53}" destId="{2379C614-A923-438A-8D95-D0751586641B}" srcOrd="0" destOrd="0" presId="urn:microsoft.com/office/officeart/2005/8/layout/vList2"/>
    <dgm:cxn modelId="{46CC242D-A456-4952-8381-0A6B348BAABF}" srcId="{7C59FCAA-98EE-4166-816C-B5B57FA85B33}" destId="{956A55C6-BECB-4B7C-9E41-3D088C221B97}" srcOrd="3" destOrd="0" parTransId="{48FC7305-EFE1-4F9D-9E7D-9AB47AA74609}" sibTransId="{3AE473E8-9B11-40FA-A1AA-87B5F5FBB827}"/>
    <dgm:cxn modelId="{7F49A3CC-53D7-4F0F-A5C1-8DA3CCC706B0}" srcId="{7C59FCAA-98EE-4166-816C-B5B57FA85B33}" destId="{BC996376-3B8F-4802-908A-06B4D8DCBA55}" srcOrd="4" destOrd="0" parTransId="{D9FB8727-0EF2-45AF-9F61-2625C1309C1C}" sibTransId="{4284764D-C706-4A26-81A4-E6446701AB5F}"/>
    <dgm:cxn modelId="{6A9CAAEA-E56E-411F-AD97-5F3F291BF593}" srcId="{7C59FCAA-98EE-4166-816C-B5B57FA85B33}" destId="{D967F120-C7C0-45C9-8737-B9A2786C0C89}" srcOrd="0" destOrd="0" parTransId="{A39BB2D0-DF87-4BC7-AFBD-73C646F0CBD8}" sibTransId="{B539D64B-9B8B-4860-A2DE-5ACF395793A5}"/>
    <dgm:cxn modelId="{40CD7B82-A3C0-4D43-949C-3404588003B4}" type="presOf" srcId="{7C59FCAA-98EE-4166-816C-B5B57FA85B33}" destId="{0E1CCA10-D43D-4DFC-A7CF-389B833B6C36}" srcOrd="0" destOrd="0" presId="urn:microsoft.com/office/officeart/2005/8/layout/vList2"/>
    <dgm:cxn modelId="{2FD0EAAB-6BEA-47F4-99D6-6FCA3B7196EE}" srcId="{7C59FCAA-98EE-4166-816C-B5B57FA85B33}" destId="{31D820B5-8C28-4B89-9B82-2EFE2798EC53}" srcOrd="7" destOrd="0" parTransId="{25BF96AB-1F8A-4C3F-8559-2C8E4F048949}" sibTransId="{C8484A08-6DA1-47CA-A3D2-B8FCCD576DD4}"/>
    <dgm:cxn modelId="{29809465-665F-4F69-8625-7550169F8292}" type="presOf" srcId="{C3CD8E3B-1159-4509-B544-3961CEC3CAC6}" destId="{9B6768EA-2BA1-4B2A-87FD-F462A9662841}" srcOrd="0" destOrd="0" presId="urn:microsoft.com/office/officeart/2005/8/layout/vList2"/>
    <dgm:cxn modelId="{A890854E-F588-4D4C-BFCF-6899D190F2ED}" srcId="{7C59FCAA-98EE-4166-816C-B5B57FA85B33}" destId="{1B6B806D-7D96-4963-A6F0-DD773565BA27}" srcOrd="8" destOrd="0" parTransId="{39D04AA0-5867-4891-9063-AC48E1408829}" sibTransId="{DCFF4AB1-4EAA-4C27-A634-B42E5965F470}"/>
    <dgm:cxn modelId="{A69A1F4D-0DFF-423D-B65F-2E840DF95530}" srcId="{7C59FCAA-98EE-4166-816C-B5B57FA85B33}" destId="{C3CD8E3B-1159-4509-B544-3961CEC3CAC6}" srcOrd="1" destOrd="0" parTransId="{299751E0-43B7-440A-9F05-CF9C1B38D70A}" sibTransId="{2C5B4DB6-AC9A-46A0-A6F0-B4782055CBDB}"/>
    <dgm:cxn modelId="{B7EE5E5A-AF1C-474E-A094-FB34477CAC70}" type="presOf" srcId="{882AE8DB-16CB-41EF-8EC0-52303028A650}" destId="{D9F48DDB-A598-4401-B351-8DD3174C6DC7}" srcOrd="0" destOrd="0" presId="urn:microsoft.com/office/officeart/2005/8/layout/vList2"/>
    <dgm:cxn modelId="{75004A57-7C03-4674-8FA2-1037E47EBF31}" srcId="{7C59FCAA-98EE-4166-816C-B5B57FA85B33}" destId="{C6756C02-EE5A-4FA1-A395-4239D2E5CDB0}" srcOrd="2" destOrd="0" parTransId="{8276832A-BA99-44FA-B8DF-B690CC9C230D}" sibTransId="{7101F872-8726-4212-AACC-F9CFE5F6BA20}"/>
    <dgm:cxn modelId="{AC1441AE-DC93-47DE-A111-A78EA8915C82}" type="presOf" srcId="{C6756C02-EE5A-4FA1-A395-4239D2E5CDB0}" destId="{798548C4-6C8A-4794-9018-BE118AE05DF8}" srcOrd="0" destOrd="0" presId="urn:microsoft.com/office/officeart/2005/8/layout/vList2"/>
    <dgm:cxn modelId="{A483BF2F-2EBD-401A-BD73-B032598258D8}" type="presOf" srcId="{1B6B806D-7D96-4963-A6F0-DD773565BA27}" destId="{1BED490A-8018-49E5-BD92-020A603D2228}" srcOrd="0" destOrd="0" presId="urn:microsoft.com/office/officeart/2005/8/layout/vList2"/>
    <dgm:cxn modelId="{5C5816AC-4CB5-4998-B44F-0352C54A709C}" type="presParOf" srcId="{0E1CCA10-D43D-4DFC-A7CF-389B833B6C36}" destId="{68D39D15-0AF2-41C5-9E1E-5D0D015129EE}" srcOrd="0" destOrd="0" presId="urn:microsoft.com/office/officeart/2005/8/layout/vList2"/>
    <dgm:cxn modelId="{186426A1-32DE-4874-A7C4-12AEB9EE5BC2}" type="presParOf" srcId="{0E1CCA10-D43D-4DFC-A7CF-389B833B6C36}" destId="{6A1382A8-5959-47EB-93AD-EA54332B474F}" srcOrd="1" destOrd="0" presId="urn:microsoft.com/office/officeart/2005/8/layout/vList2"/>
    <dgm:cxn modelId="{66CABA5A-A6A5-477E-9424-482B59284D14}" type="presParOf" srcId="{0E1CCA10-D43D-4DFC-A7CF-389B833B6C36}" destId="{9B6768EA-2BA1-4B2A-87FD-F462A9662841}" srcOrd="2" destOrd="0" presId="urn:microsoft.com/office/officeart/2005/8/layout/vList2"/>
    <dgm:cxn modelId="{2E2C7C25-DE21-485F-AEA2-AE15957EC97B}" type="presParOf" srcId="{0E1CCA10-D43D-4DFC-A7CF-389B833B6C36}" destId="{3F90D40D-338B-4B86-B4A1-5CDB259EFCBE}" srcOrd="3" destOrd="0" presId="urn:microsoft.com/office/officeart/2005/8/layout/vList2"/>
    <dgm:cxn modelId="{BB851321-8FFE-4256-9B26-7CA2A08BD8D1}" type="presParOf" srcId="{0E1CCA10-D43D-4DFC-A7CF-389B833B6C36}" destId="{798548C4-6C8A-4794-9018-BE118AE05DF8}" srcOrd="4" destOrd="0" presId="urn:microsoft.com/office/officeart/2005/8/layout/vList2"/>
    <dgm:cxn modelId="{16F225BF-D241-4EAB-98F6-13DC510C7C0B}" type="presParOf" srcId="{0E1CCA10-D43D-4DFC-A7CF-389B833B6C36}" destId="{175E11AC-7548-4425-923C-67D703D5428A}" srcOrd="5" destOrd="0" presId="urn:microsoft.com/office/officeart/2005/8/layout/vList2"/>
    <dgm:cxn modelId="{D9E806AD-8AF2-4428-9BBD-0337C5F9118B}" type="presParOf" srcId="{0E1CCA10-D43D-4DFC-A7CF-389B833B6C36}" destId="{1D82EB67-117A-4DE8-8FF9-2C12DDC63ADA}" srcOrd="6" destOrd="0" presId="urn:microsoft.com/office/officeart/2005/8/layout/vList2"/>
    <dgm:cxn modelId="{52BC98C0-680C-4DAF-AB41-6B18748C115A}" type="presParOf" srcId="{0E1CCA10-D43D-4DFC-A7CF-389B833B6C36}" destId="{E9C7E078-8A1A-4328-989A-3694CF673C80}" srcOrd="7" destOrd="0" presId="urn:microsoft.com/office/officeart/2005/8/layout/vList2"/>
    <dgm:cxn modelId="{5F67DB97-1FDC-41D2-88E7-B580D1B7397E}" type="presParOf" srcId="{0E1CCA10-D43D-4DFC-A7CF-389B833B6C36}" destId="{51E32E2B-7567-4ADD-BF70-E82670E70809}" srcOrd="8" destOrd="0" presId="urn:microsoft.com/office/officeart/2005/8/layout/vList2"/>
    <dgm:cxn modelId="{00E63118-3B75-4F9B-9CB4-1293FADAA7AF}" type="presParOf" srcId="{0E1CCA10-D43D-4DFC-A7CF-389B833B6C36}" destId="{01E95F0B-ADBA-4831-9324-EE0A56E0A00A}" srcOrd="9" destOrd="0" presId="urn:microsoft.com/office/officeart/2005/8/layout/vList2"/>
    <dgm:cxn modelId="{C93825D7-9D00-4E2A-83F1-1E1A10A19EC1}" type="presParOf" srcId="{0E1CCA10-D43D-4DFC-A7CF-389B833B6C36}" destId="{FC50495A-C176-4E20-9D1C-2A8063EF7FB9}" srcOrd="10" destOrd="0" presId="urn:microsoft.com/office/officeart/2005/8/layout/vList2"/>
    <dgm:cxn modelId="{7366406E-3D10-421E-92FD-547AFFE1DECC}" type="presParOf" srcId="{0E1CCA10-D43D-4DFC-A7CF-389B833B6C36}" destId="{F9D3E21C-EE0D-477C-81E1-58E405263135}" srcOrd="11" destOrd="0" presId="urn:microsoft.com/office/officeart/2005/8/layout/vList2"/>
    <dgm:cxn modelId="{F3913082-FF87-421B-99BD-D2CE02BC76B9}" type="presParOf" srcId="{0E1CCA10-D43D-4DFC-A7CF-389B833B6C36}" destId="{D9F48DDB-A598-4401-B351-8DD3174C6DC7}" srcOrd="12" destOrd="0" presId="urn:microsoft.com/office/officeart/2005/8/layout/vList2"/>
    <dgm:cxn modelId="{53526F19-456D-4614-9F4F-88925CE348CA}" type="presParOf" srcId="{0E1CCA10-D43D-4DFC-A7CF-389B833B6C36}" destId="{B9B2B7BA-D490-4F8B-BB76-A2956193AB31}" srcOrd="13" destOrd="0" presId="urn:microsoft.com/office/officeart/2005/8/layout/vList2"/>
    <dgm:cxn modelId="{F943AD97-4298-493D-A5E7-CF1F105967F2}" type="presParOf" srcId="{0E1CCA10-D43D-4DFC-A7CF-389B833B6C36}" destId="{2379C614-A923-438A-8D95-D0751586641B}" srcOrd="14" destOrd="0" presId="urn:microsoft.com/office/officeart/2005/8/layout/vList2"/>
    <dgm:cxn modelId="{E8658704-5495-436D-8FA9-FCB9765D2CA8}" type="presParOf" srcId="{0E1CCA10-D43D-4DFC-A7CF-389B833B6C36}" destId="{9D8F9161-D81F-4AD9-B130-922A20F5BEC7}" srcOrd="15" destOrd="0" presId="urn:microsoft.com/office/officeart/2005/8/layout/vList2"/>
    <dgm:cxn modelId="{1B80B898-0009-489F-87D7-42A900CFC2E8}" type="presParOf" srcId="{0E1CCA10-D43D-4DFC-A7CF-389B833B6C36}" destId="{1BED490A-8018-49E5-BD92-020A603D2228}" srcOrd="16"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80409-EE3A-4D8C-9FE0-8E7DE7656043}">
      <dsp:nvSpPr>
        <dsp:cNvPr id="0" name=""/>
        <dsp:cNvSpPr/>
      </dsp:nvSpPr>
      <dsp:spPr>
        <a:xfrm>
          <a:off x="0" y="3887"/>
          <a:ext cx="6351512"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chemeClr val="bg1"/>
              </a:solidFill>
              <a:latin typeface="Garamond" pitchFamily="18" charset="0"/>
            </a:rPr>
            <a:t>Introduction: What is Competition? </a:t>
          </a:r>
          <a:endParaRPr lang="en-IN" sz="2000" b="1" kern="1200" dirty="0">
            <a:solidFill>
              <a:schemeClr val="bg1"/>
            </a:solidFill>
            <a:latin typeface="Garamond" pitchFamily="18" charset="0"/>
          </a:endParaRPr>
        </a:p>
      </dsp:txBody>
      <dsp:txXfrm>
        <a:off x="29243" y="33130"/>
        <a:ext cx="6293026" cy="540554"/>
      </dsp:txXfrm>
    </dsp:sp>
    <dsp:sp modelId="{5103F958-83C5-4955-B5D9-9FE521DEE0BD}">
      <dsp:nvSpPr>
        <dsp:cNvPr id="0" name=""/>
        <dsp:cNvSpPr/>
      </dsp:nvSpPr>
      <dsp:spPr>
        <a:xfrm>
          <a:off x="0" y="695087"/>
          <a:ext cx="6351512"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smtClean="0">
              <a:solidFill>
                <a:schemeClr val="bg1"/>
              </a:solidFill>
              <a:latin typeface="Garamond" pitchFamily="18" charset="0"/>
            </a:rPr>
            <a:t>History</a:t>
          </a:r>
          <a:endParaRPr lang="en-IN" sz="2000" b="1" kern="1200">
            <a:solidFill>
              <a:schemeClr val="bg1"/>
            </a:solidFill>
            <a:latin typeface="Garamond" pitchFamily="18" charset="0"/>
          </a:endParaRPr>
        </a:p>
      </dsp:txBody>
      <dsp:txXfrm>
        <a:off x="29243" y="724330"/>
        <a:ext cx="6293026" cy="540554"/>
      </dsp:txXfrm>
    </dsp:sp>
    <dsp:sp modelId="{3A9B7B6D-FCAB-4AF7-A87A-6AB5B2528F9D}">
      <dsp:nvSpPr>
        <dsp:cNvPr id="0" name=""/>
        <dsp:cNvSpPr/>
      </dsp:nvSpPr>
      <dsp:spPr>
        <a:xfrm>
          <a:off x="0" y="1382158"/>
          <a:ext cx="6351512"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r-FR" sz="2000" b="1" kern="1200" dirty="0" smtClean="0">
              <a:solidFill>
                <a:schemeClr val="bg1"/>
              </a:solidFill>
              <a:latin typeface="Garamond" pitchFamily="18" charset="0"/>
            </a:rPr>
            <a:t>Competition Policy vis-à-vis Competition Law</a:t>
          </a:r>
          <a:endParaRPr lang="en-IN" sz="2000" b="1" kern="1200" dirty="0">
            <a:solidFill>
              <a:schemeClr val="bg1"/>
            </a:solidFill>
            <a:latin typeface="Garamond" pitchFamily="18" charset="0"/>
          </a:endParaRPr>
        </a:p>
      </dsp:txBody>
      <dsp:txXfrm>
        <a:off x="29243" y="1411401"/>
        <a:ext cx="6293026" cy="540554"/>
      </dsp:txXfrm>
    </dsp:sp>
    <dsp:sp modelId="{DCC8AA73-B27A-4A6F-9147-F7F3C4D942FF}">
      <dsp:nvSpPr>
        <dsp:cNvPr id="0" name=""/>
        <dsp:cNvSpPr/>
      </dsp:nvSpPr>
      <dsp:spPr>
        <a:xfrm>
          <a:off x="0" y="2077488"/>
          <a:ext cx="6351512"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chemeClr val="bg1"/>
              </a:solidFill>
              <a:latin typeface="Garamond" pitchFamily="18" charset="0"/>
            </a:rPr>
            <a:t>Benefits of Competition</a:t>
          </a:r>
          <a:endParaRPr lang="en-IN" sz="2000" b="1" kern="1200" dirty="0">
            <a:solidFill>
              <a:schemeClr val="bg1"/>
            </a:solidFill>
            <a:latin typeface="Garamond" pitchFamily="18" charset="0"/>
          </a:endParaRPr>
        </a:p>
      </dsp:txBody>
      <dsp:txXfrm>
        <a:off x="29243" y="2106731"/>
        <a:ext cx="6293026" cy="540554"/>
      </dsp:txXfrm>
    </dsp:sp>
    <dsp:sp modelId="{53BC86CF-5E34-42E1-82F4-D703B0819B90}">
      <dsp:nvSpPr>
        <dsp:cNvPr id="0" name=""/>
        <dsp:cNvSpPr/>
      </dsp:nvSpPr>
      <dsp:spPr>
        <a:xfrm>
          <a:off x="0" y="2768688"/>
          <a:ext cx="6351512"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smtClean="0">
              <a:solidFill>
                <a:schemeClr val="bg1"/>
              </a:solidFill>
              <a:latin typeface="Garamond" pitchFamily="18" charset="0"/>
            </a:rPr>
            <a:t>Scenario across the world </a:t>
          </a:r>
          <a:endParaRPr lang="en-IN" sz="2000" b="1" kern="1200">
            <a:solidFill>
              <a:schemeClr val="bg1"/>
            </a:solidFill>
            <a:latin typeface="Garamond" pitchFamily="18" charset="0"/>
          </a:endParaRPr>
        </a:p>
      </dsp:txBody>
      <dsp:txXfrm>
        <a:off x="29243" y="2797931"/>
        <a:ext cx="6293026" cy="540554"/>
      </dsp:txXfrm>
    </dsp:sp>
    <dsp:sp modelId="{A9DF16ED-A123-4661-AFE4-F1BCC4151997}">
      <dsp:nvSpPr>
        <dsp:cNvPr id="0" name=""/>
        <dsp:cNvSpPr/>
      </dsp:nvSpPr>
      <dsp:spPr>
        <a:xfrm>
          <a:off x="0" y="3459888"/>
          <a:ext cx="6351512"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chemeClr val="bg1"/>
              </a:solidFill>
              <a:latin typeface="Garamond" pitchFamily="18" charset="0"/>
            </a:rPr>
            <a:t>Challenges for CA’s in Developing Countries </a:t>
          </a:r>
          <a:endParaRPr lang="en-IN" sz="2000" b="1" kern="1200" dirty="0">
            <a:solidFill>
              <a:schemeClr val="bg1"/>
            </a:solidFill>
            <a:latin typeface="Garamond" pitchFamily="18" charset="0"/>
          </a:endParaRPr>
        </a:p>
      </dsp:txBody>
      <dsp:txXfrm>
        <a:off x="29243" y="3489131"/>
        <a:ext cx="6293026" cy="540554"/>
      </dsp:txXfrm>
    </dsp:sp>
    <dsp:sp modelId="{645C8740-D2FD-4628-92FF-D84F7E9A7A5B}">
      <dsp:nvSpPr>
        <dsp:cNvPr id="0" name=""/>
        <dsp:cNvSpPr/>
      </dsp:nvSpPr>
      <dsp:spPr>
        <a:xfrm>
          <a:off x="0" y="4151088"/>
          <a:ext cx="6351512"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chemeClr val="bg1"/>
              </a:solidFill>
              <a:latin typeface="Garamond" pitchFamily="18" charset="0"/>
            </a:rPr>
            <a:t>Conclusions </a:t>
          </a:r>
          <a:endParaRPr lang="en-IN" sz="2000" b="1" kern="1200" dirty="0">
            <a:solidFill>
              <a:schemeClr val="bg1"/>
            </a:solidFill>
            <a:latin typeface="Garamond" pitchFamily="18" charset="0"/>
          </a:endParaRPr>
        </a:p>
      </dsp:txBody>
      <dsp:txXfrm>
        <a:off x="29243" y="4180331"/>
        <a:ext cx="6293026" cy="5405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39D15-0AF2-41C5-9E1E-5D0D015129EE}">
      <dsp:nvSpPr>
        <dsp:cNvPr id="0" name=""/>
        <dsp:cNvSpPr/>
      </dsp:nvSpPr>
      <dsp:spPr>
        <a:xfrm>
          <a:off x="0" y="507427"/>
          <a:ext cx="2133600" cy="351000"/>
        </a:xfrm>
        <a:prstGeom prst="roundRect">
          <a:avLst/>
        </a:prstGeom>
        <a:solidFill>
          <a:schemeClr val="accent6">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FDI Policy</a:t>
          </a:r>
          <a:endParaRPr lang="en-US" sz="1500" kern="1200" dirty="0"/>
        </a:p>
      </dsp:txBody>
      <dsp:txXfrm>
        <a:off x="17134" y="524561"/>
        <a:ext cx="2099332" cy="316732"/>
      </dsp:txXfrm>
    </dsp:sp>
    <dsp:sp modelId="{9B6768EA-2BA1-4B2A-87FD-F462A9662841}">
      <dsp:nvSpPr>
        <dsp:cNvPr id="0" name=""/>
        <dsp:cNvSpPr/>
      </dsp:nvSpPr>
      <dsp:spPr>
        <a:xfrm>
          <a:off x="0" y="904881"/>
          <a:ext cx="2133600" cy="351000"/>
        </a:xfrm>
        <a:prstGeom prst="roundRect">
          <a:avLst/>
        </a:prstGeom>
        <a:solidFill>
          <a:schemeClr val="accent6">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Trade Policy</a:t>
          </a:r>
          <a:endParaRPr lang="en-US" sz="1500" kern="1200" dirty="0"/>
        </a:p>
      </dsp:txBody>
      <dsp:txXfrm>
        <a:off x="17134" y="922015"/>
        <a:ext cx="2099332" cy="316732"/>
      </dsp:txXfrm>
    </dsp:sp>
    <dsp:sp modelId="{798548C4-6C8A-4794-9018-BE118AE05DF8}">
      <dsp:nvSpPr>
        <dsp:cNvPr id="0" name=""/>
        <dsp:cNvSpPr/>
      </dsp:nvSpPr>
      <dsp:spPr>
        <a:xfrm>
          <a:off x="0" y="1299081"/>
          <a:ext cx="2133600" cy="351000"/>
        </a:xfrm>
        <a:prstGeom prst="roundRect">
          <a:avLst/>
        </a:prstGeom>
        <a:solidFill>
          <a:schemeClr val="accent6">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Industrial Policy</a:t>
          </a:r>
          <a:endParaRPr lang="en-US" sz="1500" kern="1200" dirty="0"/>
        </a:p>
      </dsp:txBody>
      <dsp:txXfrm>
        <a:off x="17134" y="1316215"/>
        <a:ext cx="2099332" cy="316732"/>
      </dsp:txXfrm>
    </dsp:sp>
    <dsp:sp modelId="{1D82EB67-117A-4DE8-8FF9-2C12DDC63ADA}">
      <dsp:nvSpPr>
        <dsp:cNvPr id="0" name=""/>
        <dsp:cNvSpPr/>
      </dsp:nvSpPr>
      <dsp:spPr>
        <a:xfrm>
          <a:off x="0" y="1693281"/>
          <a:ext cx="2133600" cy="351000"/>
        </a:xfrm>
        <a:prstGeom prst="roundRect">
          <a:avLst/>
        </a:prstGeom>
        <a:solidFill>
          <a:schemeClr val="accent6">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Disinvestment Policy</a:t>
          </a:r>
          <a:endParaRPr lang="en-US" sz="1500" kern="1200" dirty="0"/>
        </a:p>
      </dsp:txBody>
      <dsp:txXfrm>
        <a:off x="17134" y="1710415"/>
        <a:ext cx="2099332" cy="316732"/>
      </dsp:txXfrm>
    </dsp:sp>
    <dsp:sp modelId="{51E32E2B-7567-4ADD-BF70-E82670E70809}">
      <dsp:nvSpPr>
        <dsp:cNvPr id="0" name=""/>
        <dsp:cNvSpPr/>
      </dsp:nvSpPr>
      <dsp:spPr>
        <a:xfrm>
          <a:off x="0" y="2087481"/>
          <a:ext cx="2133600" cy="351000"/>
        </a:xfrm>
        <a:prstGeom prst="roundRect">
          <a:avLst/>
        </a:prstGeom>
        <a:solidFill>
          <a:schemeClr val="accent6">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Fiscal Policy</a:t>
          </a:r>
          <a:endParaRPr lang="en-US" sz="1500" kern="1200" dirty="0"/>
        </a:p>
      </dsp:txBody>
      <dsp:txXfrm>
        <a:off x="17134" y="2104615"/>
        <a:ext cx="2099332" cy="316732"/>
      </dsp:txXfrm>
    </dsp:sp>
    <dsp:sp modelId="{FC50495A-C176-4E20-9D1C-2A8063EF7FB9}">
      <dsp:nvSpPr>
        <dsp:cNvPr id="0" name=""/>
        <dsp:cNvSpPr/>
      </dsp:nvSpPr>
      <dsp:spPr>
        <a:xfrm>
          <a:off x="0" y="2481681"/>
          <a:ext cx="2133600" cy="351000"/>
        </a:xfrm>
        <a:prstGeom prst="roundRect">
          <a:avLst/>
        </a:prstGeom>
        <a:solidFill>
          <a:schemeClr val="accent6">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IPR Policy</a:t>
          </a:r>
          <a:endParaRPr lang="en-US" sz="1500" kern="1200" dirty="0"/>
        </a:p>
      </dsp:txBody>
      <dsp:txXfrm>
        <a:off x="17134" y="2498815"/>
        <a:ext cx="2099332" cy="316732"/>
      </dsp:txXfrm>
    </dsp:sp>
    <dsp:sp modelId="{D9F48DDB-A598-4401-B351-8DD3174C6DC7}">
      <dsp:nvSpPr>
        <dsp:cNvPr id="0" name=""/>
        <dsp:cNvSpPr/>
      </dsp:nvSpPr>
      <dsp:spPr>
        <a:xfrm>
          <a:off x="0" y="2875881"/>
          <a:ext cx="2133600" cy="351000"/>
        </a:xfrm>
        <a:prstGeom prst="roundRect">
          <a:avLst/>
        </a:prstGeom>
        <a:solidFill>
          <a:schemeClr val="accent6">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err="1" smtClean="0"/>
            <a:t>Labour</a:t>
          </a:r>
          <a:r>
            <a:rPr lang="en-US" sz="1500" b="1" kern="1200" dirty="0" smtClean="0"/>
            <a:t> Policy</a:t>
          </a:r>
          <a:endParaRPr lang="en-US" sz="1500" kern="1200" dirty="0"/>
        </a:p>
      </dsp:txBody>
      <dsp:txXfrm>
        <a:off x="17134" y="2893015"/>
        <a:ext cx="2099332" cy="316732"/>
      </dsp:txXfrm>
    </dsp:sp>
    <dsp:sp modelId="{2379C614-A923-438A-8D95-D0751586641B}">
      <dsp:nvSpPr>
        <dsp:cNvPr id="0" name=""/>
        <dsp:cNvSpPr/>
      </dsp:nvSpPr>
      <dsp:spPr>
        <a:xfrm>
          <a:off x="0" y="3270081"/>
          <a:ext cx="2133600" cy="351000"/>
        </a:xfrm>
        <a:prstGeom prst="roundRect">
          <a:avLst/>
        </a:prstGeom>
        <a:solidFill>
          <a:schemeClr val="accent6">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Procurement Policy</a:t>
          </a:r>
          <a:endParaRPr lang="en-US" sz="1500" kern="1200" dirty="0"/>
        </a:p>
      </dsp:txBody>
      <dsp:txXfrm>
        <a:off x="17134" y="3287215"/>
        <a:ext cx="2099332" cy="316732"/>
      </dsp:txXfrm>
    </dsp:sp>
    <dsp:sp modelId="{1BED490A-8018-49E5-BD92-020A603D2228}">
      <dsp:nvSpPr>
        <dsp:cNvPr id="0" name=""/>
        <dsp:cNvSpPr/>
      </dsp:nvSpPr>
      <dsp:spPr>
        <a:xfrm>
          <a:off x="0" y="3664281"/>
          <a:ext cx="2133600" cy="351000"/>
        </a:xfrm>
        <a:prstGeom prst="roundRect">
          <a:avLst/>
        </a:prstGeom>
        <a:solidFill>
          <a:schemeClr val="accent6">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smtClean="0"/>
            <a:t>… others …</a:t>
          </a:r>
          <a:r>
            <a:rPr lang="en-US" sz="1500" kern="1200" dirty="0" smtClean="0"/>
            <a:t> </a:t>
          </a:r>
          <a:endParaRPr lang="en-US" sz="1500" kern="1200" dirty="0"/>
        </a:p>
      </dsp:txBody>
      <dsp:txXfrm>
        <a:off x="17134" y="3681415"/>
        <a:ext cx="2099332" cy="3167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907CDEB-B31E-4EC4-AD78-C4B518C588B1}" type="datetimeFigureOut">
              <a:rPr lang="en-IN"/>
              <a:pPr>
                <a:defRPr/>
              </a:pPr>
              <a:t>27-10-2014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D1AED6E-720C-4257-962E-B80FA3938D82}" type="slidenum">
              <a:rPr lang="en-IN"/>
              <a:pPr>
                <a:defRPr/>
              </a:pPr>
              <a:t>‹#›</a:t>
            </a:fld>
            <a:endParaRPr lang="en-IN"/>
          </a:p>
        </p:txBody>
      </p:sp>
    </p:spTree>
    <p:extLst>
      <p:ext uri="{BB962C8B-B14F-4D97-AF65-F5344CB8AC3E}">
        <p14:creationId xmlns:p14="http://schemas.microsoft.com/office/powerpoint/2010/main" val="1958938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AutoNum type="arabicPeriod"/>
            </a:pPr>
            <a:endParaRPr lang="en-IN" smtClean="0">
              <a:latin typeface="Times New Roman" pitchFamily="18" charset="0"/>
              <a:cs typeface="Times New Roman" pitchFamily="18"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82200D2-29E0-4B3D-9E04-33CBAEB78C24}" type="slidenum">
              <a:rPr lang="en-IN" smtClean="0">
                <a:latin typeface="Calibri" pitchFamily="34" charset="0"/>
              </a:rPr>
              <a:pPr eaLnBrk="1" fontAlgn="base" hangingPunct="1">
                <a:spcBef>
                  <a:spcPct val="0"/>
                </a:spcBef>
                <a:spcAft>
                  <a:spcPct val="0"/>
                </a:spcAft>
              </a:pPr>
              <a:t>1</a:t>
            </a:fld>
            <a:endParaRPr lang="en-IN"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228600" indent="-228600" eaLnBrk="1" hangingPunct="1">
              <a:spcBef>
                <a:spcPct val="0"/>
              </a:spcBef>
              <a:buFontTx/>
              <a:buAutoNum type="arabicPeriod"/>
            </a:pPr>
            <a:r>
              <a:rPr lang="en-IN" dirty="0" smtClean="0">
                <a:latin typeface="Times New Roman" pitchFamily="18" charset="0"/>
                <a:cs typeface="Times New Roman" pitchFamily="18" charset="0"/>
              </a:rPr>
              <a:t>This presentation seeks to trace the evolution of CPL </a:t>
            </a:r>
          </a:p>
          <a:p>
            <a:pPr marL="228600" indent="-228600" eaLnBrk="1" hangingPunct="1">
              <a:spcBef>
                <a:spcPct val="0"/>
              </a:spcBef>
              <a:buFontTx/>
              <a:buAutoNum type="arabicPeriod"/>
            </a:pPr>
            <a:r>
              <a:rPr lang="en-IN" dirty="0" smtClean="0">
                <a:latin typeface="Times New Roman" pitchFamily="18" charset="0"/>
                <a:cs typeface="Times New Roman" pitchFamily="18" charset="0"/>
              </a:rPr>
              <a:t>Also, examine the driving forces behind the adoption and implementation of competition laws and policies by countries across the globe</a:t>
            </a:r>
          </a:p>
          <a:p>
            <a:pPr marL="228600" indent="-228600" eaLnBrk="1" hangingPunct="1">
              <a:spcBef>
                <a:spcPct val="0"/>
              </a:spcBef>
            </a:pPr>
            <a:endParaRPr lang="en-IN"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57FCEAB1-80F5-4072-9707-7D8A8436F8A0}" type="slidenum">
              <a:rPr lang="en-IN" smtClean="0">
                <a:latin typeface="Calibri" pitchFamily="34" charset="0"/>
              </a:rPr>
              <a:pPr eaLnBrk="1" fontAlgn="base" hangingPunct="1">
                <a:spcBef>
                  <a:spcPct val="0"/>
                </a:spcBef>
                <a:spcAft>
                  <a:spcPct val="0"/>
                </a:spcAft>
              </a:pPr>
              <a:t>2</a:t>
            </a:fld>
            <a:endParaRPr lang="en-IN"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IN" dirty="0" smtClean="0"/>
              <a:t>1. Competition</a:t>
            </a:r>
            <a:r>
              <a:rPr lang="en-IN" baseline="0" dirty="0" smtClean="0"/>
              <a:t> promotes productive efficiencies, innovation, consumer welfare, good governance, economic democracy, etc  </a:t>
            </a:r>
            <a:r>
              <a:rPr lang="en-IN" dirty="0" smtClean="0"/>
              <a:t> </a:t>
            </a:r>
          </a:p>
          <a:p>
            <a:pPr eaLnBrk="1" hangingPunct="1">
              <a:spcBef>
                <a:spcPct val="0"/>
              </a:spcBef>
            </a:pPr>
            <a:endParaRPr lang="en-IN" dirty="0" smtClean="0"/>
          </a:p>
          <a:p>
            <a:pPr eaLnBrk="1" hangingPunct="1">
              <a:spcBef>
                <a:spcPct val="0"/>
              </a:spcBef>
            </a:pPr>
            <a:r>
              <a:rPr lang="en-IN" dirty="0" smtClean="0"/>
              <a:t>2. Over the last twenty-five years, more and more countries have given a greater impetus to promote competition through various public policies. </a:t>
            </a:r>
          </a:p>
          <a:p>
            <a:pPr eaLnBrk="1" hangingPunct="1">
              <a:spcBef>
                <a:spcPct val="0"/>
              </a:spcBef>
            </a:pPr>
            <a:endParaRPr lang="en-IN" dirty="0" smtClean="0"/>
          </a:p>
          <a:p>
            <a:pPr eaLnBrk="1" hangingPunct="1">
              <a:spcBef>
                <a:spcPct val="0"/>
              </a:spcBef>
            </a:pPr>
            <a:r>
              <a:rPr lang="en-IN" dirty="0" smtClean="0"/>
              <a:t>3. Trade and economic liberalisation have also aided competition in the market, by increasing the offer of goods and services with </a:t>
            </a:r>
            <a:r>
              <a:rPr lang="en-IN" b="1" dirty="0" smtClean="0"/>
              <a:t>better quality </a:t>
            </a:r>
            <a:r>
              <a:rPr lang="en-IN" dirty="0" smtClean="0"/>
              <a:t>and </a:t>
            </a:r>
            <a:r>
              <a:rPr lang="en-IN" b="1" dirty="0" smtClean="0"/>
              <a:t>lower prices</a:t>
            </a:r>
            <a:r>
              <a:rPr lang="en-IN" dirty="0" smtClean="0"/>
              <a:t>. Yet</a:t>
            </a:r>
            <a:r>
              <a:rPr lang="en-IN" dirty="0" smtClean="0"/>
              <a:t>, anti-competitive practices by economic players or induced by incorrect government policies </a:t>
            </a:r>
            <a:r>
              <a:rPr lang="en-IN" b="1" dirty="0" smtClean="0"/>
              <a:t>negate</a:t>
            </a:r>
            <a:r>
              <a:rPr lang="en-IN" dirty="0" smtClean="0"/>
              <a:t> the </a:t>
            </a:r>
            <a:r>
              <a:rPr lang="en-IN" b="1" dirty="0" smtClean="0"/>
              <a:t>gains of liberalisation</a:t>
            </a:r>
            <a:r>
              <a:rPr lang="en-IN" dirty="0" smtClean="0"/>
              <a:t>. This is why countries </a:t>
            </a:r>
            <a:r>
              <a:rPr lang="en-IN" b="1" dirty="0" smtClean="0"/>
              <a:t>adopt specific competition regimes </a:t>
            </a:r>
            <a:r>
              <a:rPr lang="en-IN" dirty="0" smtClean="0"/>
              <a:t>to curb anti-competitive practices. </a:t>
            </a:r>
          </a:p>
          <a:p>
            <a:pPr eaLnBrk="1" hangingPunct="1">
              <a:spcBef>
                <a:spcPct val="0"/>
              </a:spcBef>
            </a:pPr>
            <a:endParaRPr lang="en-IN" dirty="0" smtClean="0"/>
          </a:p>
          <a:p>
            <a:pPr eaLnBrk="1" hangingPunct="1">
              <a:spcBef>
                <a:spcPct val="0"/>
              </a:spcBef>
            </a:pPr>
            <a:r>
              <a:rPr lang="en-IN" dirty="0" smtClean="0"/>
              <a:t>5. It doesn’t matter whether the country is developed or developing or passing through a transition phase. Thus, </a:t>
            </a:r>
            <a:r>
              <a:rPr lang="en-IN" b="1" dirty="0" smtClean="0"/>
              <a:t>fostering inter-firm rivalry </a:t>
            </a:r>
            <a:r>
              <a:rPr lang="en-IN" dirty="0" smtClean="0"/>
              <a:t>has become an important, albeit intermediate objective of public policy. Today, competition law has spread around the globe and about </a:t>
            </a:r>
            <a:r>
              <a:rPr lang="en-IN" b="1" dirty="0" smtClean="0"/>
              <a:t>120 jurisdictions </a:t>
            </a:r>
            <a:r>
              <a:rPr lang="en-IN" dirty="0" smtClean="0"/>
              <a:t>are said to have enacted one form of competition statute or another.</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337768F-7A73-49FA-8D90-FB92AB813789}" type="slidenum">
              <a:rPr lang="en-IN" smtClean="0">
                <a:latin typeface="Calibri" pitchFamily="34" charset="0"/>
              </a:rPr>
              <a:pPr eaLnBrk="1" fontAlgn="base" hangingPunct="1">
                <a:spcBef>
                  <a:spcPct val="0"/>
                </a:spcBef>
                <a:spcAft>
                  <a:spcPct val="0"/>
                </a:spcAft>
              </a:pPr>
              <a:t>3</a:t>
            </a:fld>
            <a:endParaRPr lang="en-IN"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rtlCol="0"/>
          <a:lstStyle/>
          <a:p>
            <a:pPr marL="228600" indent="-228600" eaLnBrk="1" fontAlgn="auto" hangingPunct="1">
              <a:spcBef>
                <a:spcPts val="0"/>
              </a:spcBef>
              <a:spcAft>
                <a:spcPts val="0"/>
              </a:spcAft>
              <a:buFontTx/>
              <a:buAutoNum type="arabicPeriod"/>
              <a:defRPr/>
            </a:pPr>
            <a:r>
              <a:rPr lang="en-IN" dirty="0" smtClean="0"/>
              <a:t>The motive acting behind adopting a competition law arose from demands inter alia by interests to </a:t>
            </a:r>
            <a:r>
              <a:rPr lang="en-IN" b="1" dirty="0" smtClean="0"/>
              <a:t>combat</a:t>
            </a:r>
            <a:r>
              <a:rPr lang="en-IN" dirty="0" smtClean="0"/>
              <a:t> the </a:t>
            </a:r>
            <a:r>
              <a:rPr lang="en-IN" b="1" dirty="0" smtClean="0"/>
              <a:t>collusive behaviour </a:t>
            </a:r>
            <a:r>
              <a:rPr lang="en-IN" dirty="0" smtClean="0"/>
              <a:t>of merchants who were engaged in trading and distribution of farm goods, whether agricultural produce or livestock. They acted as </a:t>
            </a:r>
            <a:r>
              <a:rPr lang="en-IN" dirty="0" smtClean="0"/>
              <a:t>a </a:t>
            </a:r>
            <a:r>
              <a:rPr lang="en-IN" dirty="0" smtClean="0"/>
              <a:t>buyers’ cartel. In fact, these collusive alliances were </a:t>
            </a:r>
            <a:r>
              <a:rPr lang="en-IN" b="1" dirty="0" smtClean="0"/>
              <a:t>named as ‘trusts’ </a:t>
            </a:r>
            <a:r>
              <a:rPr lang="en-IN" dirty="0" smtClean="0"/>
              <a:t>in the USA. Thus, came the term anti-trust or trust busting. It is quite an oxymoron…as how can somebody be against</a:t>
            </a:r>
            <a:r>
              <a:rPr lang="en-IN" baseline="0" dirty="0" smtClean="0"/>
              <a:t> Trust…now we know how did the term anti-trust originate</a:t>
            </a:r>
            <a:r>
              <a:rPr lang="en-IN" dirty="0" smtClean="0"/>
              <a:t/>
            </a:r>
            <a:br>
              <a:rPr lang="en-IN" dirty="0" smtClean="0"/>
            </a:br>
            <a:endParaRPr lang="en-IN" dirty="0" smtClean="0"/>
          </a:p>
          <a:p>
            <a:pPr marL="228600" indent="-228600" eaLnBrk="1" fontAlgn="auto" hangingPunct="1">
              <a:spcBef>
                <a:spcPts val="0"/>
              </a:spcBef>
              <a:spcAft>
                <a:spcPts val="0"/>
              </a:spcAft>
              <a:buFontTx/>
              <a:buAutoNum type="arabicPeriod"/>
              <a:defRPr/>
            </a:pPr>
            <a:r>
              <a:rPr lang="en-IN" dirty="0" smtClean="0"/>
              <a:t>While many believe that the US was the first country in the world to adopt a competition law or an antitrust law, it was actually </a:t>
            </a:r>
            <a:r>
              <a:rPr lang="en-IN" b="1" dirty="0" smtClean="0"/>
              <a:t>Canada</a:t>
            </a:r>
            <a:r>
              <a:rPr lang="en-IN" dirty="0" smtClean="0"/>
              <a:t>, which was </a:t>
            </a:r>
            <a:r>
              <a:rPr lang="en-IN" b="1" dirty="0" smtClean="0"/>
              <a:t>the first </a:t>
            </a:r>
            <a:r>
              <a:rPr lang="en-IN" dirty="0" smtClean="0"/>
              <a:t>to do so in 1889. The second country to adopt a competition law was the US in 1890. However, the implementation of the law has been more vigorous in the US, hence it has been seen by many to be the first of its kind in the world.</a:t>
            </a:r>
            <a:br>
              <a:rPr lang="en-IN" dirty="0" smtClean="0"/>
            </a:br>
            <a:endParaRPr lang="en-IN" dirty="0" smtClean="0"/>
          </a:p>
          <a:p>
            <a:pPr marL="228600" indent="-228600" eaLnBrk="1" fontAlgn="auto" hangingPunct="1">
              <a:spcBef>
                <a:spcPts val="0"/>
              </a:spcBef>
              <a:spcAft>
                <a:spcPts val="0"/>
              </a:spcAft>
              <a:buFontTx/>
              <a:buAutoNum type="arabicPeriod"/>
              <a:defRPr/>
            </a:pPr>
            <a:r>
              <a:rPr lang="en-IN" dirty="0" smtClean="0"/>
              <a:t>In Finland Timber processing mill owners colluded to dictate prices and quantities to forest producers. A </a:t>
            </a:r>
            <a:r>
              <a:rPr lang="en-IN" b="1" dirty="0" smtClean="0"/>
              <a:t>court struck </a:t>
            </a:r>
            <a:r>
              <a:rPr lang="en-IN" dirty="0" smtClean="0"/>
              <a:t>it down after the aggrieved parties brought forward a suit. A policy debate in 1928 ensued, when the polity asked for investigations and control of ‘rings and trusts’. This catalysed the formation of a committee, which submitted its report in 1952, which led to the adoption of the first competition law in Finland in 1958.</a:t>
            </a:r>
            <a:br>
              <a:rPr lang="en-IN" dirty="0" smtClean="0"/>
            </a:br>
            <a:endParaRPr lang="en-IN" dirty="0" smtClean="0"/>
          </a:p>
          <a:p>
            <a:pPr eaLnBrk="1" fontAlgn="auto" hangingPunct="1">
              <a:spcBef>
                <a:spcPts val="0"/>
              </a:spcBef>
              <a:spcAft>
                <a:spcPts val="0"/>
              </a:spcAft>
              <a:defRPr/>
            </a:pPr>
            <a:r>
              <a:rPr lang="en-IN" dirty="0" smtClean="0"/>
              <a:t>4.  In France, the 1810 Penal Code prohibited any concerted act to manipulate prices that could distort free competition.</a:t>
            </a:r>
          </a:p>
          <a:p>
            <a:pPr marL="228600" indent="-228600" eaLnBrk="1" fontAlgn="auto" hangingPunct="1">
              <a:spcBef>
                <a:spcPts val="0"/>
              </a:spcBef>
              <a:spcAft>
                <a:spcPts val="0"/>
              </a:spcAft>
              <a:buFontTx/>
              <a:buAutoNum type="arabicPeriod"/>
              <a:defRPr/>
            </a:pPr>
            <a:endParaRPr lang="en-IN"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B1549E0-2E67-478D-B700-78CE469BBDD1}" type="slidenum">
              <a:rPr lang="en-IN" smtClean="0">
                <a:latin typeface="Calibri" pitchFamily="34" charset="0"/>
              </a:rPr>
              <a:pPr eaLnBrk="1" fontAlgn="base" hangingPunct="1">
                <a:spcBef>
                  <a:spcPct val="0"/>
                </a:spcBef>
                <a:spcAft>
                  <a:spcPct val="0"/>
                </a:spcAft>
              </a:pPr>
              <a:t>4</a:t>
            </a:fld>
            <a:endParaRPr lang="en-IN"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Australia is a classic case</a:t>
            </a:r>
            <a:r>
              <a:rPr lang="en-US" baseline="0" dirty="0" smtClean="0"/>
              <a:t> in terms of spelling out CP. It has framed a NCP, which is a set of policy reforms adopted by the provincial governments throughout Australia. The objective is to encourage better use of the country resources and hence provide a higher standard of living. As part of the CP, it has articulated the </a:t>
            </a:r>
            <a:r>
              <a:rPr lang="en-IN" sz="1200" b="0" i="0" u="none" strike="noStrike" kern="1200" baseline="0" dirty="0" smtClean="0">
                <a:solidFill>
                  <a:schemeClr val="tx1"/>
                </a:solidFill>
                <a:latin typeface="+mn-lt"/>
                <a:ea typeface="+mn-ea"/>
                <a:cs typeface="+mn-cs"/>
              </a:rPr>
              <a:t>following elements (</a:t>
            </a:r>
            <a:r>
              <a:rPr lang="en-IN" sz="1200" b="0" i="0" u="none" strike="noStrike" kern="1200" baseline="0" dirty="0" err="1" smtClean="0">
                <a:solidFill>
                  <a:schemeClr val="tx1"/>
                </a:solidFill>
                <a:latin typeface="+mn-lt"/>
                <a:ea typeface="+mn-ea"/>
                <a:cs typeface="+mn-cs"/>
              </a:rPr>
              <a:t>i</a:t>
            </a:r>
            <a:r>
              <a:rPr lang="en-IN" sz="1200" b="0" i="0" u="none" strike="noStrike" kern="1200" baseline="0" dirty="0" smtClean="0">
                <a:solidFill>
                  <a:schemeClr val="tx1"/>
                </a:solidFill>
                <a:latin typeface="+mn-lt"/>
                <a:ea typeface="+mn-ea"/>
                <a:cs typeface="+mn-cs"/>
              </a:rPr>
              <a:t>) limiting anti-competitive conduct of firms; (ii) reforming regulation which unjustifiably restricts competition; (iii) reforming the structure of public monopolies to facilitate competition; </a:t>
            </a:r>
            <a:r>
              <a:rPr lang="en-IN" sz="1200" b="0" i="0" u="none" strike="noStrike" kern="1200" baseline="0" dirty="0" smtClean="0">
                <a:solidFill>
                  <a:schemeClr val="tx1"/>
                </a:solidFill>
                <a:latin typeface="+mn-lt"/>
                <a:ea typeface="+mn-ea"/>
                <a:cs typeface="+mn-cs"/>
              </a:rPr>
              <a:t>and </a:t>
            </a:r>
            <a:r>
              <a:rPr lang="en-IN" sz="1200" b="0" i="0" u="none" strike="noStrike" kern="1200" baseline="0" dirty="0" smtClean="0">
                <a:solidFill>
                  <a:schemeClr val="tx1"/>
                </a:solidFill>
                <a:latin typeface="+mn-lt"/>
                <a:ea typeface="+mn-ea"/>
                <a:cs typeface="+mn-cs"/>
              </a:rPr>
              <a:t>(vi) fostering "competitive neutrality" between government and private businesses, when they compete.</a:t>
            </a:r>
          </a:p>
          <a:p>
            <a:endParaRPr lang="en-US" sz="1200" b="0" i="0" u="none" strike="noStrike" kern="1200" baseline="0" dirty="0" smtClean="0">
              <a:solidFill>
                <a:schemeClr val="tx1"/>
              </a:solidFill>
              <a:latin typeface="+mn-lt"/>
              <a:ea typeface="+mn-ea"/>
              <a:cs typeface="+mn-cs"/>
            </a:endParaRPr>
          </a:p>
          <a:p>
            <a:r>
              <a:rPr lang="en-IN" sz="1200" b="1" i="1" u="none" strike="noStrike" kern="1200" baseline="0" dirty="0" smtClean="0">
                <a:solidFill>
                  <a:schemeClr val="tx1"/>
                </a:solidFill>
                <a:latin typeface="+mn-lt"/>
                <a:ea typeface="+mn-ea"/>
                <a:cs typeface="+mn-cs"/>
              </a:rPr>
              <a:t>Botswana </a:t>
            </a:r>
            <a:r>
              <a:rPr lang="en-IN" sz="1200" b="0" i="0" u="none" strike="noStrike" kern="1200" baseline="0" dirty="0" smtClean="0">
                <a:solidFill>
                  <a:schemeClr val="tx1"/>
                </a:solidFill>
                <a:latin typeface="+mn-lt"/>
                <a:ea typeface="+mn-ea"/>
                <a:cs typeface="+mn-cs"/>
              </a:rPr>
              <a:t>adopted a competition policy in the year 2005, and it enacted the competition law in 2009. Market assessment and sequencing of the policy and then the law. </a:t>
            </a:r>
            <a:endParaRPr lang="en-IN" dirty="0"/>
          </a:p>
        </p:txBody>
      </p:sp>
      <p:sp>
        <p:nvSpPr>
          <p:cNvPr id="4" name="Slide Number Placeholder 3"/>
          <p:cNvSpPr>
            <a:spLocks noGrp="1"/>
          </p:cNvSpPr>
          <p:nvPr>
            <p:ph type="sldNum" sz="quarter" idx="10"/>
          </p:nvPr>
        </p:nvSpPr>
        <p:spPr/>
        <p:txBody>
          <a:bodyPr/>
          <a:lstStyle/>
          <a:p>
            <a:pPr>
              <a:defRPr/>
            </a:pPr>
            <a:fld id="{BD1AED6E-720C-4257-962E-B80FA3938D82}" type="slidenum">
              <a:rPr lang="en-IN" smtClean="0"/>
              <a:pPr>
                <a:defRPr/>
              </a:pPr>
              <a:t>5</a:t>
            </a:fld>
            <a:endParaRPr lang="en-IN"/>
          </a:p>
        </p:txBody>
      </p:sp>
    </p:spTree>
    <p:extLst>
      <p:ext uri="{BB962C8B-B14F-4D97-AF65-F5344CB8AC3E}">
        <p14:creationId xmlns:p14="http://schemas.microsoft.com/office/powerpoint/2010/main" val="1394348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A competition law may be quite narrow in its scope, but a </a:t>
            </a:r>
            <a:r>
              <a:rPr lang="en-IN" b="1" dirty="0" smtClean="0"/>
              <a:t>competition policy </a:t>
            </a:r>
            <a:r>
              <a:rPr lang="en-IN" dirty="0" smtClean="0"/>
              <a:t>is much more </a:t>
            </a:r>
            <a:r>
              <a:rPr lang="en-IN" b="1" dirty="0" smtClean="0"/>
              <a:t>broad</a:t>
            </a:r>
            <a:r>
              <a:rPr lang="en-IN" dirty="0" smtClean="0"/>
              <a:t> and </a:t>
            </a:r>
            <a:r>
              <a:rPr lang="en-IN" b="1" dirty="0" smtClean="0"/>
              <a:t>comprehensive</a:t>
            </a:r>
            <a:r>
              <a:rPr lang="en-IN" dirty="0" smtClean="0"/>
              <a:t>, and hence fills in the cracks and tries to bring </a:t>
            </a:r>
            <a:r>
              <a:rPr lang="en-IN" b="1" dirty="0" smtClean="0"/>
              <a:t>harmony</a:t>
            </a:r>
            <a:r>
              <a:rPr lang="en-IN" dirty="0" smtClean="0"/>
              <a:t> in all </a:t>
            </a:r>
            <a:r>
              <a:rPr lang="en-IN" b="1" dirty="0" smtClean="0"/>
              <a:t>government policies </a:t>
            </a:r>
            <a:r>
              <a:rPr lang="en-IN" dirty="0" smtClean="0"/>
              <a:t>that may encourage or adversely affect competition and consumer welfare. Hence, countries also need to conceive a competition policy, followed by a competition law.</a:t>
            </a:r>
          </a:p>
          <a:p>
            <a:endParaRPr lang="en-US" dirty="0"/>
          </a:p>
        </p:txBody>
      </p:sp>
      <p:sp>
        <p:nvSpPr>
          <p:cNvPr id="4" name="Slide Number Placeholder 3"/>
          <p:cNvSpPr>
            <a:spLocks noGrp="1"/>
          </p:cNvSpPr>
          <p:nvPr>
            <p:ph type="sldNum" sz="quarter" idx="10"/>
          </p:nvPr>
        </p:nvSpPr>
        <p:spPr/>
        <p:txBody>
          <a:bodyPr/>
          <a:lstStyle/>
          <a:p>
            <a:fld id="{2BC9CE82-3B29-4F9B-A188-548749D33826}" type="slidenum">
              <a:rPr lang="en-US" smtClean="0"/>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spcBef>
                <a:spcPct val="0"/>
              </a:spcBef>
              <a:buFontTx/>
              <a:buAutoNum type="arabicPeriod"/>
            </a:pPr>
            <a:r>
              <a:rPr lang="en-US" dirty="0" smtClean="0"/>
              <a:t>1. </a:t>
            </a:r>
            <a:r>
              <a:rPr lang="en-IN" dirty="0" smtClean="0"/>
              <a:t>In the case of the US, Canada, India, and Pakistan, high levels of concentration i.e. the production or trade being controlled by a </a:t>
            </a:r>
            <a:r>
              <a:rPr lang="en-IN" b="1" dirty="0" smtClean="0"/>
              <a:t>handful of businesses</a:t>
            </a:r>
            <a:r>
              <a:rPr lang="en-IN" dirty="0" smtClean="0"/>
              <a:t>, contributed towards the adoption of a competition law. </a:t>
            </a:r>
          </a:p>
          <a:p>
            <a:pPr marL="228600" indent="-228600" eaLnBrk="1" hangingPunct="1">
              <a:spcBef>
                <a:spcPct val="0"/>
              </a:spcBef>
              <a:buFontTx/>
              <a:buAutoNum type="arabicPeriod"/>
            </a:pPr>
            <a:endParaRPr lang="en-IN" dirty="0" smtClean="0"/>
          </a:p>
          <a:p>
            <a:pPr marL="228600" indent="-228600" eaLnBrk="1" hangingPunct="1">
              <a:spcBef>
                <a:spcPct val="0"/>
              </a:spcBef>
              <a:buFontTx/>
              <a:buAutoNum type="arabicPeriod"/>
            </a:pPr>
            <a:r>
              <a:rPr lang="en-IN" dirty="0" smtClean="0"/>
              <a:t>After tracing the history of the evolution of competition policy and law, it becomes equally important to understand </a:t>
            </a:r>
            <a:r>
              <a:rPr lang="en-IN" b="1" dirty="0" smtClean="0"/>
              <a:t>why countries adopt competition laws</a:t>
            </a:r>
            <a:r>
              <a:rPr lang="en-IN" dirty="0" smtClean="0"/>
              <a:t>. Countries across the globe are adopting trade and economic liberalisation policies, both due to pressures from the World Trade Organisation and of their own volition.</a:t>
            </a:r>
          </a:p>
          <a:p>
            <a:pPr marL="228600" indent="-228600" eaLnBrk="1" hangingPunct="1">
              <a:spcBef>
                <a:spcPct val="0"/>
              </a:spcBef>
              <a:buFontTx/>
              <a:buAutoNum type="arabicPeriod"/>
            </a:pPr>
            <a:endParaRPr lang="en-IN" dirty="0" smtClean="0"/>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IN" dirty="0" smtClean="0"/>
              <a:t>Another motive to adopt a competition law arises from </a:t>
            </a:r>
            <a:r>
              <a:rPr lang="en-IN" b="1" dirty="0" smtClean="0"/>
              <a:t>commitments </a:t>
            </a:r>
            <a:r>
              <a:rPr lang="en-IN" dirty="0" smtClean="0"/>
              <a:t>made under </a:t>
            </a:r>
            <a:r>
              <a:rPr lang="en-IN" b="1" dirty="0" smtClean="0"/>
              <a:t>free trade agreements</a:t>
            </a:r>
            <a:r>
              <a:rPr lang="en-IN" dirty="0" smtClean="0"/>
              <a:t>. Guatemala, Singapore, Jordan, etc., had to adopt a competition law because of their commitment under a Free Trade Agreement (FTA) with the US.</a:t>
            </a:r>
          </a:p>
          <a:p>
            <a:pPr marL="228600" indent="-228600" eaLnBrk="1" hangingPunct="1">
              <a:spcBef>
                <a:spcPct val="0"/>
              </a:spcBef>
              <a:buFontTx/>
              <a:buAutoNum type="arabicPeriod"/>
            </a:pPr>
            <a:endParaRPr lang="en-IN" dirty="0" smtClean="0"/>
          </a:p>
          <a:p>
            <a:pPr marL="228600" indent="-228600" eaLnBrk="1" hangingPunct="1">
              <a:spcBef>
                <a:spcPct val="0"/>
              </a:spcBef>
              <a:buFontTx/>
              <a:buAutoNum type="arabicPeriod"/>
            </a:pPr>
            <a:r>
              <a:rPr lang="en-IN" dirty="0" smtClean="0"/>
              <a:t>African countries accepted </a:t>
            </a:r>
            <a:r>
              <a:rPr lang="en-IN" b="1" dirty="0" smtClean="0"/>
              <a:t>condionalities</a:t>
            </a:r>
            <a:r>
              <a:rPr lang="en-IN" dirty="0" smtClean="0"/>
              <a:t> by International Monetary Fund and the World Bank, where they were required to lower tariffs, reform the civil service etc, and to put in place a regulatory framework for utilities, which were undergoing privatisation.</a:t>
            </a:r>
          </a:p>
          <a:p>
            <a:pPr marL="228600" indent="-228600" eaLnBrk="1" hangingPunct="1">
              <a:spcBef>
                <a:spcPct val="0"/>
              </a:spcBef>
              <a:buFontTx/>
              <a:buAutoNum type="arabicPeriod"/>
            </a:pPr>
            <a:endParaRPr lang="en-IN" dirty="0" smtClean="0"/>
          </a:p>
          <a:p>
            <a:pPr eaLnBrk="1" fontAlgn="auto" hangingPunct="1">
              <a:spcBef>
                <a:spcPts val="0"/>
              </a:spcBef>
              <a:spcAft>
                <a:spcPts val="0"/>
              </a:spcAft>
              <a:defRPr/>
            </a:pPr>
            <a:r>
              <a:rPr lang="en-IN" dirty="0" smtClean="0"/>
              <a:t>5.  Elsewhere, in the former (Soviet bloc) and current (China and Vietnam) communist countries, it was to curb state monopolies and government policies that </a:t>
            </a:r>
            <a:r>
              <a:rPr lang="en-IN" b="1" dirty="0" smtClean="0"/>
              <a:t>hindered competition</a:t>
            </a:r>
            <a:r>
              <a:rPr lang="en-IN" dirty="0" smtClean="0"/>
              <a:t>. In the  context, a competition law was debated upon and subsequently enacted.</a:t>
            </a:r>
            <a:br>
              <a:rPr lang="en-IN" dirty="0" smtClean="0"/>
            </a:br>
            <a:endParaRPr lang="en-IN" dirty="0" smtClean="0"/>
          </a:p>
          <a:p>
            <a:pPr marL="228600" indent="-228600" eaLnBrk="1" hangingPunct="1">
              <a:spcBef>
                <a:spcPct val="0"/>
              </a:spcBef>
              <a:buFontTx/>
              <a:buAutoNum type="arabicPeriod"/>
            </a:pPr>
            <a:endParaRPr lang="en-IN" dirty="0" smtClean="0"/>
          </a:p>
          <a:p>
            <a:pPr marL="228600" indent="-228600" eaLnBrk="1" hangingPunct="1">
              <a:spcBef>
                <a:spcPct val="0"/>
              </a:spcBef>
              <a:buFontTx/>
              <a:buAutoNum type="arabicPeriod"/>
            </a:pPr>
            <a:endParaRPr lang="en-US" dirty="0" smtClean="0"/>
          </a:p>
          <a:p>
            <a:pPr marL="228600" indent="-228600" eaLnBrk="1" hangingPunct="1">
              <a:spcBef>
                <a:spcPct val="0"/>
              </a:spcBef>
              <a:buFontTx/>
              <a:buAutoNum type="arabicPeriod"/>
            </a:pPr>
            <a:endParaRPr lang="en-IN" dirty="0" smtClean="0"/>
          </a:p>
          <a:p>
            <a:endParaRPr lang="en-IN" dirty="0"/>
          </a:p>
        </p:txBody>
      </p:sp>
      <p:sp>
        <p:nvSpPr>
          <p:cNvPr id="4" name="Slide Number Placeholder 3"/>
          <p:cNvSpPr>
            <a:spLocks noGrp="1"/>
          </p:cNvSpPr>
          <p:nvPr>
            <p:ph type="sldNum" sz="quarter" idx="10"/>
          </p:nvPr>
        </p:nvSpPr>
        <p:spPr/>
        <p:txBody>
          <a:bodyPr/>
          <a:lstStyle/>
          <a:p>
            <a:pPr>
              <a:defRPr/>
            </a:pPr>
            <a:fld id="{BD1AED6E-720C-4257-962E-B80FA3938D82}" type="slidenum">
              <a:rPr lang="en-IN" smtClean="0"/>
              <a:pPr>
                <a:defRPr/>
              </a:pPr>
              <a:t>8</a:t>
            </a:fld>
            <a:endParaRPr lang="en-IN"/>
          </a:p>
        </p:txBody>
      </p:sp>
    </p:spTree>
    <p:extLst>
      <p:ext uri="{BB962C8B-B14F-4D97-AF65-F5344CB8AC3E}">
        <p14:creationId xmlns:p14="http://schemas.microsoft.com/office/powerpoint/2010/main" val="3085889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rtlCol="0"/>
          <a:lstStyle/>
          <a:p>
            <a:pPr eaLnBrk="1" fontAlgn="auto" hangingPunct="1">
              <a:spcBef>
                <a:spcPts val="0"/>
              </a:spcBef>
              <a:spcAft>
                <a:spcPts val="0"/>
              </a:spcAft>
              <a:defRPr/>
            </a:pPr>
            <a:endParaRPr lang="en-IN" b="0" dirty="0" smtClean="0"/>
          </a:p>
          <a:p>
            <a:pPr marL="228600" indent="-228600" eaLnBrk="1" fontAlgn="auto" hangingPunct="1">
              <a:spcBef>
                <a:spcPts val="0"/>
              </a:spcBef>
              <a:spcAft>
                <a:spcPts val="0"/>
              </a:spcAft>
              <a:buFontTx/>
              <a:buAutoNum type="arabicPeriod"/>
              <a:defRPr/>
            </a:pPr>
            <a:r>
              <a:rPr lang="en-IN" b="0" dirty="0" smtClean="0"/>
              <a:t>A bad example is that of </a:t>
            </a:r>
            <a:r>
              <a:rPr lang="en-IN" b="1" dirty="0" smtClean="0"/>
              <a:t>Sri Lanka</a:t>
            </a:r>
            <a:r>
              <a:rPr lang="en-IN" b="0" dirty="0" smtClean="0"/>
              <a:t>, which has diluted its law removing the M&amp;As provisions under pressure from the US under its FTA. </a:t>
            </a:r>
            <a:r>
              <a:rPr lang="en-IN" b="1" dirty="0" smtClean="0"/>
              <a:t>Georgia</a:t>
            </a:r>
            <a:r>
              <a:rPr lang="en-IN" b="0" dirty="0" smtClean="0"/>
              <a:t> has diluted its law, probably under </a:t>
            </a:r>
            <a:r>
              <a:rPr lang="en-IN" b="0" dirty="0" smtClean="0"/>
              <a:t>external influence</a:t>
            </a:r>
            <a:r>
              <a:rPr lang="en-IN" b="0" dirty="0" smtClean="0"/>
              <a:t>, so that it does not deter investment</a:t>
            </a:r>
          </a:p>
          <a:p>
            <a:pPr marL="228600" indent="-228600" eaLnBrk="1" fontAlgn="auto" hangingPunct="1">
              <a:spcBef>
                <a:spcPts val="0"/>
              </a:spcBef>
              <a:spcAft>
                <a:spcPts val="0"/>
              </a:spcAft>
              <a:buFontTx/>
              <a:buAutoNum type="arabicPeriod"/>
              <a:defRPr/>
            </a:pPr>
            <a:endParaRPr lang="en-US" b="0" dirty="0" smtClean="0"/>
          </a:p>
          <a:p>
            <a:pPr marL="228600" indent="-228600" eaLnBrk="1" fontAlgn="auto" hangingPunct="1">
              <a:spcBef>
                <a:spcPts val="0"/>
              </a:spcBef>
              <a:spcAft>
                <a:spcPts val="0"/>
              </a:spcAft>
              <a:buFontTx/>
              <a:buAutoNum type="arabicPeriod"/>
              <a:defRPr/>
            </a:pPr>
            <a:r>
              <a:rPr lang="en-IN" b="0" dirty="0" smtClean="0"/>
              <a:t>Big</a:t>
            </a:r>
            <a:r>
              <a:rPr lang="en-IN" b="0" baseline="0" dirty="0" smtClean="0"/>
              <a:t> economies like </a:t>
            </a:r>
            <a:r>
              <a:rPr lang="en-IN" b="1" baseline="0" dirty="0" smtClean="0"/>
              <a:t>Nigeria, Ghana </a:t>
            </a:r>
            <a:r>
              <a:rPr lang="en-IN" b="0" baseline="0" dirty="0" smtClean="0"/>
              <a:t>and other have rather serious implications yet they have shown poor progress. </a:t>
            </a:r>
            <a:endParaRPr lang="en-US" b="0" dirty="0" smtClean="0"/>
          </a:p>
          <a:p>
            <a:pPr eaLnBrk="1" fontAlgn="auto" hangingPunct="1">
              <a:spcBef>
                <a:spcPts val="0"/>
              </a:spcBef>
              <a:spcAft>
                <a:spcPts val="0"/>
              </a:spcAft>
              <a:defRPr/>
            </a:pPr>
            <a:endParaRPr lang="en-US" b="0" dirty="0" smtClean="0"/>
          </a:p>
          <a:p>
            <a:pPr eaLnBrk="1" fontAlgn="auto" hangingPunct="1">
              <a:spcBef>
                <a:spcPts val="0"/>
              </a:spcBef>
              <a:spcAft>
                <a:spcPts val="0"/>
              </a:spcAft>
              <a:defRPr/>
            </a:pPr>
            <a:r>
              <a:rPr lang="en-IN" b="0" dirty="0" smtClean="0"/>
              <a:t>3.  </a:t>
            </a:r>
            <a:r>
              <a:rPr lang="en-IN" b="1" dirty="0" smtClean="0"/>
              <a:t>Sri Lanka</a:t>
            </a:r>
            <a:r>
              <a:rPr lang="en-IN" b="0" dirty="0" smtClean="0"/>
              <a:t>, which began reforms in 1976, but ended up turning public monopolies into private exploitative monopolies. </a:t>
            </a:r>
            <a:r>
              <a:rPr lang="en-IN" b="1" dirty="0" smtClean="0"/>
              <a:t>Malawi</a:t>
            </a:r>
            <a:r>
              <a:rPr lang="en-IN" b="0" dirty="0" smtClean="0"/>
              <a:t> also had a similar situation, where the petroleum company was privatised and was taken over by the private sector petroleum importing company, which thus maintained a monopoly. In </a:t>
            </a:r>
            <a:r>
              <a:rPr lang="en-IN" b="1" dirty="0" smtClean="0"/>
              <a:t>Senega</a:t>
            </a:r>
            <a:r>
              <a:rPr lang="en-IN" b="0" dirty="0" smtClean="0"/>
              <a:t>l, the edible oil import trade was denationalised, but it was handed over to two well connected traders, who became exploitative.</a:t>
            </a:r>
          </a:p>
          <a:p>
            <a:pPr eaLnBrk="1" fontAlgn="auto" hangingPunct="1">
              <a:spcBef>
                <a:spcPts val="0"/>
              </a:spcBef>
              <a:spcAft>
                <a:spcPts val="0"/>
              </a:spcAft>
              <a:defRPr/>
            </a:pPr>
            <a:endParaRPr lang="en-US" dirty="0" smtClean="0"/>
          </a:p>
          <a:p>
            <a:pPr marL="228600" indent="-228600" eaLnBrk="1" fontAlgn="auto" hangingPunct="1">
              <a:spcBef>
                <a:spcPts val="0"/>
              </a:spcBef>
              <a:spcAft>
                <a:spcPts val="0"/>
              </a:spcAft>
              <a:buFontTx/>
              <a:buAutoNum type="arabicPeriod"/>
              <a:defRPr/>
            </a:pPr>
            <a:endParaRPr lang="en-IN" dirty="0" smtClean="0"/>
          </a:p>
          <a:p>
            <a:pPr marL="228600" indent="-228600" eaLnBrk="1" fontAlgn="auto" hangingPunct="1">
              <a:spcBef>
                <a:spcPts val="0"/>
              </a:spcBef>
              <a:spcAft>
                <a:spcPts val="0"/>
              </a:spcAft>
              <a:buFontTx/>
              <a:buAutoNum type="arabicPeriod"/>
              <a:defRPr/>
            </a:pPr>
            <a:endParaRPr lang="en-IN"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A481203-700A-41ED-A324-90F6D45F3B10}" type="slidenum">
              <a:rPr lang="en-IN" smtClean="0">
                <a:latin typeface="Calibri" pitchFamily="34" charset="0"/>
              </a:rPr>
              <a:pPr eaLnBrk="1" fontAlgn="base" hangingPunct="1">
                <a:spcBef>
                  <a:spcPct val="0"/>
                </a:spcBef>
                <a:spcAft>
                  <a:spcPct val="0"/>
                </a:spcAft>
              </a:pPr>
              <a:t>9</a:t>
            </a:fld>
            <a:endParaRPr lang="en-IN"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Political Will</a:t>
            </a:r>
            <a:r>
              <a:rPr lang="en-US" dirty="0" smtClean="0"/>
              <a:t>: </a:t>
            </a:r>
            <a:r>
              <a:rPr lang="en-IN" sz="1200" b="0" i="0" u="none" strike="noStrike" kern="1200" baseline="0" dirty="0" smtClean="0">
                <a:solidFill>
                  <a:schemeClr val="tx1"/>
                </a:solidFill>
                <a:latin typeface="+mn-lt"/>
                <a:ea typeface="+mn-ea"/>
                <a:cs typeface="+mn-cs"/>
              </a:rPr>
              <a:t>Political willingness in promoting competition stands out as one of the primary requirements for promulgating a top-down approach to competition policy promotion. There is an urgent need to sensitise parliamentarians and other political leaders on the benefits of an effective competition policy from the point of national development goals.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Stakeholder Awareness:</a:t>
            </a:r>
            <a:r>
              <a:rPr lang="en-IN" sz="1200" b="0" i="0" u="none" strike="noStrike" kern="1200" baseline="0" dirty="0" smtClean="0">
                <a:solidFill>
                  <a:schemeClr val="tx1"/>
                </a:solidFill>
                <a:latin typeface="+mn-lt"/>
                <a:ea typeface="+mn-ea"/>
                <a:cs typeface="+mn-cs"/>
              </a:rPr>
              <a:t>For a competition culture to prevail in any economy there is need for its acceptance by the key stakeholders in the economy. For various reasons, market-oriented regulatory reforms are often viewed with apprehension by most constituencies in the developing countries. Even those who are expected to be the major beneficiaries of open markets and competition, particularly both consumers and business sectors, are reluctant towards reforms due to sheer misinformation and ignorance. CUTS has implemented competition policy and law projects based on a research based advocacy and capacity building approach in 19 countries across Asia and Africa. Engagement of multiple stakeholders in the process of implementing these projects, has been the core </a:t>
            </a:r>
            <a:r>
              <a:rPr lang="en-IN" sz="1200" b="0" i="1" u="none" strike="noStrike" kern="1200" baseline="0" dirty="0" smtClean="0">
                <a:solidFill>
                  <a:schemeClr val="tx1"/>
                </a:solidFill>
                <a:latin typeface="+mn-lt"/>
                <a:ea typeface="+mn-ea"/>
                <a:cs typeface="+mn-cs"/>
              </a:rPr>
              <a:t>mantra </a:t>
            </a:r>
            <a:r>
              <a:rPr lang="en-IN" sz="1200" b="0" i="0" u="none" strike="noStrike" kern="1200" baseline="0" dirty="0" smtClean="0">
                <a:solidFill>
                  <a:schemeClr val="tx1"/>
                </a:solidFill>
                <a:latin typeface="+mn-lt"/>
                <a:ea typeface="+mn-ea"/>
                <a:cs typeface="+mn-cs"/>
              </a:rPr>
              <a:t>of these projects. One of the main objectives of this engagement has been the need for these stakeholders (comprising the business community, civil society and the government) to appreciate the benefits from an effective competition regime for economic growth, consumer welfare and development </a:t>
            </a:r>
            <a:endParaRPr lang="en-IN" b="1" dirty="0"/>
          </a:p>
        </p:txBody>
      </p:sp>
      <p:sp>
        <p:nvSpPr>
          <p:cNvPr id="4" name="Slide Number Placeholder 3"/>
          <p:cNvSpPr>
            <a:spLocks noGrp="1"/>
          </p:cNvSpPr>
          <p:nvPr>
            <p:ph type="sldNum" sz="quarter" idx="10"/>
          </p:nvPr>
        </p:nvSpPr>
        <p:spPr/>
        <p:txBody>
          <a:bodyPr/>
          <a:lstStyle/>
          <a:p>
            <a:pPr>
              <a:defRPr/>
            </a:pPr>
            <a:fld id="{BD1AED6E-720C-4257-962E-B80FA3938D82}" type="slidenum">
              <a:rPr lang="en-IN" smtClean="0"/>
              <a:pPr>
                <a:defRPr/>
              </a:pPr>
              <a:t>10</a:t>
            </a:fld>
            <a:endParaRPr lang="en-IN"/>
          </a:p>
        </p:txBody>
      </p:sp>
    </p:spTree>
    <p:extLst>
      <p:ext uri="{BB962C8B-B14F-4D97-AF65-F5344CB8AC3E}">
        <p14:creationId xmlns:p14="http://schemas.microsoft.com/office/powerpoint/2010/main" val="3617663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1236DFCA-32E1-435F-A2A2-DCEC6CF611DC}" type="datetime1">
              <a:rPr lang="en-IN" smtClean="0"/>
              <a:pPr>
                <a:defRPr/>
              </a:pPr>
              <a:t>27-10-2014</a:t>
            </a:fld>
            <a:endParaRPr lang="en-IN"/>
          </a:p>
        </p:txBody>
      </p:sp>
      <p:sp>
        <p:nvSpPr>
          <p:cNvPr id="17" name="Footer Placeholder 16"/>
          <p:cNvSpPr>
            <a:spLocks noGrp="1"/>
          </p:cNvSpPr>
          <p:nvPr>
            <p:ph type="ftr" sz="quarter" idx="11"/>
          </p:nvPr>
        </p:nvSpPr>
        <p:spPr/>
        <p:txBody>
          <a:bodyPr/>
          <a:lstStyle/>
          <a:p>
            <a:pPr>
              <a:defRPr/>
            </a:pPr>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6F0E5259-2365-4B46-BFC6-5BD60018938E}" type="slidenum">
              <a:rPr lang="en-IN" smtClean="0"/>
              <a:pPr>
                <a:defRPr/>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3120E3E-40B3-44CD-B551-E2A5090BFFEC}" type="datetime1">
              <a:rPr lang="en-IN" smtClean="0"/>
              <a:pPr>
                <a:defRPr/>
              </a:pPr>
              <a:t>27-10-2014</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DD844A46-3312-4820-A024-79485E7998E8}" type="slidenum">
              <a:rPr lang="en-IN" smtClean="0"/>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AFD05DE-86D6-461D-A282-1808DB1CD844}" type="datetime1">
              <a:rPr lang="en-IN" smtClean="0"/>
              <a:pPr>
                <a:defRPr/>
              </a:pPr>
              <a:t>27-10-2014</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94F0C58B-E7B3-4EB4-88B9-458402F8B044}" type="slidenum">
              <a:rPr lang="en-IN" smtClean="0"/>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7D380678-4475-4E9A-BA48-28255B3EF99E}" type="datetime1">
              <a:rPr lang="en-IN" smtClean="0"/>
              <a:pPr>
                <a:defRPr/>
              </a:pPr>
              <a:t>27-10-2014</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75CDB223-DFEE-4209-9740-63BF3A35E91C}" type="slidenum">
              <a:rPr lang="en-IN" smtClean="0"/>
              <a:pPr>
                <a:defRPr/>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0061C382-875C-4290-964C-62D0B0F816C8}" type="datetime1">
              <a:rPr lang="en-IN" smtClean="0"/>
              <a:pPr>
                <a:defRPr/>
              </a:pPr>
              <a:t>27-10-2014</a:t>
            </a:fld>
            <a:endParaRPr lang="en-IN"/>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CAA0F3E9-7667-4844-8593-B20768648B7E}" type="slidenum">
              <a:rPr lang="en-IN" smtClean="0"/>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F231FAE4-E759-423B-A96A-F155C90A1558}" type="datetime1">
              <a:rPr lang="en-IN" smtClean="0"/>
              <a:pPr>
                <a:defRPr/>
              </a:pPr>
              <a:t>27-10-2014</a:t>
            </a:fld>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6F15D0AA-94FC-4723-906A-EDC99419E2BA}" type="slidenum">
              <a:rPr lang="en-IN" smtClean="0"/>
              <a:pPr>
                <a:defRPr/>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CD29BA5E-63F6-42D2-968A-6FB1CBC2ACDA}" type="datetime1">
              <a:rPr lang="en-IN" smtClean="0"/>
              <a:pPr>
                <a:defRPr/>
              </a:pPr>
              <a:t>27-10-2014</a:t>
            </a:fld>
            <a:endParaRPr lang="en-IN"/>
          </a:p>
        </p:txBody>
      </p:sp>
      <p:sp>
        <p:nvSpPr>
          <p:cNvPr id="8" name="Footer Placeholder 7"/>
          <p:cNvSpPr>
            <a:spLocks noGrp="1"/>
          </p:cNvSpPr>
          <p:nvPr>
            <p:ph type="ftr" sz="quarter" idx="11"/>
          </p:nvPr>
        </p:nvSpPr>
        <p:spPr/>
        <p:txBody>
          <a:bodyPr/>
          <a:lstStyle/>
          <a:p>
            <a:pPr>
              <a:defRPr/>
            </a:pPr>
            <a:endParaRPr lang="en-IN"/>
          </a:p>
        </p:txBody>
      </p:sp>
      <p:sp>
        <p:nvSpPr>
          <p:cNvPr id="9" name="Slide Number Placeholder 8"/>
          <p:cNvSpPr>
            <a:spLocks noGrp="1"/>
          </p:cNvSpPr>
          <p:nvPr>
            <p:ph type="sldNum" sz="quarter" idx="12"/>
          </p:nvPr>
        </p:nvSpPr>
        <p:spPr/>
        <p:txBody>
          <a:bodyPr/>
          <a:lstStyle/>
          <a:p>
            <a:pPr>
              <a:defRPr/>
            </a:pPr>
            <a:fld id="{8502F465-C916-4A90-9D12-744294FCE8F9}" type="slidenum">
              <a:rPr lang="en-IN" smtClean="0"/>
              <a:pPr>
                <a:defRPr/>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8B22D75C-6563-4BF3-AF0E-805697F61745}" type="datetime1">
              <a:rPr lang="en-IN" smtClean="0"/>
              <a:pPr>
                <a:defRPr/>
              </a:pPr>
              <a:t>27-10-2014</a:t>
            </a:fld>
            <a:endParaRPr lang="en-IN"/>
          </a:p>
        </p:txBody>
      </p:sp>
      <p:sp>
        <p:nvSpPr>
          <p:cNvPr id="4" name="Footer Placeholder 3"/>
          <p:cNvSpPr>
            <a:spLocks noGrp="1"/>
          </p:cNvSpPr>
          <p:nvPr>
            <p:ph type="ftr" sz="quarter" idx="11"/>
          </p:nvPr>
        </p:nvSpPr>
        <p:spPr/>
        <p:txBody>
          <a:bodyPr/>
          <a:lstStyle/>
          <a:p>
            <a:pPr>
              <a:defRPr/>
            </a:pPr>
            <a:endParaRPr lang="en-IN"/>
          </a:p>
        </p:txBody>
      </p:sp>
      <p:sp>
        <p:nvSpPr>
          <p:cNvPr id="5" name="Slide Number Placeholder 4"/>
          <p:cNvSpPr>
            <a:spLocks noGrp="1"/>
          </p:cNvSpPr>
          <p:nvPr>
            <p:ph type="sldNum" sz="quarter" idx="12"/>
          </p:nvPr>
        </p:nvSpPr>
        <p:spPr/>
        <p:txBody>
          <a:bodyPr/>
          <a:lstStyle/>
          <a:p>
            <a:pPr>
              <a:defRPr/>
            </a:pPr>
            <a:fld id="{4F72C919-A336-41A6-ACC2-A090D89CBC13}" type="slidenum">
              <a:rPr lang="en-IN" smtClean="0"/>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73021B2-C799-4278-B819-E11573A79157}" type="datetime1">
              <a:rPr lang="en-IN" smtClean="0"/>
              <a:pPr>
                <a:defRPr/>
              </a:pPr>
              <a:t>27-10-2014</a:t>
            </a:fld>
            <a:endParaRPr lang="en-IN"/>
          </a:p>
        </p:txBody>
      </p:sp>
      <p:sp>
        <p:nvSpPr>
          <p:cNvPr id="3" name="Footer Placeholder 2"/>
          <p:cNvSpPr>
            <a:spLocks noGrp="1"/>
          </p:cNvSpPr>
          <p:nvPr>
            <p:ph type="ftr" sz="quarter" idx="11"/>
          </p:nvPr>
        </p:nvSpPr>
        <p:spPr/>
        <p:txBody>
          <a:bodyPr/>
          <a:lstStyle/>
          <a:p>
            <a:pPr>
              <a:defRPr/>
            </a:pPr>
            <a:endParaRPr lang="en-IN"/>
          </a:p>
        </p:txBody>
      </p:sp>
      <p:sp>
        <p:nvSpPr>
          <p:cNvPr id="4" name="Slide Number Placeholder 3"/>
          <p:cNvSpPr>
            <a:spLocks noGrp="1"/>
          </p:cNvSpPr>
          <p:nvPr>
            <p:ph type="sldNum" sz="quarter" idx="12"/>
          </p:nvPr>
        </p:nvSpPr>
        <p:spPr/>
        <p:txBody>
          <a:bodyPr/>
          <a:lstStyle/>
          <a:p>
            <a:pPr>
              <a:defRPr/>
            </a:pPr>
            <a:fld id="{5AE2388E-206E-49D1-93D9-CD291A51CC5E}" type="slidenum">
              <a:rPr lang="en-IN" smtClean="0"/>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6012038A-DB48-46B5-9D6C-DF0B596B668D}" type="datetime1">
              <a:rPr lang="en-IN" smtClean="0"/>
              <a:pPr>
                <a:defRPr/>
              </a:pPr>
              <a:t>27-10-2014</a:t>
            </a:fld>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7D3CBAD1-6318-448A-8A15-F76AC72B28C9}" type="slidenum">
              <a:rPr lang="en-IN" smtClean="0"/>
              <a:pPr>
                <a:defRPr/>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0E54E8A0-21BD-4141-B11E-4B556469A048}" type="datetime1">
              <a:rPr lang="en-IN" smtClean="0"/>
              <a:pPr>
                <a:defRPr/>
              </a:pPr>
              <a:t>27-10-2014</a:t>
            </a:fld>
            <a:endParaRPr lang="en-IN"/>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IN"/>
          </a:p>
        </p:txBody>
      </p:sp>
      <p:sp>
        <p:nvSpPr>
          <p:cNvPr id="7" name="Slide Number Placeholder 6"/>
          <p:cNvSpPr>
            <a:spLocks noGrp="1"/>
          </p:cNvSpPr>
          <p:nvPr>
            <p:ph type="sldNum" sz="quarter" idx="12"/>
          </p:nvPr>
        </p:nvSpPr>
        <p:spPr>
          <a:xfrm>
            <a:off x="146304" y="6208776"/>
            <a:ext cx="457200" cy="457200"/>
          </a:xfrm>
        </p:spPr>
        <p:txBody>
          <a:bodyPr/>
          <a:lstStyle/>
          <a:p>
            <a:pPr>
              <a:defRPr/>
            </a:pPr>
            <a:fld id="{D21A2868-FFF0-469F-9C58-C4BE3828F0FE}" type="slidenum">
              <a:rPr lang="en-IN" smtClean="0"/>
              <a:pPr>
                <a:defRPr/>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84B9B7AB-473A-47D0-9DF3-E16FA3D93CEA}" type="datetime1">
              <a:rPr lang="en-IN" smtClean="0"/>
              <a:pPr>
                <a:defRPr/>
              </a:pPr>
              <a:t>27-10-2014</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E684801B-13DF-4B5B-A6B6-BA23859B7DC3}" type="slidenum">
              <a:rPr lang="en-IN" smtClean="0"/>
              <a:pPr>
                <a:defRPr/>
              </a:pPr>
              <a:t>‹#›</a:t>
            </a:fld>
            <a:endParaRPr lang="en-IN"/>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uts-international.org/" TargetMode="External"/><Relationship Id="rId2" Type="http://schemas.openxmlformats.org/officeDocument/2006/relationships/hyperlink" Target="mailto:usm@cut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8492" y="3933056"/>
            <a:ext cx="7344816" cy="1752600"/>
          </a:xfrm>
        </p:spPr>
        <p:txBody>
          <a:bodyPr rtlCol="0">
            <a:normAutofit/>
          </a:bodyPr>
          <a:lstStyle/>
          <a:p>
            <a:pPr eaLnBrk="1" fontAlgn="auto" hangingPunct="1">
              <a:spcAft>
                <a:spcPts val="0"/>
              </a:spcAft>
              <a:buFont typeface="Arial" pitchFamily="34" charset="0"/>
              <a:buNone/>
              <a:defRPr/>
            </a:pPr>
            <a:r>
              <a:rPr lang="en-US" sz="3200" b="1" dirty="0" smtClean="0">
                <a:solidFill>
                  <a:schemeClr val="tx1"/>
                </a:solidFill>
                <a:latin typeface="Garamond" pitchFamily="18" charset="0"/>
                <a:cs typeface="Times New Roman" pitchFamily="18" charset="0"/>
              </a:rPr>
              <a:t> </a:t>
            </a:r>
          </a:p>
          <a:p>
            <a:pPr eaLnBrk="1" fontAlgn="auto" hangingPunct="1">
              <a:spcAft>
                <a:spcPts val="0"/>
              </a:spcAft>
              <a:buFont typeface="Arial" pitchFamily="34" charset="0"/>
              <a:buNone/>
              <a:defRPr/>
            </a:pPr>
            <a:r>
              <a:rPr lang="en-US" sz="3200" b="1" dirty="0" smtClean="0">
                <a:solidFill>
                  <a:schemeClr val="tx1"/>
                </a:solidFill>
                <a:latin typeface="Garamond" pitchFamily="18" charset="0"/>
                <a:cs typeface="Times New Roman" pitchFamily="18" charset="0"/>
              </a:rPr>
              <a:t>Udai S Mehta</a:t>
            </a:r>
          </a:p>
          <a:p>
            <a:pPr eaLnBrk="1" fontAlgn="auto" hangingPunct="1">
              <a:spcAft>
                <a:spcPts val="0"/>
              </a:spcAft>
              <a:buFont typeface="Arial" pitchFamily="34" charset="0"/>
              <a:buNone/>
              <a:defRPr/>
            </a:pPr>
            <a:r>
              <a:rPr lang="en-US" sz="3200" b="1" dirty="0" smtClean="0">
                <a:solidFill>
                  <a:schemeClr val="tx1"/>
                </a:solidFill>
                <a:latin typeface="Garamond" pitchFamily="18" charset="0"/>
                <a:cs typeface="Times New Roman" pitchFamily="18" charset="0"/>
              </a:rPr>
              <a:t>Director, CUTS International</a:t>
            </a:r>
          </a:p>
        </p:txBody>
      </p:sp>
      <p:sp>
        <p:nvSpPr>
          <p:cNvPr id="2050" name="Title 1"/>
          <p:cNvSpPr>
            <a:spLocks noGrp="1"/>
          </p:cNvSpPr>
          <p:nvPr>
            <p:ph type="ctrTitle"/>
          </p:nvPr>
        </p:nvSpPr>
        <p:spPr>
          <a:xfrm>
            <a:off x="611560" y="1484784"/>
            <a:ext cx="7772400" cy="1470025"/>
          </a:xfrm>
        </p:spPr>
        <p:txBody>
          <a:bodyPr>
            <a:normAutofit/>
          </a:bodyPr>
          <a:lstStyle/>
          <a:p>
            <a:pPr eaLnBrk="1" hangingPunct="1"/>
            <a:r>
              <a:rPr lang="en-IN" b="1" dirty="0" smtClean="0">
                <a:latin typeface="Garamond" pitchFamily="18" charset="0"/>
                <a:cs typeface="Times New Roman" pitchFamily="18" charset="0"/>
              </a:rPr>
              <a:t>Competition Policy &amp; Law: Need and Importance</a:t>
            </a:r>
          </a:p>
        </p:txBody>
      </p:sp>
      <p:pic>
        <p:nvPicPr>
          <p:cNvPr id="5" name="Picture 4" descr="http://www.cuts-international.org/images/25-logo-New.gif"/>
          <p:cNvPicPr/>
          <p:nvPr/>
        </p:nvPicPr>
        <p:blipFill>
          <a:blip r:embed="rId3">
            <a:extLst>
              <a:ext uri="{28A0092B-C50C-407E-A947-70E740481C1C}">
                <a14:useLocalDpi xmlns:a14="http://schemas.microsoft.com/office/drawing/2010/main" val="0"/>
              </a:ext>
            </a:extLst>
          </a:blip>
          <a:srcRect/>
          <a:stretch>
            <a:fillRect/>
          </a:stretch>
        </p:blipFill>
        <p:spPr bwMode="auto">
          <a:xfrm>
            <a:off x="237272" y="246162"/>
            <a:ext cx="1742440" cy="734566"/>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algn="ctr" eaLnBrk="1" hangingPunct="1"/>
            <a:r>
              <a:rPr lang="en-IN" sz="3200" b="1" dirty="0" smtClean="0">
                <a:solidFill>
                  <a:schemeClr val="tx1"/>
                </a:solidFill>
                <a:latin typeface="Times New Roman" panose="02020603050405020304" pitchFamily="18" charset="0"/>
                <a:cs typeface="Times New Roman" panose="02020603050405020304" pitchFamily="18" charset="0"/>
              </a:rPr>
              <a:t>Challenges for CAs in DCs</a:t>
            </a:r>
          </a:p>
        </p:txBody>
      </p:sp>
      <p:sp>
        <p:nvSpPr>
          <p:cNvPr id="2" name="Slide Number Placeholder 1"/>
          <p:cNvSpPr>
            <a:spLocks noGrp="1"/>
          </p:cNvSpPr>
          <p:nvPr>
            <p:ph type="sldNum" sz="quarter" idx="12"/>
          </p:nvPr>
        </p:nvSpPr>
        <p:spPr/>
        <p:txBody>
          <a:bodyPr/>
          <a:lstStyle/>
          <a:p>
            <a:pPr>
              <a:defRPr/>
            </a:pPr>
            <a:fld id="{EA4BCE87-A54A-428E-933B-F9C615D63DF3}" type="slidenum">
              <a:rPr lang="en-IN" smtClean="0"/>
              <a:pPr>
                <a:defRPr/>
              </a:pPr>
              <a:t>10</a:t>
            </a:fld>
            <a:endParaRPr lang="en-IN"/>
          </a:p>
        </p:txBody>
      </p:sp>
      <p:sp>
        <p:nvSpPr>
          <p:cNvPr id="22531" name="Content Placeholder 2"/>
          <p:cNvSpPr>
            <a:spLocks noGrp="1"/>
          </p:cNvSpPr>
          <p:nvPr>
            <p:ph sz="quarter" idx="1"/>
          </p:nvPr>
        </p:nvSpPr>
        <p:spPr/>
        <p:txBody>
          <a:bodyPr>
            <a:normAutofit/>
          </a:bodyPr>
          <a:lstStyle/>
          <a:p>
            <a:pPr eaLnBrk="1" hangingPunct="1"/>
            <a:endParaRPr lang="en-IN" sz="2400" dirty="0" smtClean="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Champions</a:t>
            </a:r>
          </a:p>
          <a:p>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Political Will</a:t>
            </a:r>
          </a:p>
          <a:p>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Interface problems: Sector Regulators</a:t>
            </a:r>
            <a:endParaRPr lang="en-IN" sz="2400" dirty="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Stakeholders</a:t>
            </a:r>
            <a:r>
              <a:rPr lang="en-GB" sz="2400" dirty="0">
                <a:latin typeface="Times New Roman" panose="02020603050405020304" pitchFamily="18" charset="0"/>
                <a:cs typeface="Times New Roman" panose="02020603050405020304" pitchFamily="18" charset="0"/>
              </a:rPr>
              <a:t>’ awareness</a:t>
            </a:r>
          </a:p>
          <a:p>
            <a:pPr eaLnBrk="1" hangingPunct="1"/>
            <a:endParaRPr lang="en-IN" sz="2400" dirty="0" smtClean="0">
              <a:latin typeface="Times New Roman" panose="02020603050405020304" pitchFamily="18" charset="0"/>
              <a:cs typeface="Times New Roman" panose="02020603050405020304" pitchFamily="18" charset="0"/>
            </a:endParaRPr>
          </a:p>
          <a:p>
            <a:pPr eaLnBrk="1" hangingPunct="1"/>
            <a:r>
              <a:rPr lang="en-IN" sz="2400" dirty="0" smtClean="0">
                <a:latin typeface="Times New Roman" panose="02020603050405020304" pitchFamily="18" charset="0"/>
                <a:cs typeface="Times New Roman" panose="02020603050405020304" pitchFamily="18" charset="0"/>
              </a:rPr>
              <a:t>Resources &amp; Capacity</a:t>
            </a:r>
          </a:p>
          <a:p>
            <a:pPr eaLnBrk="1" hangingPunct="1"/>
            <a:endParaRPr lang="en-IN"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b="1" dirty="0">
                <a:solidFill>
                  <a:schemeClr val="tx1"/>
                </a:solidFill>
                <a:latin typeface="Times New Roman" panose="02020603050405020304" pitchFamily="18" charset="0"/>
                <a:cs typeface="Times New Roman" panose="02020603050405020304" pitchFamily="18" charset="0"/>
              </a:rPr>
              <a:t>Competition Enforcement and Consumer Welfare</a:t>
            </a:r>
            <a:endParaRPr lang="en-IN" sz="3200" dirty="0">
              <a:solidFill>
                <a:schemeClr val="tx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a:defRPr/>
            </a:pPr>
            <a:fld id="{75CDB223-DFEE-4209-9740-63BF3A35E91C}" type="slidenum">
              <a:rPr lang="en-IN" smtClean="0"/>
              <a:pPr>
                <a:defRPr/>
              </a:pPr>
              <a:t>11</a:t>
            </a:fld>
            <a:endParaRPr lang="en-IN"/>
          </a:p>
        </p:txBody>
      </p:sp>
      <p:grpSp>
        <p:nvGrpSpPr>
          <p:cNvPr id="19" name="Group 75"/>
          <p:cNvGrpSpPr>
            <a:grpSpLocks noChangeAspect="1"/>
          </p:cNvGrpSpPr>
          <p:nvPr/>
        </p:nvGrpSpPr>
        <p:grpSpPr bwMode="auto">
          <a:xfrm>
            <a:off x="482009" y="1812925"/>
            <a:ext cx="8408582" cy="4635500"/>
            <a:chOff x="1080" y="2804"/>
            <a:chExt cx="14040" cy="7740"/>
          </a:xfrm>
        </p:grpSpPr>
        <p:sp>
          <p:nvSpPr>
            <p:cNvPr id="20" name="AutoShape 76"/>
            <p:cNvSpPr>
              <a:spLocks noChangeAspect="1" noChangeArrowheads="1"/>
            </p:cNvSpPr>
            <p:nvPr/>
          </p:nvSpPr>
          <p:spPr bwMode="auto">
            <a:xfrm>
              <a:off x="1080" y="2804"/>
              <a:ext cx="14040" cy="7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p>
          </p:txBody>
        </p:sp>
        <p:sp>
          <p:nvSpPr>
            <p:cNvPr id="21" name="AutoShape 77"/>
            <p:cNvSpPr>
              <a:spLocks/>
            </p:cNvSpPr>
            <p:nvPr/>
          </p:nvSpPr>
          <p:spPr bwMode="auto">
            <a:xfrm>
              <a:off x="3158" y="3344"/>
              <a:ext cx="262" cy="6980"/>
            </a:xfrm>
            <a:prstGeom prst="leftBracket">
              <a:avLst>
                <a:gd name="adj" fmla="val 22201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N"/>
            </a:p>
          </p:txBody>
        </p:sp>
        <p:sp>
          <p:nvSpPr>
            <p:cNvPr id="22" name="Text Box 78"/>
            <p:cNvSpPr txBox="1">
              <a:spLocks noChangeArrowheads="1"/>
            </p:cNvSpPr>
            <p:nvPr/>
          </p:nvSpPr>
          <p:spPr bwMode="auto">
            <a:xfrm>
              <a:off x="1300" y="6224"/>
              <a:ext cx="1800" cy="1080"/>
            </a:xfrm>
            <a:prstGeom prst="rect">
              <a:avLst/>
            </a:prstGeom>
            <a:solidFill>
              <a:srgbClr val="F7D06D"/>
            </a:solidFill>
            <a:ln w="190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zh-CN" sz="1500" b="1">
                  <a:latin typeface="Times New Roman" pitchFamily="18" charset="0"/>
                  <a:ea typeface="SimSun" pitchFamily="2" charset="-122"/>
                </a:rPr>
                <a:t>Consumer Welfare</a:t>
              </a:r>
              <a:endParaRPr lang="en-US" altLang="en-US"/>
            </a:p>
          </p:txBody>
        </p:sp>
        <p:sp>
          <p:nvSpPr>
            <p:cNvPr id="23" name="Text Box 79"/>
            <p:cNvSpPr txBox="1">
              <a:spLocks noChangeArrowheads="1"/>
            </p:cNvSpPr>
            <p:nvPr/>
          </p:nvSpPr>
          <p:spPr bwMode="auto">
            <a:xfrm>
              <a:off x="3226" y="5567"/>
              <a:ext cx="1814" cy="540"/>
            </a:xfrm>
            <a:prstGeom prst="rect">
              <a:avLst/>
            </a:prstGeom>
            <a:solidFill>
              <a:srgbClr val="B8B400"/>
            </a:solidFill>
            <a:ln w="9525">
              <a:solidFill>
                <a:srgbClr val="000000"/>
              </a:solidFill>
              <a:miter lim="800000"/>
              <a:headEnd/>
              <a:tailEnd/>
            </a:ln>
          </p:spPr>
          <p:txBody>
            <a:bodyPr/>
            <a:lstStyle/>
            <a:p>
              <a:r>
                <a:rPr lang="en-US" altLang="zh-CN" sz="1200" b="1">
                  <a:latin typeface="Times New Roman" pitchFamily="18" charset="0"/>
                  <a:ea typeface="SimSun" pitchFamily="2" charset="-122"/>
                </a:rPr>
                <a:t>QUALITY</a:t>
              </a:r>
              <a:endParaRPr lang="en-US" altLang="en-US"/>
            </a:p>
          </p:txBody>
        </p:sp>
        <p:sp>
          <p:nvSpPr>
            <p:cNvPr id="24" name="Text Box 80"/>
            <p:cNvSpPr txBox="1">
              <a:spLocks noChangeArrowheads="1"/>
            </p:cNvSpPr>
            <p:nvPr/>
          </p:nvSpPr>
          <p:spPr bwMode="auto">
            <a:xfrm>
              <a:off x="3210" y="3824"/>
              <a:ext cx="1270" cy="540"/>
            </a:xfrm>
            <a:prstGeom prst="rect">
              <a:avLst/>
            </a:prstGeom>
            <a:solidFill>
              <a:srgbClr val="B8B400"/>
            </a:solidFill>
            <a:ln w="9525">
              <a:solidFill>
                <a:srgbClr val="000000"/>
              </a:solidFill>
              <a:miter lim="800000"/>
              <a:headEnd/>
              <a:tailEnd/>
            </a:ln>
          </p:spPr>
          <p:txBody>
            <a:bodyPr/>
            <a:lstStyle/>
            <a:p>
              <a:r>
                <a:rPr lang="en-US" altLang="zh-CN" sz="1100" b="1" dirty="0">
                  <a:latin typeface="Times New Roman" pitchFamily="18" charset="0"/>
                  <a:ea typeface="SimSun" pitchFamily="2" charset="-122"/>
                </a:rPr>
                <a:t>ACCESS</a:t>
              </a:r>
              <a:endParaRPr lang="en-US" altLang="en-US" sz="1100" dirty="0"/>
            </a:p>
          </p:txBody>
        </p:sp>
        <p:sp>
          <p:nvSpPr>
            <p:cNvPr id="25" name="Text Box 81"/>
            <p:cNvSpPr txBox="1">
              <a:spLocks noChangeArrowheads="1"/>
            </p:cNvSpPr>
            <p:nvPr/>
          </p:nvSpPr>
          <p:spPr bwMode="auto">
            <a:xfrm>
              <a:off x="3207" y="7107"/>
              <a:ext cx="1633" cy="540"/>
            </a:xfrm>
            <a:prstGeom prst="rect">
              <a:avLst/>
            </a:prstGeom>
            <a:solidFill>
              <a:srgbClr val="B8B400"/>
            </a:solidFill>
            <a:ln w="9525">
              <a:solidFill>
                <a:srgbClr val="000000"/>
              </a:solidFill>
              <a:miter lim="800000"/>
              <a:headEnd/>
              <a:tailEnd/>
            </a:ln>
          </p:spPr>
          <p:txBody>
            <a:bodyPr/>
            <a:lstStyle/>
            <a:p>
              <a:r>
                <a:rPr lang="en-US" altLang="zh-CN" sz="1200" b="1">
                  <a:latin typeface="Times New Roman" pitchFamily="18" charset="0"/>
                  <a:ea typeface="SimSun" pitchFamily="2" charset="-122"/>
                </a:rPr>
                <a:t>CHOICE</a:t>
              </a:r>
              <a:endParaRPr lang="en-US" altLang="en-US"/>
            </a:p>
          </p:txBody>
        </p:sp>
        <p:sp>
          <p:nvSpPr>
            <p:cNvPr id="26" name="Text Box 82"/>
            <p:cNvSpPr txBox="1">
              <a:spLocks noChangeArrowheads="1"/>
            </p:cNvSpPr>
            <p:nvPr/>
          </p:nvSpPr>
          <p:spPr bwMode="auto">
            <a:xfrm>
              <a:off x="3200" y="9167"/>
              <a:ext cx="1270" cy="540"/>
            </a:xfrm>
            <a:prstGeom prst="rect">
              <a:avLst/>
            </a:prstGeom>
            <a:solidFill>
              <a:srgbClr val="B8B400"/>
            </a:solidFill>
            <a:ln w="9525">
              <a:solidFill>
                <a:srgbClr val="000000"/>
              </a:solidFill>
              <a:miter lim="800000"/>
              <a:headEnd/>
              <a:tailEnd/>
            </a:ln>
          </p:spPr>
          <p:txBody>
            <a:bodyPr/>
            <a:lstStyle/>
            <a:p>
              <a:r>
                <a:rPr lang="en-US" altLang="zh-CN" sz="1200" b="1">
                  <a:latin typeface="Times New Roman" pitchFamily="18" charset="0"/>
                  <a:ea typeface="SimSun" pitchFamily="2" charset="-122"/>
                </a:rPr>
                <a:t>PRICE</a:t>
              </a:r>
              <a:endParaRPr lang="en-US" altLang="en-US"/>
            </a:p>
          </p:txBody>
        </p:sp>
        <p:sp>
          <p:nvSpPr>
            <p:cNvPr id="27" name="Line 83"/>
            <p:cNvSpPr>
              <a:spLocks noChangeShapeType="1"/>
            </p:cNvSpPr>
            <p:nvPr/>
          </p:nvSpPr>
          <p:spPr bwMode="auto">
            <a:xfrm>
              <a:off x="4480" y="9424"/>
              <a:ext cx="700" cy="40"/>
            </a:xfrm>
            <a:prstGeom prst="line">
              <a:avLst/>
            </a:prstGeom>
            <a:noFill/>
            <a:ln w="38100" cmpd="dbl">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IN"/>
            </a:p>
          </p:txBody>
        </p:sp>
        <p:sp>
          <p:nvSpPr>
            <p:cNvPr id="28" name="Line 84"/>
            <p:cNvSpPr>
              <a:spLocks noChangeShapeType="1"/>
            </p:cNvSpPr>
            <p:nvPr/>
          </p:nvSpPr>
          <p:spPr bwMode="auto">
            <a:xfrm>
              <a:off x="4492" y="4028"/>
              <a:ext cx="869" cy="66"/>
            </a:xfrm>
            <a:prstGeom prst="line">
              <a:avLst/>
            </a:prstGeom>
            <a:noFill/>
            <a:ln w="38100" cmpd="dbl">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9" name="Oval 85"/>
            <p:cNvSpPr>
              <a:spLocks noChangeArrowheads="1"/>
            </p:cNvSpPr>
            <p:nvPr/>
          </p:nvSpPr>
          <p:spPr bwMode="auto">
            <a:xfrm>
              <a:off x="5361" y="3521"/>
              <a:ext cx="3991" cy="1260"/>
            </a:xfrm>
            <a:prstGeom prst="ellipse">
              <a:avLst/>
            </a:prstGeom>
            <a:solidFill>
              <a:srgbClr val="DBE0C0"/>
            </a:solidFill>
            <a:ln w="9525">
              <a:solidFill>
                <a:srgbClr val="000000"/>
              </a:solidFill>
              <a:round/>
              <a:headEnd/>
              <a:tailEnd/>
            </a:ln>
          </p:spPr>
          <p:txBody>
            <a:bodyPr/>
            <a:lstStyle/>
            <a:p>
              <a:pPr algn="ctr"/>
              <a:r>
                <a:rPr lang="en-US" altLang="zh-CN" sz="1200" b="1">
                  <a:latin typeface="Times New Roman" pitchFamily="18" charset="0"/>
                  <a:ea typeface="SimSun" pitchFamily="2" charset="-122"/>
                </a:rPr>
                <a:t>Market Allocation Cartel restricting access</a:t>
              </a:r>
              <a:endParaRPr lang="en-US" altLang="en-US"/>
            </a:p>
          </p:txBody>
        </p:sp>
        <p:sp>
          <p:nvSpPr>
            <p:cNvPr id="30" name="Oval 86"/>
            <p:cNvSpPr>
              <a:spLocks noChangeArrowheads="1"/>
            </p:cNvSpPr>
            <p:nvPr/>
          </p:nvSpPr>
          <p:spPr bwMode="auto">
            <a:xfrm>
              <a:off x="5502" y="5148"/>
              <a:ext cx="4192" cy="1500"/>
            </a:xfrm>
            <a:prstGeom prst="ellipse">
              <a:avLst/>
            </a:prstGeom>
            <a:solidFill>
              <a:srgbClr val="DBE0C0"/>
            </a:solidFill>
            <a:ln w="9525">
              <a:solidFill>
                <a:srgbClr val="000000"/>
              </a:solidFill>
              <a:round/>
              <a:headEnd/>
              <a:tailEnd/>
            </a:ln>
          </p:spPr>
          <p:txBody>
            <a:bodyPr/>
            <a:lstStyle/>
            <a:p>
              <a:pPr algn="ctr"/>
              <a:r>
                <a:rPr lang="en-US" altLang="zh-CN" sz="1200" b="1">
                  <a:latin typeface="Times New Roman" pitchFamily="18" charset="0"/>
                  <a:ea typeface="SimSun" pitchFamily="2" charset="-122"/>
                </a:rPr>
                <a:t>Poor quality goods/services by a firm abusing dominant position</a:t>
              </a:r>
              <a:endParaRPr lang="en-US" altLang="en-US"/>
            </a:p>
          </p:txBody>
        </p:sp>
        <p:sp>
          <p:nvSpPr>
            <p:cNvPr id="31" name="Line 87"/>
            <p:cNvSpPr>
              <a:spLocks noChangeShapeType="1"/>
            </p:cNvSpPr>
            <p:nvPr/>
          </p:nvSpPr>
          <p:spPr bwMode="auto">
            <a:xfrm>
              <a:off x="5032" y="5788"/>
              <a:ext cx="540" cy="1"/>
            </a:xfrm>
            <a:prstGeom prst="line">
              <a:avLst/>
            </a:prstGeom>
            <a:noFill/>
            <a:ln w="38100" cmpd="dbl">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IN"/>
            </a:p>
          </p:txBody>
        </p:sp>
      </p:grpSp>
      <p:grpSp>
        <p:nvGrpSpPr>
          <p:cNvPr id="32" name="Group 88"/>
          <p:cNvGrpSpPr>
            <a:grpSpLocks/>
          </p:cNvGrpSpPr>
          <p:nvPr/>
        </p:nvGrpSpPr>
        <p:grpSpPr bwMode="auto">
          <a:xfrm>
            <a:off x="2624138" y="2747328"/>
            <a:ext cx="6059487" cy="3562985"/>
            <a:chOff x="5220" y="4326"/>
            <a:chExt cx="9543" cy="5611"/>
          </a:xfrm>
        </p:grpSpPr>
        <p:sp>
          <p:nvSpPr>
            <p:cNvPr id="33" name="Oval 89"/>
            <p:cNvSpPr>
              <a:spLocks noChangeArrowheads="1"/>
            </p:cNvSpPr>
            <p:nvPr/>
          </p:nvSpPr>
          <p:spPr bwMode="auto">
            <a:xfrm>
              <a:off x="6038" y="6754"/>
              <a:ext cx="3951" cy="1140"/>
            </a:xfrm>
            <a:prstGeom prst="ellipse">
              <a:avLst/>
            </a:prstGeom>
            <a:solidFill>
              <a:srgbClr val="DBE0C0"/>
            </a:solidFill>
            <a:ln w="19050">
              <a:solidFill>
                <a:srgbClr val="000000"/>
              </a:solidFill>
              <a:round/>
              <a:headEnd/>
              <a:tailEnd/>
            </a:ln>
          </p:spPr>
          <p:txBody>
            <a:bodyPr/>
            <a:lstStyle/>
            <a:p>
              <a:pPr algn="ctr"/>
              <a:r>
                <a:rPr lang="en-US" altLang="zh-CN" sz="1200" b="1" dirty="0">
                  <a:latin typeface="Times New Roman" pitchFamily="18" charset="0"/>
                  <a:ea typeface="SimSun" pitchFamily="2" charset="-122"/>
                </a:rPr>
                <a:t>Tied-selling restricting consumer choice</a:t>
              </a:r>
              <a:endParaRPr lang="en-US" altLang="en-US" dirty="0"/>
            </a:p>
          </p:txBody>
        </p:sp>
        <p:sp>
          <p:nvSpPr>
            <p:cNvPr id="34" name="Oval 90"/>
            <p:cNvSpPr>
              <a:spLocks noChangeArrowheads="1"/>
            </p:cNvSpPr>
            <p:nvPr/>
          </p:nvSpPr>
          <p:spPr bwMode="auto">
            <a:xfrm>
              <a:off x="5680" y="8497"/>
              <a:ext cx="3628" cy="1440"/>
            </a:xfrm>
            <a:prstGeom prst="ellipse">
              <a:avLst/>
            </a:prstGeom>
            <a:solidFill>
              <a:srgbClr val="DBE0C0"/>
            </a:solidFill>
            <a:ln w="9525">
              <a:solidFill>
                <a:srgbClr val="000000"/>
              </a:solidFill>
              <a:round/>
              <a:headEnd/>
              <a:tailEnd/>
            </a:ln>
          </p:spPr>
          <p:txBody>
            <a:bodyPr/>
            <a:lstStyle/>
            <a:p>
              <a:pPr algn="ctr"/>
              <a:r>
                <a:rPr lang="en-US" altLang="zh-CN" sz="1200" b="1" dirty="0">
                  <a:latin typeface="Times New Roman" pitchFamily="18" charset="0"/>
                  <a:ea typeface="SimSun" pitchFamily="2" charset="-122"/>
                </a:rPr>
                <a:t>Price-fixing cartel leading to excessive prices</a:t>
              </a:r>
              <a:endParaRPr lang="en-US" altLang="en-US" dirty="0"/>
            </a:p>
          </p:txBody>
        </p:sp>
        <p:sp>
          <p:nvSpPr>
            <p:cNvPr id="35" name="Line 91"/>
            <p:cNvSpPr>
              <a:spLocks noChangeShapeType="1"/>
            </p:cNvSpPr>
            <p:nvPr/>
          </p:nvSpPr>
          <p:spPr bwMode="auto">
            <a:xfrm>
              <a:off x="5220" y="7197"/>
              <a:ext cx="863" cy="127"/>
            </a:xfrm>
            <a:prstGeom prst="line">
              <a:avLst/>
            </a:prstGeom>
            <a:noFill/>
            <a:ln w="38100" cmpd="dbl">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 name="Text Box 92"/>
            <p:cNvSpPr txBox="1">
              <a:spLocks noChangeArrowheads="1"/>
            </p:cNvSpPr>
            <p:nvPr/>
          </p:nvSpPr>
          <p:spPr bwMode="auto">
            <a:xfrm>
              <a:off x="12405" y="5217"/>
              <a:ext cx="2358" cy="1800"/>
            </a:xfrm>
            <a:prstGeom prst="rect">
              <a:avLst/>
            </a:prstGeom>
            <a:solidFill>
              <a:srgbClr val="F7D06D"/>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r>
                <a:rPr lang="en-US" altLang="zh-CN">
                  <a:latin typeface="Times New Roman" pitchFamily="18" charset="0"/>
                  <a:ea typeface="SimSun" pitchFamily="2" charset="-122"/>
                </a:rPr>
                <a:t>Competition Authority’s Enforcement Actions</a:t>
              </a:r>
              <a:endParaRPr lang="en-US" altLang="en-US"/>
            </a:p>
          </p:txBody>
        </p:sp>
        <p:sp>
          <p:nvSpPr>
            <p:cNvPr id="37" name="Line 93"/>
            <p:cNvSpPr>
              <a:spLocks noChangeShapeType="1"/>
            </p:cNvSpPr>
            <p:nvPr/>
          </p:nvSpPr>
          <p:spPr bwMode="auto">
            <a:xfrm flipH="1">
              <a:off x="9308" y="7017"/>
              <a:ext cx="3094" cy="2081"/>
            </a:xfrm>
            <a:prstGeom prst="line">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IN"/>
            </a:p>
          </p:txBody>
        </p:sp>
        <p:sp>
          <p:nvSpPr>
            <p:cNvPr id="38" name="Line 94"/>
            <p:cNvSpPr>
              <a:spLocks noChangeShapeType="1"/>
            </p:cNvSpPr>
            <p:nvPr/>
          </p:nvSpPr>
          <p:spPr bwMode="auto">
            <a:xfrm flipH="1" flipV="1">
              <a:off x="9971" y="5853"/>
              <a:ext cx="2431" cy="180"/>
            </a:xfrm>
            <a:prstGeom prst="line">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IN"/>
            </a:p>
          </p:txBody>
        </p:sp>
        <p:sp>
          <p:nvSpPr>
            <p:cNvPr id="39" name="Line 95"/>
            <p:cNvSpPr>
              <a:spLocks noChangeShapeType="1"/>
            </p:cNvSpPr>
            <p:nvPr/>
          </p:nvSpPr>
          <p:spPr bwMode="auto">
            <a:xfrm flipH="1" flipV="1">
              <a:off x="9535" y="4326"/>
              <a:ext cx="2867" cy="1151"/>
            </a:xfrm>
            <a:prstGeom prst="line">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IN"/>
            </a:p>
          </p:txBody>
        </p:sp>
      </p:grpSp>
      <p:sp>
        <p:nvSpPr>
          <p:cNvPr id="40" name="Line 96"/>
          <p:cNvSpPr>
            <a:spLocks noChangeShapeType="1"/>
          </p:cNvSpPr>
          <p:nvPr/>
        </p:nvSpPr>
        <p:spPr bwMode="auto">
          <a:xfrm flipH="1">
            <a:off x="5640864" y="4227513"/>
            <a:ext cx="1509235" cy="368300"/>
          </a:xfrm>
          <a:prstGeom prst="line">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IN"/>
          </a:p>
        </p:txBody>
      </p:sp>
    </p:spTree>
    <p:extLst>
      <p:ext uri="{BB962C8B-B14F-4D97-AF65-F5344CB8AC3E}">
        <p14:creationId xmlns:p14="http://schemas.microsoft.com/office/powerpoint/2010/main" val="1304164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772400" cy="854968"/>
          </a:xfrm>
        </p:spPr>
        <p:txBody>
          <a:bodyPr>
            <a:normAutofit/>
          </a:bodyPr>
          <a:lstStyle/>
          <a:p>
            <a:pPr algn="ctr"/>
            <a:r>
              <a:rPr lang="en-IN" sz="3200" b="1" dirty="0" smtClean="0">
                <a:solidFill>
                  <a:schemeClr val="tx1"/>
                </a:solidFill>
                <a:latin typeface="Times New Roman" panose="02020603050405020304" pitchFamily="18" charset="0"/>
                <a:cs typeface="Times New Roman" panose="02020603050405020304" pitchFamily="18" charset="0"/>
              </a:rPr>
              <a:t>Conclusion</a:t>
            </a:r>
            <a:endParaRPr lang="en-IN" sz="3200" b="1" dirty="0">
              <a:solidFill>
                <a:schemeClr val="tx1"/>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a:defRPr/>
            </a:pPr>
            <a:fld id="{75CDB223-DFEE-4209-9740-63BF3A35E91C}" type="slidenum">
              <a:rPr lang="en-IN" smtClean="0"/>
              <a:pPr>
                <a:defRPr/>
              </a:pPr>
              <a:t>12</a:t>
            </a:fld>
            <a:endParaRPr lang="en-IN"/>
          </a:p>
        </p:txBody>
      </p:sp>
      <p:sp>
        <p:nvSpPr>
          <p:cNvPr id="4" name="Content Placeholder 3"/>
          <p:cNvSpPr>
            <a:spLocks noGrp="1"/>
          </p:cNvSpPr>
          <p:nvPr>
            <p:ph sz="quarter" idx="1"/>
          </p:nvPr>
        </p:nvSpPr>
        <p:spPr/>
        <p:txBody>
          <a:bodyPr>
            <a:normAutofit fontScale="92500"/>
          </a:bodyPr>
          <a:lstStyle/>
          <a:p>
            <a:pPr algn="just"/>
            <a:r>
              <a:rPr lang="en-US" altLang="en-US" sz="2400" dirty="0">
                <a:latin typeface="Times New Roman" panose="02020603050405020304" pitchFamily="18" charset="0"/>
                <a:cs typeface="Times New Roman" panose="02020603050405020304" pitchFamily="18" charset="0"/>
              </a:rPr>
              <a:t>Competition enforcement leads to consumer </a:t>
            </a:r>
            <a:r>
              <a:rPr lang="en-US" altLang="en-US" sz="2400" dirty="0" smtClean="0">
                <a:latin typeface="Times New Roman" panose="02020603050405020304" pitchFamily="18" charset="0"/>
                <a:cs typeface="Times New Roman" panose="02020603050405020304" pitchFamily="18" charset="0"/>
              </a:rPr>
              <a:t>welfare</a:t>
            </a:r>
          </a:p>
          <a:p>
            <a:pPr algn="just"/>
            <a:endParaRPr lang="en-US" altLang="en-US" sz="2400" dirty="0">
              <a:latin typeface="Times New Roman" panose="02020603050405020304" pitchFamily="18" charset="0"/>
              <a:cs typeface="Times New Roman" panose="02020603050405020304" pitchFamily="18" charset="0"/>
            </a:endParaRPr>
          </a:p>
          <a:p>
            <a:pPr algn="just"/>
            <a:r>
              <a:rPr lang="en-US" altLang="en-US" sz="2400" dirty="0">
                <a:latin typeface="Times New Roman" panose="02020603050405020304" pitchFamily="18" charset="0"/>
                <a:cs typeface="Times New Roman" panose="02020603050405020304" pitchFamily="18" charset="0"/>
              </a:rPr>
              <a:t>National stakeholders need to </a:t>
            </a:r>
            <a:r>
              <a:rPr lang="en-US" altLang="en-US" sz="2400" dirty="0" smtClean="0">
                <a:latin typeface="Times New Roman" panose="02020603050405020304" pitchFamily="18" charset="0"/>
                <a:cs typeface="Times New Roman" panose="02020603050405020304" pitchFamily="18" charset="0"/>
              </a:rPr>
              <a:t>recognize </a:t>
            </a:r>
            <a:r>
              <a:rPr lang="en-US" altLang="en-US" sz="2400" dirty="0">
                <a:latin typeface="Times New Roman" panose="02020603050405020304" pitchFamily="18" charset="0"/>
                <a:cs typeface="Times New Roman" panose="02020603050405020304" pitchFamily="18" charset="0"/>
              </a:rPr>
              <a:t>their role in promoting competition</a:t>
            </a:r>
          </a:p>
          <a:p>
            <a:pPr algn="just"/>
            <a:endParaRPr lang="en-US" altLang="en-US" sz="2400" dirty="0" smtClean="0">
              <a:latin typeface="Times New Roman" panose="02020603050405020304" pitchFamily="18" charset="0"/>
              <a:cs typeface="Times New Roman" panose="02020603050405020304" pitchFamily="18" charset="0"/>
            </a:endParaRPr>
          </a:p>
          <a:p>
            <a:pPr algn="just"/>
            <a:r>
              <a:rPr lang="en-US" altLang="en-US" sz="2400" dirty="0" smtClean="0">
                <a:latin typeface="Times New Roman" panose="02020603050405020304" pitchFamily="18" charset="0"/>
                <a:cs typeface="Times New Roman" panose="02020603050405020304" pitchFamily="18" charset="0"/>
              </a:rPr>
              <a:t>Competition </a:t>
            </a:r>
            <a:r>
              <a:rPr lang="en-US" altLang="en-US" sz="2400" dirty="0">
                <a:latin typeface="Times New Roman" panose="02020603050405020304" pitchFamily="18" charset="0"/>
                <a:cs typeface="Times New Roman" panose="02020603050405020304" pitchFamily="18" charset="0"/>
              </a:rPr>
              <a:t>agencies in DC and LDCs need to strengthen their communication/dissemination functions</a:t>
            </a:r>
          </a:p>
          <a:p>
            <a:pPr algn="just"/>
            <a:endParaRPr lang="en-US" altLang="en-US" sz="2400" dirty="0" smtClean="0">
              <a:latin typeface="Times New Roman" panose="02020603050405020304" pitchFamily="18" charset="0"/>
              <a:cs typeface="Times New Roman" panose="02020603050405020304" pitchFamily="18" charset="0"/>
            </a:endParaRPr>
          </a:p>
          <a:p>
            <a:pPr algn="just"/>
            <a:r>
              <a:rPr lang="en-US" altLang="en-US" sz="2400" dirty="0" smtClean="0">
                <a:latin typeface="Times New Roman" panose="02020603050405020304" pitchFamily="18" charset="0"/>
                <a:cs typeface="Times New Roman" panose="02020603050405020304" pitchFamily="18" charset="0"/>
              </a:rPr>
              <a:t>Policymakers/Government </a:t>
            </a:r>
            <a:r>
              <a:rPr lang="en-US" altLang="en-US" sz="2400" dirty="0">
                <a:latin typeface="Times New Roman" panose="02020603050405020304" pitchFamily="18" charset="0"/>
                <a:cs typeface="Times New Roman" panose="02020603050405020304" pitchFamily="18" charset="0"/>
              </a:rPr>
              <a:t>need to prioritise competition reforms</a:t>
            </a:r>
          </a:p>
          <a:p>
            <a:pPr algn="just"/>
            <a:endParaRPr lang="en-US" altLang="en-US" sz="2400" dirty="0" smtClean="0">
              <a:latin typeface="Times New Roman" panose="02020603050405020304" pitchFamily="18" charset="0"/>
              <a:cs typeface="Times New Roman" panose="02020603050405020304" pitchFamily="18" charset="0"/>
            </a:endParaRPr>
          </a:p>
          <a:p>
            <a:pPr algn="just"/>
            <a:r>
              <a:rPr lang="en-US" altLang="en-US" sz="2400" dirty="0" smtClean="0">
                <a:latin typeface="Times New Roman" panose="02020603050405020304" pitchFamily="18" charset="0"/>
                <a:cs typeface="Times New Roman" panose="02020603050405020304" pitchFamily="18" charset="0"/>
              </a:rPr>
              <a:t>Development </a:t>
            </a:r>
            <a:r>
              <a:rPr lang="en-US" altLang="en-US" sz="2400" dirty="0">
                <a:latin typeface="Times New Roman" panose="02020603050405020304" pitchFamily="18" charset="0"/>
                <a:cs typeface="Times New Roman" panose="02020603050405020304" pitchFamily="18" charset="0"/>
              </a:rPr>
              <a:t>partners/donors need to support the process</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343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68313" y="3068960"/>
            <a:ext cx="8229600" cy="1143000"/>
          </a:xfrm>
        </p:spPr>
        <p:txBody>
          <a:bodyPr>
            <a:normAutofit fontScale="90000"/>
          </a:bodyPr>
          <a:lstStyle/>
          <a:p>
            <a:pPr algn="ctr" eaLnBrk="1" hangingPunct="1"/>
            <a:r>
              <a:rPr lang="en-IN" b="1" dirty="0" smtClean="0">
                <a:solidFill>
                  <a:schemeClr val="tx2"/>
                </a:solidFill>
                <a:latin typeface="Times New Roman" pitchFamily="18" charset="0"/>
                <a:cs typeface="Times New Roman" pitchFamily="18" charset="0"/>
              </a:rPr>
              <a:t/>
            </a:r>
            <a:br>
              <a:rPr lang="en-IN" b="1" dirty="0" smtClean="0">
                <a:solidFill>
                  <a:schemeClr val="tx2"/>
                </a:solidFill>
                <a:latin typeface="Times New Roman" pitchFamily="18" charset="0"/>
                <a:cs typeface="Times New Roman" pitchFamily="18" charset="0"/>
              </a:rPr>
            </a:br>
            <a:r>
              <a:rPr lang="en-IN" b="1" dirty="0">
                <a:latin typeface="Times New Roman" pitchFamily="18" charset="0"/>
                <a:cs typeface="Times New Roman" pitchFamily="18" charset="0"/>
              </a:rPr>
              <a:t/>
            </a:r>
            <a:br>
              <a:rPr lang="en-IN" b="1" dirty="0">
                <a:latin typeface="Times New Roman" pitchFamily="18" charset="0"/>
                <a:cs typeface="Times New Roman" pitchFamily="18" charset="0"/>
              </a:rPr>
            </a:b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a:latin typeface="Times New Roman" pitchFamily="18" charset="0"/>
                <a:cs typeface="Times New Roman" pitchFamily="18" charset="0"/>
              </a:rPr>
              <a:t/>
            </a:r>
            <a:br>
              <a:rPr lang="en-IN" b="1" dirty="0">
                <a:latin typeface="Times New Roman" pitchFamily="18" charset="0"/>
                <a:cs typeface="Times New Roman" pitchFamily="18" charset="0"/>
              </a:rPr>
            </a:br>
            <a:r>
              <a:rPr lang="en-IN" b="1" dirty="0" smtClean="0">
                <a:solidFill>
                  <a:schemeClr val="tx2"/>
                </a:solidFill>
                <a:latin typeface="Times New Roman" pitchFamily="18" charset="0"/>
                <a:cs typeface="Times New Roman" pitchFamily="18" charset="0"/>
              </a:rPr>
              <a:t>Thank you</a:t>
            </a:r>
            <a:br>
              <a:rPr lang="en-IN" b="1" dirty="0" smtClean="0">
                <a:solidFill>
                  <a:schemeClr val="tx2"/>
                </a:solidFill>
                <a:latin typeface="Times New Roman" pitchFamily="18" charset="0"/>
                <a:cs typeface="Times New Roman" pitchFamily="18" charset="0"/>
              </a:rPr>
            </a:br>
            <a:r>
              <a:rPr lang="en-IN" b="1" dirty="0">
                <a:solidFill>
                  <a:schemeClr val="tx2"/>
                </a:solidFill>
                <a:latin typeface="Times New Roman" pitchFamily="18" charset="0"/>
                <a:cs typeface="Times New Roman" pitchFamily="18" charset="0"/>
              </a:rPr>
              <a:t/>
            </a:r>
            <a:br>
              <a:rPr lang="en-IN" b="1" dirty="0">
                <a:solidFill>
                  <a:schemeClr val="tx2"/>
                </a:solidFill>
                <a:latin typeface="Times New Roman" pitchFamily="18" charset="0"/>
                <a:cs typeface="Times New Roman" pitchFamily="18" charset="0"/>
              </a:rPr>
            </a:br>
            <a:r>
              <a:rPr lang="en-IN" sz="3100" b="1" dirty="0" smtClean="0">
                <a:solidFill>
                  <a:schemeClr val="tx2"/>
                </a:solidFill>
                <a:latin typeface="Garamond" pitchFamily="18" charset="0"/>
                <a:cs typeface="Times New Roman" pitchFamily="18" charset="0"/>
                <a:hlinkClick r:id="rId2"/>
              </a:rPr>
              <a:t>usm@cuts.org</a:t>
            </a:r>
            <a:r>
              <a:rPr lang="en-IN" sz="3100" b="1" dirty="0" smtClean="0">
                <a:solidFill>
                  <a:schemeClr val="tx2"/>
                </a:solidFill>
                <a:latin typeface="Garamond" pitchFamily="18" charset="0"/>
                <a:cs typeface="Times New Roman" pitchFamily="18" charset="0"/>
              </a:rPr>
              <a:t/>
            </a:r>
            <a:br>
              <a:rPr lang="en-IN" sz="3100" b="1" dirty="0" smtClean="0">
                <a:solidFill>
                  <a:schemeClr val="tx2"/>
                </a:solidFill>
                <a:latin typeface="Garamond" pitchFamily="18" charset="0"/>
                <a:cs typeface="Times New Roman" pitchFamily="18" charset="0"/>
              </a:rPr>
            </a:br>
            <a:r>
              <a:rPr lang="en-IN" sz="3100" b="1" dirty="0" smtClean="0">
                <a:latin typeface="Garamond" pitchFamily="18" charset="0"/>
                <a:cs typeface="Times New Roman" pitchFamily="18" charset="0"/>
                <a:hlinkClick r:id="rId3"/>
              </a:rPr>
              <a:t>www.cuts-international.org</a:t>
            </a:r>
            <a:r>
              <a:rPr lang="en-IN" sz="3100" b="1" dirty="0" smtClean="0">
                <a:latin typeface="Garamond" pitchFamily="18" charset="0"/>
                <a:cs typeface="Times New Roman" pitchFamily="18" charset="0"/>
              </a:rPr>
              <a:t> </a:t>
            </a:r>
            <a:r>
              <a:rPr lang="en-IN" sz="3100" b="1" dirty="0" smtClean="0">
                <a:solidFill>
                  <a:schemeClr val="tx2"/>
                </a:solidFill>
                <a:latin typeface="Garamond" pitchFamily="18" charset="0"/>
                <a:cs typeface="Times New Roman" pitchFamily="18" charset="0"/>
              </a:rPr>
              <a:t> </a:t>
            </a:r>
          </a:p>
        </p:txBody>
      </p:sp>
      <p:sp>
        <p:nvSpPr>
          <p:cNvPr id="2" name="Slide Number Placeholder 1"/>
          <p:cNvSpPr>
            <a:spLocks noGrp="1"/>
          </p:cNvSpPr>
          <p:nvPr>
            <p:ph type="sldNum" sz="quarter" idx="12"/>
          </p:nvPr>
        </p:nvSpPr>
        <p:spPr/>
        <p:txBody>
          <a:bodyPr/>
          <a:lstStyle/>
          <a:p>
            <a:pPr>
              <a:defRPr/>
            </a:pPr>
            <a:fld id="{E6E789CA-EA65-4E4A-B220-F386C11AB2C2}" type="slidenum">
              <a:rPr lang="en-IN" smtClean="0"/>
              <a:pPr>
                <a:defRPr/>
              </a:pPr>
              <a:t>13</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255786"/>
            <a:ext cx="8507288" cy="868958"/>
          </a:xfrm>
        </p:spPr>
        <p:txBody>
          <a:bodyPr/>
          <a:lstStyle/>
          <a:p>
            <a:pPr algn="ctr" eaLnBrk="1" hangingPunct="1"/>
            <a:r>
              <a:rPr lang="en-IN" sz="3600" b="1" dirty="0" smtClean="0">
                <a:solidFill>
                  <a:schemeClr val="tx1"/>
                </a:solidFill>
                <a:latin typeface="Garamond" pitchFamily="18" charset="0"/>
                <a:cs typeface="Times New Roman" pitchFamily="18" charset="0"/>
              </a:rPr>
              <a:t>Outline</a:t>
            </a:r>
          </a:p>
        </p:txBody>
      </p:sp>
      <p:sp>
        <p:nvSpPr>
          <p:cNvPr id="2" name="Slide Number Placeholder 1"/>
          <p:cNvSpPr>
            <a:spLocks noGrp="1"/>
          </p:cNvSpPr>
          <p:nvPr>
            <p:ph type="sldNum" sz="quarter" idx="12"/>
          </p:nvPr>
        </p:nvSpPr>
        <p:spPr/>
        <p:txBody>
          <a:bodyPr/>
          <a:lstStyle/>
          <a:p>
            <a:pPr>
              <a:defRPr/>
            </a:pPr>
            <a:fld id="{66627132-6869-4A37-995C-00897015CFAE}" type="slidenum">
              <a:rPr lang="en-IN" smtClean="0"/>
              <a:pPr>
                <a:defRPr/>
              </a:pPr>
              <a:t>2</a:t>
            </a:fld>
            <a:endParaRPr lang="en-IN"/>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36784396"/>
              </p:ext>
            </p:extLst>
          </p:nvPr>
        </p:nvGraphicFramePr>
        <p:xfrm>
          <a:off x="1532856" y="1339280"/>
          <a:ext cx="6351512" cy="4754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41176" y="188640"/>
            <a:ext cx="8507288" cy="940966"/>
          </a:xfrm>
        </p:spPr>
        <p:txBody>
          <a:bodyPr>
            <a:normAutofit/>
          </a:bodyPr>
          <a:lstStyle/>
          <a:p>
            <a:pPr algn="ctr" eaLnBrk="1" hangingPunct="1"/>
            <a:r>
              <a:rPr lang="en-IN" sz="3200" b="1" dirty="0" smtClean="0">
                <a:solidFill>
                  <a:schemeClr val="tx1"/>
                </a:solidFill>
                <a:latin typeface="Times New Roman" panose="02020603050405020304" pitchFamily="18" charset="0"/>
                <a:cs typeface="Times New Roman" panose="02020603050405020304" pitchFamily="18" charset="0"/>
              </a:rPr>
              <a:t>Introduction : What is Competition</a:t>
            </a:r>
          </a:p>
        </p:txBody>
      </p:sp>
      <p:sp>
        <p:nvSpPr>
          <p:cNvPr id="2" name="Slide Number Placeholder 1"/>
          <p:cNvSpPr>
            <a:spLocks noGrp="1"/>
          </p:cNvSpPr>
          <p:nvPr>
            <p:ph type="sldNum" sz="quarter" idx="12"/>
          </p:nvPr>
        </p:nvSpPr>
        <p:spPr/>
        <p:txBody>
          <a:bodyPr/>
          <a:lstStyle/>
          <a:p>
            <a:pPr>
              <a:defRPr/>
            </a:pPr>
            <a:fld id="{8379884C-B132-4407-AFC0-AD78817875FB}" type="slidenum">
              <a:rPr lang="en-IN" smtClean="0"/>
              <a:pPr>
                <a:defRPr/>
              </a:pPr>
              <a:t>3</a:t>
            </a:fld>
            <a:endParaRPr lang="en-IN"/>
          </a:p>
        </p:txBody>
      </p:sp>
      <p:sp>
        <p:nvSpPr>
          <p:cNvPr id="3" name="Content Placeholder 2"/>
          <p:cNvSpPr>
            <a:spLocks noGrp="1"/>
          </p:cNvSpPr>
          <p:nvPr>
            <p:ph sz="quarter" idx="1"/>
          </p:nvPr>
        </p:nvSpPr>
        <p:spPr/>
        <p:txBody>
          <a:bodyPr>
            <a:normAutofit/>
          </a:bodyPr>
          <a:lstStyle/>
          <a:p>
            <a:r>
              <a:rPr lang="en-US" altLang="en-US" sz="2400" dirty="0" smtClean="0">
                <a:latin typeface="Times New Roman" panose="02020603050405020304" pitchFamily="18" charset="0"/>
                <a:cs typeface="Times New Roman" panose="02020603050405020304" pitchFamily="18" charset="0"/>
              </a:rPr>
              <a:t>Process </a:t>
            </a:r>
            <a:r>
              <a:rPr lang="en-US" altLang="en-US" sz="2400" dirty="0">
                <a:latin typeface="Times New Roman" panose="02020603050405020304" pitchFamily="18" charset="0"/>
                <a:cs typeface="Times New Roman" panose="02020603050405020304" pitchFamily="18" charset="0"/>
              </a:rPr>
              <a:t>of rivalry between firms striving to gain sales and make </a:t>
            </a:r>
            <a:r>
              <a:rPr lang="en-US" altLang="en-US" sz="2400" dirty="0" smtClean="0">
                <a:latin typeface="Times New Roman" panose="02020603050405020304" pitchFamily="18" charset="0"/>
                <a:cs typeface="Times New Roman" panose="02020603050405020304" pitchFamily="18" charset="0"/>
              </a:rPr>
              <a:t>profits</a:t>
            </a:r>
          </a:p>
          <a:p>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Motive</a:t>
            </a:r>
            <a:r>
              <a:rPr lang="en-US" altLang="en-US" sz="2400" dirty="0">
                <a:latin typeface="Times New Roman" panose="02020603050405020304" pitchFamily="18" charset="0"/>
                <a:cs typeface="Times New Roman" panose="02020603050405020304" pitchFamily="18" charset="0"/>
              </a:rPr>
              <a:t>: self-interest, but outcome mostly beneficial for the society</a:t>
            </a:r>
          </a:p>
          <a:p>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Competition </a:t>
            </a:r>
            <a:r>
              <a:rPr lang="en-US" altLang="en-US" sz="2400" dirty="0">
                <a:latin typeface="Times New Roman" panose="02020603050405020304" pitchFamily="18" charset="0"/>
                <a:cs typeface="Times New Roman" panose="02020603050405020304" pitchFamily="18" charset="0"/>
              </a:rPr>
              <a:t>is not just an event, but a process</a:t>
            </a:r>
          </a:p>
          <a:p>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It </a:t>
            </a:r>
            <a:r>
              <a:rPr lang="en-US" altLang="en-US" sz="2400" dirty="0">
                <a:latin typeface="Times New Roman" panose="02020603050405020304" pitchFamily="18" charset="0"/>
                <a:cs typeface="Times New Roman" panose="02020603050405020304" pitchFamily="18" charset="0"/>
              </a:rPr>
              <a:t>is not automatic – needs to be nurtured</a:t>
            </a:r>
          </a:p>
          <a:p>
            <a:pPr marL="450850" indent="-450850" eaLnBrk="1" hangingPunct="1">
              <a:buFont typeface="Wingdings" pitchFamily="2" charset="2"/>
              <a:buChar char="q"/>
            </a:pPr>
            <a:endParaRPr lang="en-IN"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1520" y="183778"/>
            <a:ext cx="8640960" cy="796950"/>
          </a:xfrm>
        </p:spPr>
        <p:txBody>
          <a:bodyPr>
            <a:normAutofit/>
          </a:bodyPr>
          <a:lstStyle/>
          <a:p>
            <a:pPr algn="ctr" eaLnBrk="1" hangingPunct="1"/>
            <a:r>
              <a:rPr lang="en-IN" sz="3200" b="1" dirty="0" smtClean="0">
                <a:solidFill>
                  <a:schemeClr val="tx1"/>
                </a:solidFill>
                <a:latin typeface="Times New Roman" pitchFamily="18" charset="0"/>
                <a:cs typeface="Times New Roman" pitchFamily="18" charset="0"/>
              </a:rPr>
              <a:t>History of Competition Regime</a:t>
            </a:r>
          </a:p>
        </p:txBody>
      </p:sp>
      <p:sp>
        <p:nvSpPr>
          <p:cNvPr id="2" name="Slide Number Placeholder 1"/>
          <p:cNvSpPr>
            <a:spLocks noGrp="1"/>
          </p:cNvSpPr>
          <p:nvPr>
            <p:ph type="sldNum" sz="quarter" idx="12"/>
          </p:nvPr>
        </p:nvSpPr>
        <p:spPr/>
        <p:txBody>
          <a:bodyPr/>
          <a:lstStyle/>
          <a:p>
            <a:pPr>
              <a:defRPr/>
            </a:pPr>
            <a:fld id="{27C785F9-9BFE-4C9B-A948-991CDE795C1F}" type="slidenum">
              <a:rPr lang="en-IN" smtClean="0"/>
              <a:pPr>
                <a:defRPr/>
              </a:pPr>
              <a:t>4</a:t>
            </a:fld>
            <a:endParaRPr lang="en-IN"/>
          </a:p>
        </p:txBody>
      </p:sp>
      <p:sp>
        <p:nvSpPr>
          <p:cNvPr id="3" name="Content Placeholder 2"/>
          <p:cNvSpPr>
            <a:spLocks noGrp="1"/>
          </p:cNvSpPr>
          <p:nvPr>
            <p:ph sz="quarter" idx="1"/>
          </p:nvPr>
        </p:nvSpPr>
        <p:spPr/>
        <p:txBody>
          <a:bodyPr>
            <a:normAutofit/>
          </a:bodyPr>
          <a:lstStyle/>
          <a:p>
            <a:pPr marL="365125" indent="-365125" algn="just" eaLnBrk="1" hangingPunct="1">
              <a:lnSpc>
                <a:spcPct val="80000"/>
              </a:lnSpc>
              <a:buFont typeface="Wingdings" pitchFamily="2" charset="2"/>
              <a:buChar char="q"/>
            </a:pPr>
            <a:r>
              <a:rPr lang="en-IN" sz="2400" dirty="0" smtClean="0">
                <a:latin typeface="Times New Roman" panose="02020603050405020304" pitchFamily="18" charset="0"/>
                <a:cs typeface="Times New Roman" panose="02020603050405020304" pitchFamily="18" charset="0"/>
              </a:rPr>
              <a:t>Canada first country to adopt the law in 1889</a:t>
            </a:r>
          </a:p>
          <a:p>
            <a:pPr marL="365125" indent="-365125" algn="just" eaLnBrk="1" hangingPunct="1">
              <a:lnSpc>
                <a:spcPct val="80000"/>
              </a:lnSpc>
              <a:buFont typeface="Wingdings" pitchFamily="2" charset="2"/>
              <a:buChar char="q"/>
            </a:pPr>
            <a:endParaRPr lang="en-IN" sz="2400" dirty="0" smtClean="0">
              <a:latin typeface="Times New Roman" panose="02020603050405020304" pitchFamily="18" charset="0"/>
              <a:cs typeface="Times New Roman" panose="02020603050405020304" pitchFamily="18" charset="0"/>
            </a:endParaRPr>
          </a:p>
          <a:p>
            <a:pPr marL="365125" indent="-365125" algn="just" eaLnBrk="1" hangingPunct="1">
              <a:lnSpc>
                <a:spcPct val="80000"/>
              </a:lnSpc>
              <a:buFont typeface="Wingdings" pitchFamily="2" charset="2"/>
              <a:buChar char="q"/>
            </a:pPr>
            <a:r>
              <a:rPr lang="en-IN" sz="2400" dirty="0" smtClean="0">
                <a:latin typeface="Times New Roman" panose="02020603050405020304" pitchFamily="18" charset="0"/>
                <a:cs typeface="Times New Roman" panose="02020603050405020304" pitchFamily="18" charset="0"/>
              </a:rPr>
              <a:t>US was the second country to adopt the law in 1890</a:t>
            </a:r>
          </a:p>
          <a:p>
            <a:pPr marL="365125" indent="-365125" algn="just" eaLnBrk="1" hangingPunct="1">
              <a:lnSpc>
                <a:spcPct val="80000"/>
              </a:lnSpc>
              <a:buFont typeface="Wingdings" pitchFamily="2" charset="2"/>
              <a:buChar char="q"/>
            </a:pPr>
            <a:endParaRPr lang="en-IN" sz="2400" dirty="0" smtClean="0">
              <a:latin typeface="Times New Roman" panose="02020603050405020304" pitchFamily="18" charset="0"/>
              <a:cs typeface="Times New Roman" panose="02020603050405020304" pitchFamily="18" charset="0"/>
            </a:endParaRPr>
          </a:p>
          <a:p>
            <a:pPr marL="365125" indent="-365125" algn="just" eaLnBrk="1" hangingPunct="1">
              <a:lnSpc>
                <a:spcPct val="80000"/>
              </a:lnSpc>
              <a:buFont typeface="Wingdings" pitchFamily="2" charset="2"/>
              <a:buChar char="q"/>
            </a:pPr>
            <a:r>
              <a:rPr lang="en-IN" sz="2400" dirty="0" smtClean="0">
                <a:latin typeface="Times New Roman" panose="02020603050405020304" pitchFamily="18" charset="0"/>
                <a:cs typeface="Times New Roman" panose="02020603050405020304" pitchFamily="18" charset="0"/>
              </a:rPr>
              <a:t>Finland’s court judgment in 1837 on forest producers</a:t>
            </a:r>
          </a:p>
          <a:p>
            <a:pPr marL="365125" indent="-365125" algn="just" eaLnBrk="1" hangingPunct="1">
              <a:lnSpc>
                <a:spcPct val="80000"/>
              </a:lnSpc>
              <a:buFont typeface="Wingdings" pitchFamily="2" charset="2"/>
              <a:buChar char="q"/>
            </a:pPr>
            <a:endParaRPr lang="en-IN" sz="2400" dirty="0" smtClean="0">
              <a:latin typeface="Times New Roman" panose="02020603050405020304" pitchFamily="18" charset="0"/>
              <a:cs typeface="Times New Roman" panose="02020603050405020304" pitchFamily="18" charset="0"/>
            </a:endParaRPr>
          </a:p>
          <a:p>
            <a:pPr marL="365125" indent="-365125" algn="just" eaLnBrk="1" hangingPunct="1">
              <a:lnSpc>
                <a:spcPct val="80000"/>
              </a:lnSpc>
              <a:buFont typeface="Wingdings" pitchFamily="2" charset="2"/>
              <a:buChar char="q"/>
            </a:pPr>
            <a:r>
              <a:rPr lang="en-IN" sz="2400" dirty="0" smtClean="0">
                <a:latin typeface="Times New Roman" panose="02020603050405020304" pitchFamily="18" charset="0"/>
                <a:cs typeface="Times New Roman" panose="02020603050405020304" pitchFamily="18" charset="0"/>
              </a:rPr>
              <a:t>In France, the initial foundations of a competition law were laid in the Chapelier Law of 1791 </a:t>
            </a:r>
          </a:p>
          <a:p>
            <a:pPr marL="365125" indent="-365125" algn="just" eaLnBrk="1" hangingPunct="1">
              <a:lnSpc>
                <a:spcPct val="80000"/>
              </a:lnSpc>
              <a:buFont typeface="Wingdings" pitchFamily="2" charset="2"/>
              <a:buChar char="q"/>
            </a:pPr>
            <a:endParaRPr lang="en-IN" sz="2400" dirty="0" smtClean="0">
              <a:latin typeface="Times New Roman" panose="02020603050405020304" pitchFamily="18" charset="0"/>
              <a:cs typeface="Times New Roman" panose="02020603050405020304" pitchFamily="18" charset="0"/>
            </a:endParaRPr>
          </a:p>
          <a:p>
            <a:pPr marL="365125" indent="-365125" algn="just" eaLnBrk="1" hangingPunct="1">
              <a:lnSpc>
                <a:spcPct val="80000"/>
              </a:lnSpc>
              <a:buFont typeface="Wingdings" pitchFamily="2" charset="2"/>
              <a:buChar char="q"/>
            </a:pPr>
            <a:r>
              <a:rPr lang="en-IN" sz="2400" dirty="0" smtClean="0">
                <a:latin typeface="Times New Roman" panose="02020603050405020304" pitchFamily="18" charset="0"/>
                <a:cs typeface="Times New Roman" panose="02020603050405020304" pitchFamily="18" charset="0"/>
              </a:rPr>
              <a:t>In 1995, only about 35 countries with a competition law, today the number is nearly 120 countries and counting…. </a:t>
            </a:r>
          </a:p>
          <a:p>
            <a:pPr marL="365125" indent="-365125" algn="just" eaLnBrk="1" hangingPunct="1">
              <a:lnSpc>
                <a:spcPct val="80000"/>
              </a:lnSpc>
              <a:buFont typeface="Wingdings" pitchFamily="2" charset="2"/>
              <a:buChar char="q"/>
            </a:pPr>
            <a:endParaRPr lang="en-IN"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55786"/>
            <a:ext cx="8712968" cy="868958"/>
          </a:xfrm>
        </p:spPr>
        <p:txBody>
          <a:bodyPr>
            <a:normAutofit/>
          </a:bodyPr>
          <a:lstStyle/>
          <a:p>
            <a:pPr algn="ctr"/>
            <a:r>
              <a:rPr lang="en-US" sz="3200" b="1" dirty="0">
                <a:solidFill>
                  <a:schemeClr val="tx1"/>
                </a:solidFill>
                <a:latin typeface="Times New Roman" panose="02020603050405020304" pitchFamily="18" charset="0"/>
                <a:cs typeface="Times New Roman" panose="02020603050405020304" pitchFamily="18" charset="0"/>
              </a:rPr>
              <a:t>Is Competition Law Sufficient?</a:t>
            </a:r>
            <a:endParaRPr lang="en-IN" sz="32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a:defRPr/>
            </a:pPr>
            <a:fld id="{75CDB223-DFEE-4209-9740-63BF3A35E91C}" type="slidenum">
              <a:rPr lang="en-IN" smtClean="0"/>
              <a:pPr>
                <a:defRPr/>
              </a:pPr>
              <a:t>5</a:t>
            </a:fld>
            <a:endParaRPr lang="en-IN"/>
          </a:p>
        </p:txBody>
      </p:sp>
      <p:sp>
        <p:nvSpPr>
          <p:cNvPr id="4" name="Content Placeholder 3"/>
          <p:cNvSpPr>
            <a:spLocks noGrp="1"/>
          </p:cNvSpPr>
          <p:nvPr>
            <p:ph sz="quarter" idx="1"/>
          </p:nvPr>
        </p:nvSpPr>
        <p:spPr>
          <a:xfrm>
            <a:off x="914400" y="1447800"/>
            <a:ext cx="7978080" cy="4933528"/>
          </a:xfrm>
        </p:spPr>
        <p:txBody>
          <a:bodyPr>
            <a:normAutofit fontScale="85000" lnSpcReduction="20000"/>
          </a:bodyPr>
          <a:lstStyle/>
          <a:p>
            <a:pPr marL="355600" indent="-355600" algn="just">
              <a:buFont typeface="Wingdings" pitchFamily="2" charset="2"/>
              <a:buChar char="q"/>
            </a:pPr>
            <a:r>
              <a:rPr lang="en-US" sz="2800" b="1" dirty="0">
                <a:latin typeface="Times New Roman" panose="02020603050405020304" pitchFamily="18" charset="0"/>
                <a:cs typeface="Times New Roman" panose="02020603050405020304" pitchFamily="18" charset="0"/>
              </a:rPr>
              <a:t>No, </a:t>
            </a:r>
            <a:r>
              <a:rPr lang="en-US" sz="2800" b="1" dirty="0" smtClean="0">
                <a:latin typeface="Times New Roman" panose="02020603050405020304" pitchFamily="18" charset="0"/>
                <a:cs typeface="Times New Roman" panose="02020603050405020304" pitchFamily="18" charset="0"/>
              </a:rPr>
              <a:t>because…</a:t>
            </a:r>
          </a:p>
          <a:p>
            <a:pPr marL="0" indent="0" algn="just">
              <a:buNone/>
            </a:pPr>
            <a:endParaRPr lang="en-US" sz="2400" b="1" dirty="0">
              <a:latin typeface="Times New Roman" panose="02020603050405020304" pitchFamily="18" charset="0"/>
              <a:cs typeface="Times New Roman" panose="02020603050405020304" pitchFamily="18" charset="0"/>
            </a:endParaRPr>
          </a:p>
          <a:p>
            <a:pPr lvl="1" algn="just">
              <a:buFont typeface="Wingdings" pitchFamily="2" charset="2"/>
              <a:buChar char="Ø"/>
            </a:pPr>
            <a:r>
              <a:rPr lang="en-US" dirty="0">
                <a:latin typeface="Times New Roman" panose="02020603050405020304" pitchFamily="18" charset="0"/>
                <a:cs typeface="Times New Roman" panose="02020603050405020304" pitchFamily="18" charset="0"/>
              </a:rPr>
              <a:t>Cannot curb market distortions emanating from policies and practices of government (central as well as states</a:t>
            </a:r>
            <a:r>
              <a:rPr lang="en-US" dirty="0" smtClean="0">
                <a:latin typeface="Times New Roman" panose="02020603050405020304" pitchFamily="18" charset="0"/>
                <a:cs typeface="Times New Roman" panose="02020603050405020304" pitchFamily="18" charset="0"/>
              </a:rPr>
              <a:t>)</a:t>
            </a:r>
          </a:p>
          <a:p>
            <a:pPr lvl="2" algn="just">
              <a:buSzPct val="100000"/>
            </a:pPr>
            <a:r>
              <a:rPr lang="en-US" sz="2100" dirty="0" smtClean="0">
                <a:latin typeface="Times New Roman" panose="02020603050405020304" pitchFamily="18" charset="0"/>
                <a:cs typeface="Times New Roman" panose="02020603050405020304" pitchFamily="18" charset="0"/>
              </a:rPr>
              <a:t>Examples</a:t>
            </a:r>
            <a:r>
              <a:rPr lang="en-US" sz="2100" dirty="0">
                <a:latin typeface="Times New Roman" panose="02020603050405020304" pitchFamily="18" charset="0"/>
                <a:cs typeface="Times New Roman" panose="02020603050405020304" pitchFamily="18" charset="0"/>
              </a:rPr>
              <a:t>: government procurement policy and rules, anti-dumping </a:t>
            </a:r>
            <a:r>
              <a:rPr lang="en-US" sz="2100" dirty="0" smtClean="0">
                <a:latin typeface="Times New Roman" panose="02020603050405020304" pitchFamily="18" charset="0"/>
                <a:cs typeface="Times New Roman" panose="02020603050405020304" pitchFamily="18" charset="0"/>
              </a:rPr>
              <a:t>measures, public </a:t>
            </a:r>
            <a:r>
              <a:rPr lang="en-US" sz="2100" dirty="0">
                <a:latin typeface="Times New Roman" panose="02020603050405020304" pitchFamily="18" charset="0"/>
                <a:cs typeface="Times New Roman" panose="02020603050405020304" pitchFamily="18" charset="0"/>
              </a:rPr>
              <a:t>sector policy, </a:t>
            </a:r>
            <a:r>
              <a:rPr lang="en-US" sz="2100" dirty="0" smtClean="0">
                <a:latin typeface="Times New Roman" panose="02020603050405020304" pitchFamily="18" charset="0"/>
                <a:cs typeface="Times New Roman" panose="02020603050405020304" pitchFamily="18" charset="0"/>
              </a:rPr>
              <a:t>etc</a:t>
            </a:r>
          </a:p>
          <a:p>
            <a:pPr lvl="2" algn="just"/>
            <a:endParaRPr lang="en-US" dirty="0">
              <a:latin typeface="Times New Roman" panose="02020603050405020304" pitchFamily="18" charset="0"/>
              <a:cs typeface="Times New Roman" panose="02020603050405020304" pitchFamily="18" charset="0"/>
            </a:endParaRPr>
          </a:p>
          <a:p>
            <a:pPr lvl="1" algn="just">
              <a:buFont typeface="Wingdings" pitchFamily="2" charset="2"/>
              <a:buChar char="Ø"/>
            </a:pPr>
            <a:r>
              <a:rPr lang="en-US" dirty="0">
                <a:latin typeface="Times New Roman" panose="02020603050405020304" pitchFamily="18" charset="0"/>
                <a:cs typeface="Times New Roman" panose="02020603050405020304" pitchFamily="18" charset="0"/>
              </a:rPr>
              <a:t>Cannot facilitate </a:t>
            </a:r>
            <a:r>
              <a:rPr lang="en-US" i="1" dirty="0">
                <a:latin typeface="Times New Roman" panose="02020603050405020304" pitchFamily="18" charset="0"/>
                <a:cs typeface="Times New Roman" panose="02020603050405020304" pitchFamily="18" charset="0"/>
              </a:rPr>
              <a:t>ex-ante</a:t>
            </a:r>
            <a:r>
              <a:rPr lang="en-US" dirty="0">
                <a:latin typeface="Times New Roman" panose="02020603050405020304" pitchFamily="18" charset="0"/>
                <a:cs typeface="Times New Roman" panose="02020603050405020304" pitchFamily="18" charset="0"/>
              </a:rPr>
              <a:t> assessment of government policies to check market-distortionary </a:t>
            </a:r>
            <a:r>
              <a:rPr lang="en-US" dirty="0" smtClean="0">
                <a:latin typeface="Times New Roman" panose="02020603050405020304" pitchFamily="18" charset="0"/>
                <a:cs typeface="Times New Roman" panose="02020603050405020304" pitchFamily="18" charset="0"/>
              </a:rPr>
              <a:t>elements</a:t>
            </a:r>
          </a:p>
          <a:p>
            <a:pPr algn="just"/>
            <a:endParaRPr lang="en-IN" sz="2800" b="1" i="1" dirty="0" smtClean="0">
              <a:latin typeface="Times New Roman" panose="02020603050405020304" pitchFamily="18" charset="0"/>
              <a:cs typeface="Times New Roman" panose="02020603050405020304" pitchFamily="18" charset="0"/>
            </a:endParaRPr>
          </a:p>
          <a:p>
            <a:pPr marL="355600" indent="-355600" algn="just">
              <a:buFont typeface="Wingdings" pitchFamily="2" charset="2"/>
              <a:buChar char="q"/>
            </a:pPr>
            <a:r>
              <a:rPr lang="en-IN" sz="2800" b="1" dirty="0" smtClean="0">
                <a:latin typeface="Times New Roman" panose="02020603050405020304" pitchFamily="18" charset="0"/>
                <a:cs typeface="Times New Roman" panose="02020603050405020304" pitchFamily="18" charset="0"/>
              </a:rPr>
              <a:t>Competition </a:t>
            </a:r>
            <a:r>
              <a:rPr lang="en-IN" sz="2800" b="1" dirty="0">
                <a:latin typeface="Times New Roman" panose="02020603050405020304" pitchFamily="18" charset="0"/>
                <a:cs typeface="Times New Roman" panose="02020603050405020304" pitchFamily="18" charset="0"/>
              </a:rPr>
              <a:t>Policy</a:t>
            </a:r>
            <a:r>
              <a:rPr lang="en-IN" sz="2800" dirty="0">
                <a:latin typeface="Times New Roman" panose="02020603050405020304" pitchFamily="18" charset="0"/>
                <a:cs typeface="Times New Roman" panose="02020603050405020304" pitchFamily="18" charset="0"/>
              </a:rPr>
              <a:t>: To address the policy-induced competition distortions</a:t>
            </a:r>
          </a:p>
          <a:p>
            <a:pPr algn="just">
              <a:buNone/>
            </a:pPr>
            <a:endParaRPr lang="en-US" sz="2800" dirty="0">
              <a:latin typeface="Times New Roman" panose="02020603050405020304" pitchFamily="18" charset="0"/>
              <a:cs typeface="Times New Roman" panose="02020603050405020304" pitchFamily="18" charset="0"/>
            </a:endParaRPr>
          </a:p>
          <a:p>
            <a:pPr algn="just">
              <a:buNone/>
            </a:pPr>
            <a:endParaRPr lang="en-IN" sz="2800" dirty="0">
              <a:latin typeface="Times New Roman" panose="02020603050405020304" pitchFamily="18" charset="0"/>
              <a:cs typeface="Times New Roman" panose="02020603050405020304" pitchFamily="18" charset="0"/>
            </a:endParaRPr>
          </a:p>
          <a:p>
            <a:pPr algn="ctr">
              <a:buNone/>
            </a:pPr>
            <a:r>
              <a:rPr lang="en-IN" sz="2800" b="1" i="1" dirty="0" smtClean="0">
                <a:latin typeface="Times New Roman" panose="02020603050405020304" pitchFamily="18" charset="0"/>
                <a:cs typeface="Times New Roman" panose="02020603050405020304" pitchFamily="18" charset="0"/>
              </a:rPr>
              <a:t>Australia and Botswana is a classic case</a:t>
            </a:r>
          </a:p>
          <a:p>
            <a:pPr lvl="1" algn="just">
              <a:buFont typeface="Wingdings" pitchFamily="2" charset="2"/>
              <a:buChar char="Ø"/>
            </a:pPr>
            <a:endParaRPr lang="en-US"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6970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796950"/>
          </a:xfrm>
        </p:spPr>
        <p:txBody>
          <a:bodyPr>
            <a:normAutofit fontScale="90000"/>
          </a:bodyPr>
          <a:lstStyle/>
          <a:p>
            <a:pPr algn="ctr"/>
            <a:r>
              <a:rPr lang="en-US" sz="3600" b="1" dirty="0" smtClean="0">
                <a:solidFill>
                  <a:schemeClr val="tx1"/>
                </a:solidFill>
                <a:latin typeface="Times New Roman" panose="02020603050405020304" pitchFamily="18" charset="0"/>
                <a:cs typeface="Times New Roman" panose="02020603050405020304" pitchFamily="18" charset="0"/>
              </a:rPr>
              <a:t>Competition Policy </a:t>
            </a:r>
            <a:r>
              <a:rPr lang="en-US" sz="3600" b="1" i="1" dirty="0" smtClean="0">
                <a:solidFill>
                  <a:schemeClr val="tx1"/>
                </a:solidFill>
                <a:latin typeface="Times New Roman" panose="02020603050405020304" pitchFamily="18" charset="0"/>
                <a:cs typeface="Times New Roman" panose="02020603050405020304" pitchFamily="18" charset="0"/>
              </a:rPr>
              <a:t>vis-à-vis</a:t>
            </a:r>
            <a:r>
              <a:rPr lang="en-US" sz="3600" b="1" dirty="0" smtClean="0">
                <a:solidFill>
                  <a:schemeClr val="tx1"/>
                </a:solidFill>
                <a:latin typeface="Times New Roman" panose="02020603050405020304" pitchFamily="18" charset="0"/>
                <a:cs typeface="Times New Roman" panose="02020603050405020304" pitchFamily="18" charset="0"/>
              </a:rPr>
              <a:t> Competition Law</a:t>
            </a:r>
            <a:endParaRPr lang="en-US" sz="36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63387083"/>
              </p:ext>
            </p:extLst>
          </p:nvPr>
        </p:nvGraphicFramePr>
        <p:xfrm>
          <a:off x="1214264" y="1700808"/>
          <a:ext cx="2133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Pic-01"/>
          <p:cNvPicPr/>
          <p:nvPr/>
        </p:nvPicPr>
        <p:blipFill>
          <a:blip r:embed="rId8" cstate="print"/>
          <a:srcRect l="39394" t="26654"/>
          <a:stretch>
            <a:fillRect/>
          </a:stretch>
        </p:blipFill>
        <p:spPr bwMode="auto">
          <a:xfrm>
            <a:off x="3419872" y="1798528"/>
            <a:ext cx="3962400" cy="4419600"/>
          </a:xfrm>
          <a:prstGeom prst="rect">
            <a:avLst/>
          </a:prstGeom>
          <a:noFill/>
          <a:ln w="38100">
            <a:solidFill>
              <a:srgbClr val="000000"/>
            </a:solidFill>
            <a:miter lim="800000"/>
            <a:headEnd/>
            <a:tailEnd/>
          </a:ln>
        </p:spPr>
      </p:pic>
    </p:spTree>
    <p:extLst>
      <p:ext uri="{BB962C8B-B14F-4D97-AF65-F5344CB8AC3E}">
        <p14:creationId xmlns:p14="http://schemas.microsoft.com/office/powerpoint/2010/main" val="3100606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71" y="44624"/>
            <a:ext cx="8784976" cy="1143000"/>
          </a:xfrm>
        </p:spPr>
        <p:txBody>
          <a:bodyPr>
            <a:normAutofit/>
          </a:bodyPr>
          <a:lstStyle/>
          <a:p>
            <a:pPr algn="ctr"/>
            <a:r>
              <a:rPr lang="en-US" sz="3200" b="1" dirty="0" smtClean="0">
                <a:solidFill>
                  <a:schemeClr val="tx1"/>
                </a:solidFill>
                <a:latin typeface="Times New Roman" pitchFamily="18" charset="0"/>
                <a:cs typeface="Times New Roman" pitchFamily="18" charset="0"/>
              </a:rPr>
              <a:t>Benefits of Competition</a:t>
            </a:r>
            <a:endParaRPr lang="en-IN" sz="3200" b="1"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5CDB223-DFEE-4209-9740-63BF3A35E91C}" type="slidenum">
              <a:rPr lang="en-IN" smtClean="0"/>
              <a:pPr>
                <a:defRPr/>
              </a:pPr>
              <a:t>7</a:t>
            </a:fld>
            <a:endParaRPr lang="en-IN"/>
          </a:p>
        </p:txBody>
      </p:sp>
      <p:pic>
        <p:nvPicPr>
          <p:cNvPr id="1026" name="Picture 2" descr="C:\Users\hp\Desktop\Desktop\TvyamNb-BivtNwcoxtkc5xGBuGkIMh_nj4UJHQKuoXdRfA-SFUDZu2UlJ3JKRlLiGRLK8cSbZYz5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86" y="2097420"/>
            <a:ext cx="3937882" cy="26230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427984" y="1700808"/>
            <a:ext cx="4320480" cy="3416320"/>
          </a:xfrm>
          <a:prstGeom prst="rect">
            <a:avLst/>
          </a:prstGeom>
        </p:spPr>
        <p:txBody>
          <a:bodyPr wrap="square">
            <a:spAutoFit/>
          </a:bodyPr>
          <a:lstStyle/>
          <a:p>
            <a:pPr marL="342900" indent="-342900">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Efficiency and </a:t>
            </a:r>
            <a:r>
              <a:rPr lang="en-US" altLang="en-US" sz="2400" dirty="0" smtClean="0">
                <a:latin typeface="Times New Roman" panose="02020603050405020304" pitchFamily="18" charset="0"/>
                <a:cs typeface="Times New Roman" panose="02020603050405020304" pitchFamily="18" charset="0"/>
              </a:rPr>
              <a:t>Innovation</a:t>
            </a:r>
          </a:p>
          <a:p>
            <a:pPr marL="342900" indent="-342900">
              <a:buFont typeface="Arial" panose="020B0604020202020204" pitchFamily="34" charset="0"/>
              <a:buChar char="•"/>
            </a:pPr>
            <a:endParaRPr lang="en-US" alt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en-US" sz="2400" dirty="0" smtClean="0">
                <a:latin typeface="Times New Roman" panose="02020603050405020304" pitchFamily="18" charset="0"/>
                <a:cs typeface="Times New Roman" panose="02020603050405020304" pitchFamily="18" charset="0"/>
              </a:rPr>
              <a:t>Economic </a:t>
            </a:r>
            <a:r>
              <a:rPr lang="en-US" altLang="en-US" sz="2400" dirty="0">
                <a:latin typeface="Times New Roman" panose="02020603050405020304" pitchFamily="18" charset="0"/>
                <a:cs typeface="Times New Roman" panose="02020603050405020304" pitchFamily="18" charset="0"/>
              </a:rPr>
              <a:t>growth (private sector </a:t>
            </a:r>
            <a:r>
              <a:rPr lang="en-US" altLang="en-US" sz="2400" dirty="0" smtClean="0">
                <a:latin typeface="Times New Roman" panose="02020603050405020304" pitchFamily="18" charset="0"/>
                <a:cs typeface="Times New Roman" panose="02020603050405020304" pitchFamily="18" charset="0"/>
              </a:rPr>
              <a:t>development)</a:t>
            </a:r>
          </a:p>
          <a:p>
            <a:pPr marL="342900" indent="-342900">
              <a:buFont typeface="Arial" panose="020B0604020202020204" pitchFamily="34" charset="0"/>
              <a:buChar char="•"/>
            </a:pPr>
            <a:endParaRPr lang="en-US" alt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en-US" sz="2400" dirty="0" smtClean="0">
                <a:latin typeface="Times New Roman" panose="02020603050405020304" pitchFamily="18" charset="0"/>
                <a:cs typeface="Times New Roman" panose="02020603050405020304" pitchFamily="18" charset="0"/>
              </a:rPr>
              <a:t>Consumer </a:t>
            </a:r>
            <a:r>
              <a:rPr lang="en-US" altLang="en-US" sz="2400" dirty="0">
                <a:latin typeface="Times New Roman" panose="02020603050405020304" pitchFamily="18" charset="0"/>
                <a:cs typeface="Times New Roman" panose="02020603050405020304" pitchFamily="18" charset="0"/>
              </a:rPr>
              <a:t>welfare gains - Lower prices, better quality, freedom of choice and easy access</a:t>
            </a:r>
          </a:p>
        </p:txBody>
      </p:sp>
    </p:spTree>
    <p:extLst>
      <p:ext uri="{BB962C8B-B14F-4D97-AF65-F5344CB8AC3E}">
        <p14:creationId xmlns:p14="http://schemas.microsoft.com/office/powerpoint/2010/main" val="2629717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796950"/>
          </a:xfrm>
        </p:spPr>
        <p:txBody>
          <a:bodyPr>
            <a:normAutofit/>
          </a:bodyPr>
          <a:lstStyle/>
          <a:p>
            <a:pPr algn="ctr"/>
            <a:r>
              <a:rPr lang="en-IN" sz="3200" b="1" dirty="0" smtClean="0">
                <a:solidFill>
                  <a:schemeClr val="tx1"/>
                </a:solidFill>
                <a:latin typeface="Times New Roman" panose="02020603050405020304" pitchFamily="18" charset="0"/>
                <a:cs typeface="Times New Roman" panose="02020603050405020304" pitchFamily="18" charset="0"/>
              </a:rPr>
              <a:t>Scenario Across the World - Motivations </a:t>
            </a:r>
            <a:endParaRPr lang="en-IN" sz="3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75CDB223-DFEE-4209-9740-63BF3A35E91C}" type="slidenum">
              <a:rPr lang="en-IN" smtClean="0"/>
              <a:pPr>
                <a:defRPr/>
              </a:pPr>
              <a:t>8</a:t>
            </a:fld>
            <a:endParaRPr lang="en-IN"/>
          </a:p>
        </p:txBody>
      </p:sp>
      <p:sp>
        <p:nvSpPr>
          <p:cNvPr id="3" name="Content Placeholder 2"/>
          <p:cNvSpPr>
            <a:spLocks noGrp="1"/>
          </p:cNvSpPr>
          <p:nvPr>
            <p:ph sz="quarter" idx="1"/>
          </p:nvPr>
        </p:nvSpPr>
        <p:spPr>
          <a:xfrm>
            <a:off x="539552" y="1268760"/>
            <a:ext cx="8229600" cy="4525963"/>
          </a:xfrm>
        </p:spPr>
        <p:txBody>
          <a:bodyPr>
            <a:noAutofit/>
          </a:bodyPr>
          <a:lstStyle/>
          <a:p>
            <a:pPr marL="355600" indent="-355600">
              <a:buFont typeface="Wingdings" pitchFamily="2" charset="2"/>
              <a:buChar char="q"/>
            </a:pPr>
            <a:r>
              <a:rPr lang="en-IN" sz="2400" dirty="0" smtClean="0">
                <a:latin typeface="Times New Roman" panose="02020603050405020304" pitchFamily="18" charset="0"/>
                <a:cs typeface="Times New Roman" panose="02020603050405020304" pitchFamily="18" charset="0"/>
              </a:rPr>
              <a:t>Concentration in case of US, Canada, India, and Pakistan</a:t>
            </a:r>
            <a:br>
              <a:rPr lang="en-IN" sz="2400" dirty="0" smtClean="0">
                <a:latin typeface="Times New Roman" panose="02020603050405020304" pitchFamily="18" charset="0"/>
                <a:cs typeface="Times New Roman" panose="02020603050405020304" pitchFamily="18" charset="0"/>
              </a:rPr>
            </a:br>
            <a:endParaRPr lang="en-IN" sz="2400" dirty="0" smtClean="0">
              <a:latin typeface="Times New Roman" panose="02020603050405020304" pitchFamily="18" charset="0"/>
              <a:cs typeface="Times New Roman" panose="02020603050405020304" pitchFamily="18" charset="0"/>
            </a:endParaRPr>
          </a:p>
          <a:p>
            <a:pPr marL="355600" indent="-355600">
              <a:buFont typeface="Wingdings" pitchFamily="2" charset="2"/>
              <a:buChar char="q"/>
            </a:pPr>
            <a:r>
              <a:rPr lang="en-IN" sz="2400" dirty="0" smtClean="0">
                <a:latin typeface="Times New Roman" panose="02020603050405020304" pitchFamily="18" charset="0"/>
                <a:cs typeface="Times New Roman" panose="02020603050405020304" pitchFamily="18" charset="0"/>
              </a:rPr>
              <a:t>Adoption of trade and economic liberalisation</a:t>
            </a:r>
            <a:br>
              <a:rPr lang="en-IN" sz="2400" dirty="0" smtClean="0">
                <a:latin typeface="Times New Roman" panose="02020603050405020304" pitchFamily="18" charset="0"/>
                <a:cs typeface="Times New Roman" panose="02020603050405020304" pitchFamily="18" charset="0"/>
              </a:rPr>
            </a:br>
            <a:endParaRPr lang="en-IN" sz="2400" dirty="0" smtClean="0">
              <a:latin typeface="Times New Roman" panose="02020603050405020304" pitchFamily="18" charset="0"/>
              <a:cs typeface="Times New Roman" panose="02020603050405020304" pitchFamily="18" charset="0"/>
            </a:endParaRPr>
          </a:p>
          <a:p>
            <a:pPr marL="355600" indent="-355600">
              <a:buFont typeface="Wingdings" pitchFamily="2" charset="2"/>
              <a:buChar char="q"/>
            </a:pPr>
            <a:r>
              <a:rPr lang="en-IN" sz="2400" dirty="0" smtClean="0">
                <a:latin typeface="Times New Roman" panose="02020603050405020304" pitchFamily="18" charset="0"/>
                <a:cs typeface="Times New Roman" panose="02020603050405020304" pitchFamily="18" charset="0"/>
              </a:rPr>
              <a:t>Commitment under free trade agreements both WTO and PTAs</a:t>
            </a:r>
            <a:br>
              <a:rPr lang="en-IN" sz="2400" dirty="0" smtClean="0">
                <a:latin typeface="Times New Roman" panose="02020603050405020304" pitchFamily="18" charset="0"/>
                <a:cs typeface="Times New Roman" panose="02020603050405020304" pitchFamily="18" charset="0"/>
              </a:rPr>
            </a:br>
            <a:endParaRPr lang="en-IN" sz="2400" dirty="0" smtClean="0">
              <a:latin typeface="Times New Roman" panose="02020603050405020304" pitchFamily="18" charset="0"/>
              <a:cs typeface="Times New Roman" panose="02020603050405020304" pitchFamily="18" charset="0"/>
            </a:endParaRPr>
          </a:p>
          <a:p>
            <a:pPr marL="355600" indent="-355600">
              <a:buFont typeface="Wingdings" pitchFamily="2" charset="2"/>
              <a:buChar char="q"/>
            </a:pPr>
            <a:r>
              <a:rPr lang="en-IN" sz="2400" dirty="0" smtClean="0">
                <a:latin typeface="Times New Roman" panose="02020603050405020304" pitchFamily="18" charset="0"/>
                <a:cs typeface="Times New Roman" panose="02020603050405020304" pitchFamily="18" charset="0"/>
              </a:rPr>
              <a:t>Structural adjustments by African countries under pressure of MDBs</a:t>
            </a:r>
            <a:br>
              <a:rPr lang="en-IN" sz="2400" dirty="0" smtClean="0">
                <a:latin typeface="Times New Roman" panose="02020603050405020304" pitchFamily="18" charset="0"/>
                <a:cs typeface="Times New Roman" panose="02020603050405020304" pitchFamily="18" charset="0"/>
              </a:rPr>
            </a:br>
            <a:endParaRPr lang="en-IN" sz="2400" dirty="0" smtClean="0">
              <a:latin typeface="Times New Roman" panose="02020603050405020304" pitchFamily="18" charset="0"/>
              <a:cs typeface="Times New Roman" panose="02020603050405020304" pitchFamily="18" charset="0"/>
            </a:endParaRPr>
          </a:p>
          <a:p>
            <a:pPr marL="355600" indent="-355600">
              <a:buFont typeface="Wingdings" pitchFamily="2" charset="2"/>
              <a:buChar char="q"/>
            </a:pPr>
            <a:r>
              <a:rPr lang="en-IN" sz="2400" dirty="0" smtClean="0">
                <a:latin typeface="Times New Roman" panose="02020603050405020304" pitchFamily="18" charset="0"/>
                <a:cs typeface="Times New Roman" panose="02020603050405020304" pitchFamily="18" charset="0"/>
              </a:rPr>
              <a:t>Curbing state monopolies in case of former (Soviet bloc) and current (China and Vietnam) communist countries</a:t>
            </a:r>
          </a:p>
          <a:p>
            <a:endParaRPr lang="en-IN" sz="2400" dirty="0" smtClean="0">
              <a:latin typeface="Times New Roman" panose="02020603050405020304" pitchFamily="18" charset="0"/>
              <a:cs typeface="Times New Roman" panose="02020603050405020304" pitchFamily="18" charset="0"/>
            </a:endParaRPr>
          </a:p>
          <a:p>
            <a:endParaRPr lang="en-IN" sz="2400" dirty="0" smtClean="0">
              <a:latin typeface="Times New Roman" panose="02020603050405020304" pitchFamily="18" charset="0"/>
              <a:cs typeface="Times New Roman" panose="02020603050405020304" pitchFamily="18" charset="0"/>
            </a:endParaRPr>
          </a:p>
          <a:p>
            <a:endParaRPr lang="en-IN" sz="2400" dirty="0" smtClean="0">
              <a:latin typeface="Times New Roman" panose="02020603050405020304" pitchFamily="18" charset="0"/>
              <a:cs typeface="Times New Roman" panose="02020603050405020304" pitchFamily="18" charset="0"/>
            </a:endParaRPr>
          </a:p>
          <a:p>
            <a:endParaRPr lang="en-IN" sz="2400" dirty="0" smtClean="0">
              <a:latin typeface="Times New Roman" panose="02020603050405020304" pitchFamily="18" charset="0"/>
              <a:cs typeface="Times New Roman" panose="02020603050405020304" pitchFamily="18" charset="0"/>
            </a:endParaRPr>
          </a:p>
          <a:p>
            <a:endParaRPr lang="en-IN" sz="2400" dirty="0" smtClean="0">
              <a:latin typeface="Times New Roman" panose="02020603050405020304" pitchFamily="18" charset="0"/>
              <a:cs typeface="Times New Roman" panose="02020603050405020304" pitchFamily="18" charset="0"/>
            </a:endParaRPr>
          </a:p>
          <a:p>
            <a:pPr>
              <a:buNone/>
            </a:pPr>
            <a:r>
              <a:rPr lang="en-IN" sz="2400" dirty="0" smtClean="0">
                <a:latin typeface="Times New Roman" panose="02020603050405020304" pitchFamily="18" charset="0"/>
                <a:cs typeface="Times New Roman" panose="02020603050405020304" pitchFamily="18" charset="0"/>
              </a:rPr>
              <a:t>  </a:t>
            </a:r>
          </a:p>
          <a:p>
            <a:endParaRPr lang="en-IN" sz="2400" dirty="0" smtClean="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786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3778"/>
            <a:ext cx="8784976" cy="940966"/>
          </a:xfrm>
        </p:spPr>
        <p:txBody>
          <a:bodyPr>
            <a:normAutofit/>
          </a:bodyPr>
          <a:lstStyle/>
          <a:p>
            <a:pPr algn="ctr" eaLnBrk="1" hangingPunct="1"/>
            <a:r>
              <a:rPr lang="en-IN" sz="3200" b="1" dirty="0" smtClean="0">
                <a:solidFill>
                  <a:schemeClr val="tx1"/>
                </a:solidFill>
                <a:latin typeface="Times New Roman" panose="02020603050405020304" pitchFamily="18" charset="0"/>
                <a:cs typeface="Times New Roman" panose="02020603050405020304" pitchFamily="18" charset="0"/>
              </a:rPr>
              <a:t>Scenario Across the World – Bad Case Practices </a:t>
            </a:r>
          </a:p>
        </p:txBody>
      </p:sp>
      <p:sp>
        <p:nvSpPr>
          <p:cNvPr id="4" name="Slide Number Placeholder 3"/>
          <p:cNvSpPr>
            <a:spLocks noGrp="1"/>
          </p:cNvSpPr>
          <p:nvPr>
            <p:ph type="sldNum" sz="quarter" idx="12"/>
          </p:nvPr>
        </p:nvSpPr>
        <p:spPr/>
        <p:txBody>
          <a:bodyPr/>
          <a:lstStyle/>
          <a:p>
            <a:pPr>
              <a:defRPr/>
            </a:pPr>
            <a:fld id="{2053818A-11D9-4CAD-B454-0104F21C5698}" type="slidenum">
              <a:rPr lang="en-IN" smtClean="0"/>
              <a:pPr>
                <a:defRPr/>
              </a:pPr>
              <a:t>9</a:t>
            </a:fld>
            <a:endParaRPr lang="en-IN"/>
          </a:p>
        </p:txBody>
      </p:sp>
      <p:sp>
        <p:nvSpPr>
          <p:cNvPr id="3" name="Content Placeholder 2"/>
          <p:cNvSpPr>
            <a:spLocks noGrp="1"/>
          </p:cNvSpPr>
          <p:nvPr>
            <p:ph sz="quarter" idx="1"/>
          </p:nvPr>
        </p:nvSpPr>
        <p:spPr/>
        <p:txBody>
          <a:bodyPr>
            <a:normAutofit/>
          </a:bodyPr>
          <a:lstStyle/>
          <a:p>
            <a:pPr algn="just" eaLnBrk="1" hangingPunct="1"/>
            <a:endParaRPr lang="en-IN" sz="2400" dirty="0" smtClean="0">
              <a:latin typeface="Times New Roman" panose="02020603050405020304" pitchFamily="18" charset="0"/>
              <a:cs typeface="Times New Roman" panose="02020603050405020304" pitchFamily="18" charset="0"/>
            </a:endParaRPr>
          </a:p>
          <a:p>
            <a:pPr marL="355600" indent="-355600" algn="just" eaLnBrk="1" hangingPunct="1">
              <a:buFont typeface="Wingdings" pitchFamily="2" charset="2"/>
              <a:buChar char="q"/>
            </a:pPr>
            <a:r>
              <a:rPr lang="en-IN" sz="2400" dirty="0" smtClean="0">
                <a:latin typeface="Times New Roman" panose="02020603050405020304" pitchFamily="18" charset="0"/>
                <a:cs typeface="Times New Roman" panose="02020603050405020304" pitchFamily="18" charset="0"/>
              </a:rPr>
              <a:t>Some bad case practices of diluting the law/institution exists: Sri Lanka, Thailand, etc</a:t>
            </a:r>
          </a:p>
          <a:p>
            <a:pPr marL="355600" indent="-355600" algn="just" eaLnBrk="1" hangingPunct="1">
              <a:buFont typeface="Wingdings" pitchFamily="2" charset="2"/>
              <a:buChar char="q"/>
            </a:pPr>
            <a:endParaRPr lang="en-IN" sz="2400" dirty="0" smtClean="0">
              <a:latin typeface="Times New Roman" panose="02020603050405020304" pitchFamily="18" charset="0"/>
              <a:cs typeface="Times New Roman" panose="02020603050405020304" pitchFamily="18" charset="0"/>
            </a:endParaRPr>
          </a:p>
          <a:p>
            <a:pPr marL="355600" indent="-355600" algn="just">
              <a:buFont typeface="Wingdings" pitchFamily="2" charset="2"/>
              <a:buChar char="q"/>
            </a:pPr>
            <a:r>
              <a:rPr lang="en-IN" sz="2400" dirty="0" smtClean="0">
                <a:latin typeface="Times New Roman" panose="02020603050405020304" pitchFamily="18" charset="0"/>
                <a:cs typeface="Times New Roman" panose="02020603050405020304" pitchFamily="18" charset="0"/>
              </a:rPr>
              <a:t>Poor progress by some countries: Nigeria, Ghana, Bangladesh, etc</a:t>
            </a:r>
          </a:p>
          <a:p>
            <a:pPr marL="355600" indent="-355600" algn="just" eaLnBrk="1" hangingPunct="1">
              <a:buFont typeface="Wingdings" pitchFamily="2" charset="2"/>
              <a:buChar char="q"/>
            </a:pPr>
            <a:endParaRPr lang="en-US" sz="2400" dirty="0" smtClean="0">
              <a:latin typeface="Times New Roman" panose="02020603050405020304" pitchFamily="18" charset="0"/>
              <a:cs typeface="Times New Roman" panose="02020603050405020304" pitchFamily="18" charset="0"/>
            </a:endParaRPr>
          </a:p>
          <a:p>
            <a:pPr marL="355600" indent="-355600" algn="just">
              <a:buFont typeface="Wingdings" pitchFamily="2" charset="2"/>
              <a:buChar char="q"/>
            </a:pPr>
            <a:r>
              <a:rPr lang="en-IN" sz="2400" dirty="0" smtClean="0">
                <a:latin typeface="Times New Roman" panose="02020603050405020304" pitchFamily="18" charset="0"/>
                <a:cs typeface="Times New Roman" panose="02020603050405020304" pitchFamily="18" charset="0"/>
              </a:rPr>
              <a:t>Public monopolies turning into private monopolies: </a:t>
            </a:r>
            <a:r>
              <a:rPr lang="en-IN" sz="2400" dirty="0">
                <a:latin typeface="Times New Roman" panose="02020603050405020304" pitchFamily="18" charset="0"/>
                <a:cs typeface="Times New Roman" panose="02020603050405020304" pitchFamily="18" charset="0"/>
              </a:rPr>
              <a:t>S</a:t>
            </a:r>
            <a:r>
              <a:rPr lang="en-IN" sz="2400" dirty="0" smtClean="0">
                <a:latin typeface="Times New Roman" panose="02020603050405020304" pitchFamily="18" charset="0"/>
                <a:cs typeface="Times New Roman" panose="02020603050405020304" pitchFamily="18" charset="0"/>
              </a:rPr>
              <a:t>ri Lanka, Malawi, Senegal, etc</a:t>
            </a:r>
          </a:p>
          <a:p>
            <a:pPr algn="just">
              <a:buNone/>
            </a:pPr>
            <a:r>
              <a:rPr lang="en-IN" sz="2400" dirty="0" smtClean="0">
                <a:latin typeface="Times New Roman" panose="02020603050405020304" pitchFamily="18" charset="0"/>
                <a:cs typeface="Times New Roman" panose="02020603050405020304" pitchFamily="18" charset="0"/>
              </a:rPr>
              <a:t>  </a:t>
            </a:r>
          </a:p>
          <a:p>
            <a:pPr algn="just" eaLnBrk="1" hangingPunct="1"/>
            <a:endParaRPr lang="en-IN"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1838</TotalTime>
  <Words>1576</Words>
  <Application>Microsoft Office PowerPoint</Application>
  <PresentationFormat>On-screen Show (4:3)</PresentationFormat>
  <Paragraphs>169</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Competition Policy &amp; Law: Need and Importance</vt:lpstr>
      <vt:lpstr>Outline</vt:lpstr>
      <vt:lpstr>Introduction : What is Competition</vt:lpstr>
      <vt:lpstr>History of Competition Regime</vt:lpstr>
      <vt:lpstr>Is Competition Law Sufficient?</vt:lpstr>
      <vt:lpstr>Competition Policy vis-à-vis Competition Law</vt:lpstr>
      <vt:lpstr>Benefits of Competition</vt:lpstr>
      <vt:lpstr>Scenario Across the World - Motivations </vt:lpstr>
      <vt:lpstr>Scenario Across the World – Bad Case Practices </vt:lpstr>
      <vt:lpstr>Challenges for CAs in DCs</vt:lpstr>
      <vt:lpstr>Competition Enforcement and Consumer Welfare</vt:lpstr>
      <vt:lpstr>Conclusion</vt:lpstr>
      <vt:lpstr>    Thank you  usm@cuts.org www.cuts-international.org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Competition Policy &amp; Law in the world</dc:title>
  <dc:creator>Kshitiz Sharma</dc:creator>
  <cp:lastModifiedBy>Udai</cp:lastModifiedBy>
  <cp:revision>94</cp:revision>
  <dcterms:created xsi:type="dcterms:W3CDTF">2011-09-01T09:20:12Z</dcterms:created>
  <dcterms:modified xsi:type="dcterms:W3CDTF">2014-10-27T01:55:49Z</dcterms:modified>
</cp:coreProperties>
</file>