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40720-9F3E-459B-A82C-346565D37861}" type="datetimeFigureOut">
              <a:rPr lang="en-US" smtClean="0"/>
              <a:t>3/22/2012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C3B68-6274-462A-BE37-F3F413268A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6B00-7EB9-4F6D-AAF3-DA1623065C29}" type="datetime1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C2C7-948B-4C2A-86FD-4C4A63250A5F}" type="datetime1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0E7A-4F7D-4EFE-B96D-57CE0F766902}" type="datetime1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ECB4-3622-4524-A35B-00EDBCD4C910}" type="datetime1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D48A-B328-45AE-B479-E8610C812203}" type="datetime1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6F3A-142F-4088-A22F-B2B53946D7A0}" type="datetime1">
              <a:rPr lang="en-US" smtClean="0"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C0F6C-5B70-421C-B2A2-18B136DC668F}" type="datetime1">
              <a:rPr lang="en-US" smtClean="0"/>
              <a:t>3/22/2012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A966-F614-4BAA-BBF6-C3D3E63FDA44}" type="datetime1">
              <a:rPr lang="en-US" smtClean="0"/>
              <a:t>3/22/2012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2A45-CC08-4665-91A9-7B16E56F8DC1}" type="datetime1">
              <a:rPr lang="en-US" smtClean="0"/>
              <a:t>3/22/2012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5095-0EDF-401A-BBDC-A335F21948D0}" type="datetime1">
              <a:rPr lang="en-US" smtClean="0"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5D8E-4C2C-4C0B-899C-DD891DEEADB7}" type="datetime1">
              <a:rPr lang="en-US" smtClean="0"/>
              <a:t>3/22/2012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2C3AF-BF4C-4922-B176-3FDA07757F69}" type="datetime1">
              <a:rPr lang="en-US" smtClean="0"/>
              <a:t>3/22/2012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of Energy Efficient </a:t>
            </a:r>
            <a:r>
              <a:rPr lang="en-US" dirty="0" err="1" smtClean="0"/>
              <a:t>Chullah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Shyamal</a:t>
            </a:r>
            <a:r>
              <a:rPr lang="en-US" dirty="0" smtClean="0"/>
              <a:t> Jana</a:t>
            </a:r>
          </a:p>
          <a:p>
            <a:r>
              <a:rPr lang="en-US" dirty="0" smtClean="0"/>
              <a:t>Secretary</a:t>
            </a:r>
          </a:p>
          <a:p>
            <a:r>
              <a:rPr lang="en-US" dirty="0" err="1" smtClean="0"/>
              <a:t>Alinan</a:t>
            </a:r>
            <a:r>
              <a:rPr lang="en-US" dirty="0" smtClean="0"/>
              <a:t> </a:t>
            </a:r>
            <a:r>
              <a:rPr lang="en-US" dirty="0" err="1" smtClean="0"/>
              <a:t>Ramkrishna</a:t>
            </a:r>
            <a:r>
              <a:rPr lang="en-US" dirty="0" smtClean="0"/>
              <a:t> Vivekananda </a:t>
            </a:r>
            <a:r>
              <a:rPr lang="en-US" dirty="0" err="1" smtClean="0"/>
              <a:t>Yuva</a:t>
            </a:r>
            <a:r>
              <a:rPr lang="en-US" dirty="0" smtClean="0"/>
              <a:t> </a:t>
            </a:r>
            <a:r>
              <a:rPr lang="en-US" dirty="0" err="1" smtClean="0"/>
              <a:t>Sangha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533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About the </a:t>
            </a:r>
            <a:r>
              <a:rPr lang="en-US" sz="3200" b="1" dirty="0" err="1" smtClean="0"/>
              <a:t>Chullah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3581400"/>
          </a:xfrm>
        </p:spPr>
        <p:txBody>
          <a:bodyPr>
            <a:noAutofit/>
          </a:bodyPr>
          <a:lstStyle/>
          <a:p>
            <a:pPr lvl="0"/>
            <a:r>
              <a:rPr lang="en-US" sz="1800" dirty="0" smtClean="0"/>
              <a:t>An improved and durable model named ‘SANTI  SEBA’ in the year 2000-01 made by brick, sand, cement with a special mortar of clay, lime, sand and cow dung. 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Its </a:t>
            </a:r>
            <a:r>
              <a:rPr lang="en-US" sz="1800" dirty="0" smtClean="0"/>
              <a:t>efficiency was certified by the Regional Research laboratory, Govt. of India, </a:t>
            </a:r>
            <a:r>
              <a:rPr lang="en-US" sz="1800" dirty="0" smtClean="0"/>
              <a:t> and School </a:t>
            </a:r>
            <a:r>
              <a:rPr lang="en-US" sz="1800" dirty="0" smtClean="0"/>
              <a:t>of Energy Study, </a:t>
            </a:r>
            <a:r>
              <a:rPr lang="en-US" sz="1800" dirty="0" err="1" smtClean="0"/>
              <a:t>Jadavpur</a:t>
            </a:r>
            <a:r>
              <a:rPr lang="en-US" sz="1800" dirty="0" smtClean="0"/>
              <a:t> University  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Started it’s installation in the rural area and in the year </a:t>
            </a:r>
            <a:r>
              <a:rPr lang="en-US" sz="1800" dirty="0" smtClean="0"/>
              <a:t>2001. A </a:t>
            </a:r>
            <a:r>
              <a:rPr lang="en-US" sz="1800" dirty="0" smtClean="0"/>
              <a:t>team from World Bank came </a:t>
            </a:r>
            <a:r>
              <a:rPr lang="en-US" sz="1800" dirty="0" smtClean="0"/>
              <a:t>to </a:t>
            </a:r>
            <a:r>
              <a:rPr lang="en-US" sz="1800" dirty="0" smtClean="0"/>
              <a:t>study </a:t>
            </a:r>
            <a:r>
              <a:rPr lang="en-US" sz="1800" dirty="0" smtClean="0"/>
              <a:t>it </a:t>
            </a:r>
            <a:r>
              <a:rPr lang="en-US" sz="1800" dirty="0" smtClean="0"/>
              <a:t>and highly </a:t>
            </a:r>
            <a:r>
              <a:rPr lang="en-US" sz="1800" dirty="0" smtClean="0"/>
              <a:t>appreciated our effort</a:t>
            </a:r>
            <a:endParaRPr lang="en-US" sz="1800" dirty="0" smtClean="0"/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Till now we have installed at least 20,000 such </a:t>
            </a:r>
            <a:r>
              <a:rPr lang="en-US" sz="1800" dirty="0" err="1" smtClean="0"/>
              <a:t>chulha</a:t>
            </a:r>
            <a:r>
              <a:rPr lang="en-US" sz="1800" dirty="0" smtClean="0"/>
              <a:t> in several district in West Bengal and we want to start the research and training in a wider range. </a:t>
            </a:r>
          </a:p>
          <a:p>
            <a:pPr lvl="0"/>
            <a:endParaRPr lang="en-US" sz="1800" dirty="0" smtClean="0"/>
          </a:p>
          <a:p>
            <a:pPr lvl="0" algn="just"/>
            <a:r>
              <a:rPr lang="en-US" sz="1800" dirty="0" smtClean="0"/>
              <a:t>In the year 2004 our organization participated in an International Cook Stove Development Camp at </a:t>
            </a:r>
            <a:r>
              <a:rPr lang="en-US" sz="1800" dirty="0" err="1" smtClean="0"/>
              <a:t>Jhanshi</a:t>
            </a:r>
            <a:r>
              <a:rPr lang="en-US" sz="1800" dirty="0" smtClean="0"/>
              <a:t> in M.P. on behalf of </a:t>
            </a:r>
            <a:r>
              <a:rPr lang="en-US" sz="1800" dirty="0" smtClean="0"/>
              <a:t> Government of West Bengal. </a:t>
            </a:r>
            <a:r>
              <a:rPr lang="en-US" sz="1800" dirty="0" smtClean="0"/>
              <a:t>There we were able to prove our model a best one out of the participant. 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752600"/>
            <a:ext cx="8305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en-US" dirty="0" smtClean="0"/>
              <a:t>The following important </a:t>
            </a:r>
            <a:r>
              <a:rPr lang="en-US" dirty="0" smtClean="0"/>
              <a:t>objectives continuously </a:t>
            </a:r>
            <a:r>
              <a:rPr lang="en-US" dirty="0" smtClean="0"/>
              <a:t>encouraging us to </a:t>
            </a:r>
            <a:r>
              <a:rPr lang="en-US" dirty="0" smtClean="0"/>
              <a:t>take the initiative further :</a:t>
            </a:r>
          </a:p>
          <a:p>
            <a:pPr marL="342900" lvl="0" indent="-342900" algn="just">
              <a:buFont typeface="Arial" pitchFamily="34" charset="0"/>
              <a:buChar char="•"/>
            </a:pPr>
            <a:endParaRPr lang="en-US" dirty="0" smtClean="0"/>
          </a:p>
          <a:p>
            <a:pPr marL="800100" lvl="1" indent="-342900" algn="just">
              <a:buFont typeface="Calibri" pitchFamily="34" charset="0"/>
              <a:buChar char="–"/>
            </a:pPr>
            <a:r>
              <a:rPr lang="en-US" dirty="0" smtClean="0"/>
              <a:t>Conservation of fuel wood and other biomass,</a:t>
            </a:r>
          </a:p>
          <a:p>
            <a:pPr marL="800100" lvl="1" indent="-342900" algn="just">
              <a:buFont typeface="Calibri" pitchFamily="34" charset="0"/>
              <a:buChar char="–"/>
            </a:pPr>
            <a:endParaRPr lang="en-US" dirty="0" smtClean="0"/>
          </a:p>
          <a:p>
            <a:pPr marL="800100" lvl="1" indent="-342900" algn="just">
              <a:buFont typeface="Calibri" pitchFamily="34" charset="0"/>
              <a:buChar char="–"/>
            </a:pPr>
            <a:r>
              <a:rPr lang="en-US" dirty="0" smtClean="0"/>
              <a:t>Reducing smoke emission from cooking activities and hence benefit the women and girl children,</a:t>
            </a:r>
            <a:endParaRPr lang="en-US" dirty="0" smtClean="0"/>
          </a:p>
          <a:p>
            <a:pPr marL="800100" lvl="1" indent="-342900" algn="just">
              <a:buFont typeface="Calibri" pitchFamily="34" charset="0"/>
              <a:buChar char="–"/>
            </a:pPr>
            <a:endParaRPr lang="en-US" dirty="0" smtClean="0"/>
          </a:p>
          <a:p>
            <a:pPr marL="800100" lvl="1" indent="-342900" algn="just">
              <a:buFont typeface="Calibri" pitchFamily="34" charset="0"/>
              <a:buChar char="–"/>
            </a:pPr>
            <a:r>
              <a:rPr lang="en-US" dirty="0" smtClean="0"/>
              <a:t>Check </a:t>
            </a:r>
            <a:r>
              <a:rPr lang="en-US" dirty="0" smtClean="0"/>
              <a:t>on deforestation  and environmental degradation,</a:t>
            </a:r>
          </a:p>
          <a:p>
            <a:pPr marL="800100" lvl="1" indent="-342900" algn="just">
              <a:buFont typeface="Calibri" pitchFamily="34" charset="0"/>
              <a:buChar char="–"/>
            </a:pPr>
            <a:endParaRPr lang="en-US" dirty="0" smtClean="0"/>
          </a:p>
          <a:p>
            <a:pPr marL="800100" lvl="1" indent="-342900" algn="just">
              <a:buFont typeface="Calibri" pitchFamily="34" charset="0"/>
              <a:buChar char="–"/>
            </a:pPr>
            <a:r>
              <a:rPr lang="en-US" dirty="0" smtClean="0"/>
              <a:t>Reduction </a:t>
            </a:r>
            <a:r>
              <a:rPr lang="en-US" dirty="0" smtClean="0"/>
              <a:t>of health hazards and </a:t>
            </a:r>
            <a:r>
              <a:rPr lang="en-US" dirty="0" smtClean="0"/>
              <a:t>cooking  </a:t>
            </a:r>
            <a:r>
              <a:rPr lang="en-US" dirty="0" smtClean="0"/>
              <a:t>time,</a:t>
            </a:r>
          </a:p>
          <a:p>
            <a:pPr marL="800100" lvl="1" indent="-342900" algn="just">
              <a:buFont typeface="Calibri" pitchFamily="34" charset="0"/>
              <a:buChar char="–"/>
            </a:pPr>
            <a:endParaRPr lang="en-US" dirty="0" smtClean="0"/>
          </a:p>
          <a:p>
            <a:pPr marL="800100" lvl="1" indent="-342900" algn="just">
              <a:buFont typeface="Calibri" pitchFamily="34" charset="0"/>
              <a:buChar char="–"/>
            </a:pPr>
            <a:r>
              <a:rPr lang="en-US" dirty="0" smtClean="0"/>
              <a:t>Provide </a:t>
            </a:r>
            <a:r>
              <a:rPr lang="en-US" dirty="0" smtClean="0"/>
              <a:t>employment opportunities to rural poor people.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0" y="457200"/>
            <a:ext cx="69846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Objectives Behind Developing the </a:t>
            </a:r>
            <a:r>
              <a:rPr lang="en-US" sz="2800" b="1" dirty="0" err="1" smtClean="0"/>
              <a:t>Chullah</a:t>
            </a:r>
            <a:endParaRPr lang="en-US" sz="2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much do we save 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>
            <a:noAutofit/>
          </a:bodyPr>
          <a:lstStyle/>
          <a:p>
            <a:pPr algn="just"/>
            <a:r>
              <a:rPr lang="en-US" sz="1800" dirty="0" smtClean="0"/>
              <a:t>From our study we have measured the fuel can be saved </a:t>
            </a:r>
            <a:r>
              <a:rPr lang="en-US" sz="1800" dirty="0" err="1" smtClean="0"/>
              <a:t>upto</a:t>
            </a:r>
            <a:r>
              <a:rPr lang="en-US" sz="1800" dirty="0" smtClean="0"/>
              <a:t> 40% in ideal condition and at the same time the cooking time also reduced  in the same ratio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We have made a study for </a:t>
            </a:r>
            <a:r>
              <a:rPr lang="en-US" sz="1800" dirty="0" err="1" smtClean="0"/>
              <a:t>Purba</a:t>
            </a:r>
            <a:r>
              <a:rPr lang="en-US" sz="1800" dirty="0" smtClean="0"/>
              <a:t> </a:t>
            </a:r>
            <a:r>
              <a:rPr lang="en-US" sz="1800" dirty="0" err="1" smtClean="0"/>
              <a:t>Medinipur</a:t>
            </a:r>
            <a:r>
              <a:rPr lang="en-US" sz="1800" dirty="0" smtClean="0"/>
              <a:t> District as follows: </a:t>
            </a:r>
          </a:p>
          <a:p>
            <a:pPr lvl="1" algn="just"/>
            <a:r>
              <a:rPr lang="en-US" sz="1800" dirty="0" smtClean="0"/>
              <a:t>As per latest census  the number of family in this district is 12,00,000 (approx)</a:t>
            </a:r>
          </a:p>
          <a:p>
            <a:pPr lvl="1" algn="just"/>
            <a:r>
              <a:rPr lang="en-US" sz="1800" dirty="0" smtClean="0"/>
              <a:t>Considering till now 75% family are using cooking </a:t>
            </a:r>
            <a:r>
              <a:rPr lang="en-US" sz="1800" dirty="0" err="1" smtClean="0"/>
              <a:t>chulha</a:t>
            </a:r>
            <a:r>
              <a:rPr lang="en-US" sz="1800" dirty="0" smtClean="0"/>
              <a:t> in their family  and that is 9,00,000 and out of these 60% families are using fire wood  and other are using biomass, coal etc. </a:t>
            </a:r>
          </a:p>
          <a:p>
            <a:pPr lvl="1" algn="just"/>
            <a:r>
              <a:rPr lang="en-US" sz="1800" dirty="0" smtClean="0"/>
              <a:t>So fire wood user family is 5,40,000. The average requirement of fire wood in a family (consisting 6 members/family) is 12.5 K.G / day, </a:t>
            </a:r>
          </a:p>
          <a:p>
            <a:pPr lvl="1" algn="just"/>
            <a:r>
              <a:rPr lang="en-US" sz="1800" dirty="0" smtClean="0"/>
              <a:t>So the saving would be 5 K.G / day, and 150 K.G / month and 1825 K.G/ year whose present cost is Rs. 7,300. </a:t>
            </a:r>
          </a:p>
          <a:p>
            <a:pPr lvl="1" algn="just"/>
            <a:r>
              <a:rPr lang="en-US" sz="1800" dirty="0" smtClean="0"/>
              <a:t>So </a:t>
            </a:r>
            <a:r>
              <a:rPr lang="en-US" sz="1800" dirty="0" smtClean="0"/>
              <a:t>a </a:t>
            </a:r>
            <a:r>
              <a:rPr lang="en-US" sz="1800" dirty="0" smtClean="0"/>
              <a:t>family can save this amount only by using Improved </a:t>
            </a:r>
            <a:r>
              <a:rPr lang="en-US" sz="1800" dirty="0" err="1" smtClean="0"/>
              <a:t>Chulha</a:t>
            </a:r>
            <a:r>
              <a:rPr lang="en-US" sz="1800" dirty="0" smtClean="0"/>
              <a:t> ( </a:t>
            </a:r>
            <a:r>
              <a:rPr lang="en-US" sz="1800" dirty="0" err="1" smtClean="0"/>
              <a:t>Santi</a:t>
            </a:r>
            <a:r>
              <a:rPr lang="en-US" sz="1800" dirty="0" smtClean="0"/>
              <a:t> </a:t>
            </a:r>
            <a:r>
              <a:rPr lang="en-US" sz="1800" dirty="0" err="1" smtClean="0"/>
              <a:t>Seva</a:t>
            </a:r>
            <a:r>
              <a:rPr lang="en-US" sz="1800" dirty="0" smtClean="0"/>
              <a:t>). </a:t>
            </a:r>
          </a:p>
          <a:p>
            <a:pPr lvl="1" algn="just"/>
            <a:r>
              <a:rPr lang="en-US" sz="1800" dirty="0" smtClean="0"/>
              <a:t>Now the picture of this district is Rs</a:t>
            </a:r>
            <a:r>
              <a:rPr lang="en-US" sz="1800" b="1" dirty="0" smtClean="0"/>
              <a:t>.7,300.00X5,40,000 = Rs.39,42,00,000.00. So what will be the picture of the Nation ? Accordingly at least 25,00,00 trees can be saved in this way. </a:t>
            </a:r>
            <a:endParaRPr lang="en-US" sz="1800" dirty="0" smtClean="0"/>
          </a:p>
          <a:p>
            <a:pPr algn="just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SC_03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1981200"/>
            <a:ext cx="3972000" cy="2640957"/>
          </a:xfrm>
          <a:prstGeom prst="rect">
            <a:avLst/>
          </a:prstGeom>
        </p:spPr>
      </p:pic>
      <p:pic>
        <p:nvPicPr>
          <p:cNvPr id="5" name="Picture 4" descr="DSC_03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0"/>
            <a:ext cx="3581400" cy="2381250"/>
          </a:xfrm>
          <a:prstGeom prst="rect">
            <a:avLst/>
          </a:prstGeom>
        </p:spPr>
      </p:pic>
      <p:pic>
        <p:nvPicPr>
          <p:cNvPr id="6" name="Picture 5" descr="DSC_031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3124200" cy="2077260"/>
          </a:xfrm>
          <a:prstGeom prst="rect">
            <a:avLst/>
          </a:prstGeom>
        </p:spPr>
      </p:pic>
      <p:pic>
        <p:nvPicPr>
          <p:cNvPr id="7" name="Picture 6" descr="DSC_031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600" y="4476750"/>
            <a:ext cx="3581400" cy="2381250"/>
          </a:xfrm>
          <a:prstGeom prst="rect">
            <a:avLst/>
          </a:prstGeom>
        </p:spPr>
      </p:pic>
      <p:pic>
        <p:nvPicPr>
          <p:cNvPr id="8" name="Picture 7" descr="DSC_031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4476749"/>
            <a:ext cx="3581400" cy="238125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450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Case of Energy Efficient Chullah</vt:lpstr>
      <vt:lpstr>About the Chullah</vt:lpstr>
      <vt:lpstr>Slide 3</vt:lpstr>
      <vt:lpstr>How much do we save ?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of Energy Efficient Chullah</dc:title>
  <dc:creator/>
  <cp:lastModifiedBy>Arnab</cp:lastModifiedBy>
  <cp:revision>24</cp:revision>
  <dcterms:created xsi:type="dcterms:W3CDTF">2006-08-16T00:00:00Z</dcterms:created>
  <dcterms:modified xsi:type="dcterms:W3CDTF">2012-03-22T06:26:54Z</dcterms:modified>
</cp:coreProperties>
</file>