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79" r:id="rId8"/>
    <p:sldId id="283" r:id="rId9"/>
    <p:sldId id="263" r:id="rId10"/>
    <p:sldId id="265" r:id="rId11"/>
    <p:sldId id="280" r:id="rId12"/>
    <p:sldId id="281" r:id="rId13"/>
    <p:sldId id="282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61" autoAdjust="0"/>
    <p:restoredTop sz="94709" autoAdjust="0"/>
  </p:normalViewPr>
  <p:slideViewPr>
    <p:cSldViewPr>
      <p:cViewPr>
        <p:scale>
          <a:sx n="77" d="100"/>
          <a:sy n="77" d="100"/>
        </p:scale>
        <p:origin x="-21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14FE79D-ABDD-414A-8D50-10A092DFA4D3}" type="datetimeFigureOut">
              <a:rPr lang="en-US"/>
              <a:pPr>
                <a:defRPr/>
              </a:pPr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5756045-D958-4C5B-B057-7A187B685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05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08C390-28E7-49AF-924F-1E7742A5D11B}" type="datetimeFigureOut">
              <a:rPr lang="en-US"/>
              <a:pPr>
                <a:defRPr/>
              </a:pPr>
              <a:t>3/20/2012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DC884B-826A-46A8-8DA3-93172FDF09A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544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B99F14-4569-4802-A8DA-D52F25A2AF0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6BDF4C-6AA0-46E0-9C33-9391698FCEC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3E05D-70DB-4662-99F2-A8FE34B8C1F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D4B65A-3B49-48D4-9D10-2DA27D7725B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A284FC-5057-43D5-89A1-86693B71230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23386C-70BA-4116-A86C-53DF2517E4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FC0E17-4DAE-45F8-84FE-BA309004EBF9}" type="slidenum">
              <a:rPr lang="en-IN" smtClean="0"/>
              <a:pPr>
                <a:defRPr/>
              </a:pPr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0E26BA-B6CC-4F36-815E-19386824E85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2B08EE-95C6-449B-8543-3B746560533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16023-37DB-446B-ACAD-295656465207}" type="datetimeFigureOut">
              <a:rPr lang="en-US"/>
              <a:pPr>
                <a:defRPr/>
              </a:pPr>
              <a:t>3/20/2012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BC23F-9828-4B45-8DC6-6B05C7F2C0F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84B48-3A99-4200-8C33-FCF781577111}" type="datetimeFigureOut">
              <a:rPr lang="en-US"/>
              <a:pPr>
                <a:defRPr/>
              </a:pPr>
              <a:t>3/20/2012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4FF7B-98D7-4F49-A9E7-38B65C2F02F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71623-D713-403D-95E9-BD48DF592E0B}" type="datetimeFigureOut">
              <a:rPr lang="en-US"/>
              <a:pPr>
                <a:defRPr/>
              </a:pPr>
              <a:t>3/20/2012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585AF-3F2E-46BB-8E1B-F5E05D5F2C4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474FC-9DD4-4006-9934-9A22500854BF}" type="datetimeFigureOut">
              <a:rPr lang="en-US"/>
              <a:pPr>
                <a:defRPr/>
              </a:pPr>
              <a:t>3/20/2012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B822-161E-4968-A44B-7AAEDEA0015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B8CCB-2BE8-4BD4-B223-36BA75E1BD7C}" type="datetimeFigureOut">
              <a:rPr lang="en-US"/>
              <a:pPr>
                <a:defRPr/>
              </a:pPr>
              <a:t>3/20/2012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63105-0ADC-423F-AD79-450CB659CA3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32BC6-B113-49D7-BD5B-5372E9182B29}" type="datetimeFigureOut">
              <a:rPr lang="en-US"/>
              <a:pPr>
                <a:defRPr/>
              </a:pPr>
              <a:t>3/20/2012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DCB15-EC4D-4961-B4AF-DB1A422326D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08C34-3854-463F-8691-8027C65D08C0}" type="datetimeFigureOut">
              <a:rPr lang="en-US"/>
              <a:pPr>
                <a:defRPr/>
              </a:pPr>
              <a:t>3/20/2012</a:t>
            </a:fld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2EF6E-439A-43B6-84D8-A1031211825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9E179-5A0D-4CA6-9774-26996A841B83}" type="datetimeFigureOut">
              <a:rPr lang="en-US"/>
              <a:pPr>
                <a:defRPr/>
              </a:pPr>
              <a:t>3/20/2012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ABAF7-B2A0-4136-B8BC-5E74FC7B8F2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11485-D0B5-4778-81C1-4182275DC907}" type="datetimeFigureOut">
              <a:rPr lang="en-US"/>
              <a:pPr>
                <a:defRPr/>
              </a:pPr>
              <a:t>3/20/2012</a:t>
            </a:fld>
            <a:endParaRPr lang="en-I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38E7D-8809-4B5B-AF93-F9EC2CB3282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E1EB7-332B-49E1-8094-B62378CC6772}" type="datetimeFigureOut">
              <a:rPr lang="en-US"/>
              <a:pPr>
                <a:defRPr/>
              </a:pPr>
              <a:t>3/20/2012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F603B-AD96-419A-8602-CAB5352F337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AD56E-691A-4D25-B623-1B606B55C861}" type="datetimeFigureOut">
              <a:rPr lang="en-US"/>
              <a:pPr>
                <a:defRPr/>
              </a:pPr>
              <a:t>3/20/2012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A9837-710E-4284-901D-7C3FE68586B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A9CD56-AA54-4C5E-B6E6-BF048654BE52}" type="datetimeFigureOut">
              <a:rPr lang="en-US"/>
              <a:pPr>
                <a:defRPr/>
              </a:pPr>
              <a:t>3/20/2012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B65734-E07E-41E6-BB73-0174A9FEAFC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0" y="4929198"/>
            <a:ext cx="9144000" cy="192880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>
            <a:normAutofit fontScale="92500"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Vivekananda Institute of Biotechnology</a:t>
            </a:r>
            <a:b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</a:b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 Sri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Ramkrishna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 Ashram,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Nimpith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</a:b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South 24-Parganas, West Bengal- 743 338</a:t>
            </a:r>
            <a:b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</a:b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Phone: +91-3218-226003; Fax: +91-3218-226201,221666</a:t>
            </a:r>
            <a:b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</a:b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Email: vibsran@rediffmail.com</a:t>
            </a:r>
            <a:b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</a:b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URL: vibsran.org</a:t>
            </a:r>
          </a:p>
        </p:txBody>
      </p:sp>
      <p:pic>
        <p:nvPicPr>
          <p:cNvPr id="2051" name="Picture 2" descr="J:\303362064_15cb132c4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09975" y="0"/>
            <a:ext cx="6794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2" descr="J:\srk_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52913" y="-9525"/>
            <a:ext cx="65246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3" descr="J:\SriSaradaDevi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05375" y="0"/>
            <a:ext cx="657225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3" descr="\\Sowreesh\SOURAV\hibiscus_index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438400" y="0"/>
            <a:ext cx="12255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3" descr="\\Sowreesh\SOURAV\hibiscus_index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62600" y="0"/>
            <a:ext cx="12255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438400" y="838200"/>
            <a:ext cx="441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20" descr="F:\viblogo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419600" y="3124200"/>
            <a:ext cx="561975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755576" y="3847996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Co-</a:t>
            </a:r>
            <a:r>
              <a:rPr lang="en-US" sz="2800" b="1" dirty="0" err="1" smtClean="0">
                <a:latin typeface="Tahoma" pitchFamily="34" charset="0"/>
                <a:cs typeface="Tahoma" pitchFamily="34" charset="0"/>
              </a:rPr>
              <a:t>ordinated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 Project on Rural Energy</a:t>
            </a:r>
          </a:p>
          <a:p>
            <a:pPr algn="ctr"/>
            <a:r>
              <a:rPr lang="en-US" sz="2800" b="1" dirty="0" err="1" smtClean="0">
                <a:latin typeface="Tahoma" pitchFamily="34" charset="0"/>
                <a:cs typeface="Tahoma" pitchFamily="34" charset="0"/>
              </a:rPr>
              <a:t>Debipur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, 2012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50" y="100012"/>
            <a:ext cx="913765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Tahoma" pitchFamily="34" charset="0"/>
                <a:cs typeface="Tahoma" pitchFamily="34" charset="0"/>
              </a:rPr>
              <a:t>PROJECT BENEFITS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3429000"/>
            <a:ext cx="33528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3255963" algn="l"/>
                <a:tab pos="6110288" algn="l"/>
                <a:tab pos="7083425" algn="l"/>
              </a:tabLst>
              <a:defRPr/>
            </a:pP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7" name="Content Placeholder 11"/>
          <p:cNvSpPr>
            <a:spLocks noGrp="1"/>
          </p:cNvSpPr>
          <p:nvPr>
            <p:ph idx="1"/>
          </p:nvPr>
        </p:nvSpPr>
        <p:spPr>
          <a:xfrm>
            <a:off x="228600" y="1000108"/>
            <a:ext cx="8534400" cy="5029200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Over 1000 of people and 6 organizations are motivated and mobilized for replication of  project achievements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 smtClean="0">
              <a:latin typeface="Tahoma" pitchFamily="34" charset="0"/>
              <a:cs typeface="Tahoma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Replacement of diesel/kerosene(saving the environment)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 smtClean="0">
              <a:latin typeface="Tahoma" pitchFamily="34" charset="0"/>
              <a:cs typeface="Tahoma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Cost  saving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dirty="0" smtClean="0">
              <a:latin typeface="Tahoma" pitchFamily="34" charset="0"/>
              <a:cs typeface="Tahoma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Unique home lighting system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dirty="0" smtClean="0">
              <a:latin typeface="Tahoma" pitchFamily="34" charset="0"/>
              <a:cs typeface="Tahoma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Saving from snake/insect bites/fire or such hazards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 smtClean="0">
              <a:latin typeface="Tahoma" pitchFamily="34" charset="0"/>
              <a:cs typeface="Tahoma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Two micro-enterprises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dirty="0" smtClean="0">
              <a:latin typeface="Tahoma" pitchFamily="34" charset="0"/>
              <a:cs typeface="Tahoma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Many bio-gas based units done in the village (through a parallel initiative) reducing use of kerosene/LPG/fire wood and also producing excellent bio-fertiliser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u="sng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Bio-gas Initiative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695" y="1285860"/>
            <a:ext cx="5686436" cy="5572140"/>
          </a:xfrm>
        </p:spPr>
        <p:txBody>
          <a:bodyPr/>
          <a:lstStyle/>
          <a:p>
            <a:pPr algn="just"/>
            <a:r>
              <a:rPr lang="en-US" sz="2800" dirty="0" smtClean="0">
                <a:latin typeface="Tahoma" pitchFamily="34" charset="0"/>
                <a:cs typeface="Tahoma" pitchFamily="34" charset="0"/>
              </a:rPr>
              <a:t>A parallel programme to the CP-Rural has seen construction and usage of bio-gas in many households at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Debipur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pPr algn="just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n-US" sz="2800" dirty="0" smtClean="0">
                <a:latin typeface="Tahoma" pitchFamily="34" charset="0"/>
                <a:cs typeface="Tahoma" pitchFamily="34" charset="0"/>
              </a:rPr>
              <a:t>Cow dung is poured into the chamber leaving it to rot and give off bio gas which is then passed onto nearby kitchen through rubber pipeline. </a:t>
            </a:r>
          </a:p>
          <a:p>
            <a:pPr algn="just"/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57884" y="1500174"/>
            <a:ext cx="3009355" cy="391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857884" y="5572140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Piyush</a:t>
            </a:r>
            <a:r>
              <a:rPr lang="en-US" dirty="0" smtClean="0"/>
              <a:t> </a:t>
            </a:r>
            <a:r>
              <a:rPr lang="en-US" dirty="0" err="1" smtClean="0"/>
              <a:t>Kirtania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Purba</a:t>
            </a:r>
            <a:r>
              <a:rPr lang="en-US" dirty="0" smtClean="0"/>
              <a:t> </a:t>
            </a:r>
            <a:r>
              <a:rPr lang="en-US" dirty="0" err="1" smtClean="0"/>
              <a:t>Debipur</a:t>
            </a:r>
            <a:r>
              <a:rPr lang="en-US" dirty="0" smtClean="0"/>
              <a:t> with his bio-gas unit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5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Bio-gas Initiative…contd.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310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2800" dirty="0" smtClean="0">
                <a:latin typeface="Tahoma" pitchFamily="34" charset="0"/>
                <a:cs typeface="Tahoma" pitchFamily="34" charset="0"/>
              </a:rPr>
              <a:t>From a bio gas plant, a family with four cattle or 25 kg of cow/cattle dung can have at least 2 hours of biogas supply (using one standard oven) twice daily. This makes a total of four hours every day for cooking, quite sufficient for a five to six people family. </a:t>
            </a:r>
          </a:p>
          <a:p>
            <a:pPr algn="just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n-US" sz="2800" dirty="0" smtClean="0">
                <a:latin typeface="Tahoma" pitchFamily="34" charset="0"/>
                <a:cs typeface="Tahoma" pitchFamily="34" charset="0"/>
              </a:rPr>
              <a:t>A gap of approximately six hours is needed to gather bio-gas inside the chamber and that is in keeping with the normal cooking schedule of any household (morning and evening).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072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Bio-gas Initiative….contd.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5020"/>
            <a:ext cx="8229600" cy="4525963"/>
          </a:xfrm>
        </p:spPr>
        <p:txBody>
          <a:bodyPr/>
          <a:lstStyle/>
          <a:p>
            <a:pPr algn="just"/>
            <a:r>
              <a:rPr lang="en-US" sz="2800" dirty="0" smtClean="0">
                <a:latin typeface="Tahoma" pitchFamily="34" charset="0"/>
                <a:cs typeface="Tahoma" pitchFamily="34" charset="0"/>
              </a:rPr>
              <a:t>With an initial cost of around Rs. 12000 for the construction of chambers and almost no recurring cost, this is an ideal solution for the rural families with domestic cattle.</a:t>
            </a:r>
          </a:p>
          <a:p>
            <a:pPr algn="just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n-US" sz="2800" dirty="0" smtClean="0">
                <a:latin typeface="Tahoma" pitchFamily="34" charset="0"/>
                <a:cs typeface="Tahoma" pitchFamily="34" charset="0"/>
              </a:rPr>
              <a:t>This is green energy with no harm to the environment, low cost and easy to maintain. In addition, the bio-gas slurry extract can be applied as bio-fertilizer or in making of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vermi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-compost.</a:t>
            </a:r>
          </a:p>
          <a:p>
            <a:pPr algn="just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just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just"/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0" y="1714500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IN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827300"/>
            <a:ext cx="9144000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Tahoma" pitchFamily="34" charset="0"/>
                <a:cs typeface="Tahoma" pitchFamily="34" charset="0"/>
              </a:rPr>
              <a:t>“To advance a nation or a community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Tahoma" pitchFamily="34" charset="0"/>
                <a:cs typeface="Tahoma" pitchFamily="34" charset="0"/>
              </a:rPr>
              <a:t> 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Tahoma" pitchFamily="34" charset="0"/>
                <a:cs typeface="Tahoma" pitchFamily="34" charset="0"/>
              </a:rPr>
              <a:t>	–   in addition to propping up its weakest 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Tahoma" pitchFamily="34" charset="0"/>
                <a:cs typeface="Tahoma" pitchFamily="34" charset="0"/>
              </a:rPr>
              <a:t>        and most helpless members, 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200" dirty="0">
              <a:latin typeface="Tahoma" pitchFamily="34" charset="0"/>
              <a:cs typeface="Tahoma" pitchFamily="34" charset="0"/>
            </a:endParaRPr>
          </a:p>
          <a:p>
            <a:pPr marL="742950" lvl="1" indent="-285750" algn="just" fontAlgn="auto">
              <a:spcBef>
                <a:spcPct val="20000"/>
              </a:spcBef>
              <a:spcAft>
                <a:spcPts val="0"/>
              </a:spcAft>
              <a:buFontTx/>
              <a:buChar char="–"/>
              <a:defRPr/>
            </a:pPr>
            <a:r>
              <a:rPr lang="en-US" sz="3200" dirty="0">
                <a:latin typeface="Tahoma" pitchFamily="34" charset="0"/>
                <a:cs typeface="Tahoma" pitchFamily="34" charset="0"/>
              </a:rPr>
              <a:t> one should also lift up the best and the most gifted, so as to make them of the greatest service to the country."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00826" y="6215082"/>
            <a:ext cx="2357454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atin typeface="Tahoma" pitchFamily="34" charset="0"/>
                <a:cs typeface="Tahoma" pitchFamily="34" charset="0"/>
              </a:rPr>
              <a:t>Jamsetji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 Tata</a:t>
            </a:r>
            <a:endParaRPr lang="en-IN" sz="24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74871"/>
            <a:ext cx="9144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Tahoma" pitchFamily="34" charset="0"/>
                <a:cs typeface="Tahoma" pitchFamily="34" charset="0"/>
              </a:rPr>
              <a:t>To make an effort to develop a model for energy service 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Tahoma" pitchFamily="34" charset="0"/>
                <a:cs typeface="Tahoma" pitchFamily="34" charset="0"/>
              </a:rPr>
              <a:t>for the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Tahoma" pitchFamily="34" charset="0"/>
                <a:cs typeface="Tahoma" pitchFamily="34" charset="0"/>
              </a:rPr>
              <a:t>people of Sundarbans - Coastal zone of India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3" descr="Grabbed Frame 2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86000" y="5286375"/>
            <a:ext cx="2357438" cy="1571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Grabbed Frame 2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643438" y="5286375"/>
            <a:ext cx="2214562" cy="1571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Grabbed Frame 23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858000" y="5286375"/>
            <a:ext cx="2286000" cy="1571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 descr="IMG_8873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0" y="5286375"/>
            <a:ext cx="2286000" cy="1571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9" name="Picture 7" descr="C:\Documents and Settings\All Users\Documents\soft copy of debipur map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1214438"/>
            <a:ext cx="9144000" cy="390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8600"/>
            <a:ext cx="89916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Rockwell" pitchFamily="18" charset="0"/>
                <a:cs typeface="+mn-cs"/>
              </a:rPr>
              <a:t>APPROVED PROJECT OBJECTIVES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000108"/>
            <a:ext cx="8305800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To develop a model to increase the energy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   efficiency of households in an innovative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   way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To replace diesel/kerosene use in different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   commercial activities of the target area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To provide the energy service through an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   entrepreneur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255963" algn="l"/>
                <a:tab pos="6110288" algn="l"/>
                <a:tab pos="7083425" algn="l"/>
              </a:tabLst>
              <a:defRPr/>
            </a:pPr>
            <a:endParaRPr lang="en-US" sz="2800" dirty="0">
              <a:latin typeface="+mn-lt"/>
              <a:cs typeface="+mn-cs"/>
            </a:endParaRPr>
          </a:p>
        </p:txBody>
      </p:sp>
      <p:pic>
        <p:nvPicPr>
          <p:cNvPr id="5" name="Picture 4" descr="Grabbed Frame 2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86000" y="5286375"/>
            <a:ext cx="2357438" cy="1571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Grabbed Frame 2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643438" y="5286375"/>
            <a:ext cx="2214562" cy="1571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Grabbed Frame 23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858000" y="5286375"/>
            <a:ext cx="2286000" cy="1571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IMG_8873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0" y="5286375"/>
            <a:ext cx="2286000" cy="1571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4648200" y="1261730"/>
            <a:ext cx="4267200" cy="5105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800" dirty="0" smtClean="0">
              <a:latin typeface="Tahoma" pitchFamily="34" charset="0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An energy service centre run by an entrepreneur.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800" dirty="0" smtClean="0">
              <a:latin typeface="Tahoma" pitchFamily="34" charset="0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Home lightning system would include the solar based power involving the LED fittings.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800" dirty="0" smtClean="0">
              <a:latin typeface="Tahoma" pitchFamily="34" charset="0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Commercial power requirement is to be met through single fuel(wood) based Gasifier.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" dirty="0" smtClean="0">
              <a:latin typeface="Tahoma" pitchFamily="34" charset="0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Community participation in the program through sharing of capital cost and paying a service provider i.e., the entrepreneur.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800" dirty="0" smtClean="0">
              <a:latin typeface="Tahoma" pitchFamily="34" charset="0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Bio Gas at individual household level for cooking purpose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381000" y="1285860"/>
            <a:ext cx="4038600" cy="39163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>
              <a:latin typeface="Tahoma" pitchFamily="34" charset="0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Electricity - a dream because of geographical disadvantage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>
              <a:latin typeface="Tahoma" pitchFamily="34" charset="0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Kerosene – source of home light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800" dirty="0" smtClean="0">
              <a:latin typeface="Tahoma" pitchFamily="34" charset="0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Commercial energy source – diesel powered generator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800" dirty="0" smtClean="0">
              <a:latin typeface="Tahoma" pitchFamily="34" charset="0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8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28600"/>
            <a:ext cx="86868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Rockwell" pitchFamily="18" charset="0"/>
                <a:cs typeface="+mn-cs"/>
              </a:rPr>
              <a:t>BASE LINE DATA</a:t>
            </a:r>
          </a:p>
        </p:txBody>
      </p:sp>
      <p:sp>
        <p:nvSpPr>
          <p:cNvPr id="5" name="Text Placeholder 4"/>
          <p:cNvSpPr txBox="1">
            <a:spLocks/>
          </p:cNvSpPr>
          <p:nvPr/>
        </p:nvSpPr>
        <p:spPr bwMode="auto">
          <a:xfrm>
            <a:off x="142876" y="1066800"/>
            <a:ext cx="4429124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1163" indent="-342900" eaLnBrk="0" fontAlgn="auto" hangingPunct="0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Arial" pitchFamily="34" charset="0"/>
              <a:buNone/>
              <a:defRPr/>
            </a:pPr>
            <a:r>
              <a:rPr lang="en-US" sz="2400" b="1" dirty="0">
                <a:latin typeface="Tahoma" pitchFamily="34" charset="0"/>
                <a:cs typeface="Tahoma" pitchFamily="34" charset="0"/>
              </a:rPr>
              <a:t>Local Energy Problems</a:t>
            </a:r>
          </a:p>
        </p:txBody>
      </p:sp>
      <p:sp>
        <p:nvSpPr>
          <p:cNvPr id="7" name="Text Placeholder 6"/>
          <p:cNvSpPr txBox="1">
            <a:spLocks/>
          </p:cNvSpPr>
          <p:nvPr/>
        </p:nvSpPr>
        <p:spPr>
          <a:xfrm>
            <a:off x="4419600" y="1066800"/>
            <a:ext cx="4724400" cy="609600"/>
          </a:xfrm>
          <a:prstGeom prst="rect">
            <a:avLst/>
          </a:prstGeom>
        </p:spPr>
        <p:txBody>
          <a:bodyPr/>
          <a:lstStyle/>
          <a:p>
            <a:pPr marL="411163" indent="-342900" eaLnBrk="0" fontAlgn="auto" hangingPunct="0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Arial" pitchFamily="34" charset="0"/>
              <a:buNone/>
              <a:defRPr/>
            </a:pPr>
            <a:r>
              <a:rPr lang="en-US" sz="2200" b="1" dirty="0">
                <a:latin typeface="Tahoma" pitchFamily="34" charset="0"/>
                <a:cs typeface="Tahoma" pitchFamily="34" charset="0"/>
              </a:rPr>
              <a:t>Proposed Technology Solutions</a:t>
            </a:r>
          </a:p>
        </p:txBody>
      </p:sp>
      <p:pic>
        <p:nvPicPr>
          <p:cNvPr id="9" name="Picture 8" descr="Grabbed Frame 1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14375" y="4286250"/>
            <a:ext cx="3143250" cy="23574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918" y="-24"/>
            <a:ext cx="86868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Rockwell" pitchFamily="18" charset="0"/>
                <a:cs typeface="+mn-cs"/>
              </a:rPr>
              <a:t>ACTION PLAN &amp; METHODOLOGY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3429000"/>
            <a:ext cx="33528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3255963" algn="l"/>
                <a:tab pos="6110288" algn="l"/>
                <a:tab pos="7083425" algn="l"/>
              </a:tabLst>
              <a:defRPr/>
            </a:pPr>
            <a:endParaRPr lang="en-US" sz="2400" dirty="0">
              <a:latin typeface="+mn-lt"/>
              <a:cs typeface="+mn-cs"/>
            </a:endParaRPr>
          </a:p>
        </p:txBody>
      </p:sp>
      <p:graphicFrame>
        <p:nvGraphicFramePr>
          <p:cNvPr id="6" name="Group 65"/>
          <p:cNvGraphicFramePr>
            <a:graphicFrameLocks noGrp="1"/>
          </p:cNvGraphicFramePr>
          <p:nvPr>
            <p:ph idx="1"/>
          </p:nvPr>
        </p:nvGraphicFramePr>
        <p:xfrm>
          <a:off x="0" y="500042"/>
          <a:ext cx="9144000" cy="641563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3850105"/>
                <a:gridCol w="5293895"/>
              </a:tblGrid>
              <a:tr h="577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1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Action Plan</a:t>
                      </a:r>
                      <a:endParaRPr kumimoji="0" lang="en-US" sz="28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1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Methodology</a:t>
                      </a:r>
                      <a:endParaRPr kumimoji="0" lang="en-US" sz="28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noFill/>
                  </a:tcPr>
                </a:tc>
              </a:tr>
              <a:tr h="85113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sz="16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Village selection and acquiring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 land for plant room and site office/ service station.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Organizing the village level discussion etc. programs with panchayets, school teachers, consulting primary/secondary data. </a:t>
                      </a:r>
                      <a:endParaRPr kumimoji="0" lang="en-US" sz="16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noFill/>
                  </a:tcPr>
                </a:tc>
              </a:tr>
              <a:tr h="112241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  Selection of beneficiaries. </a:t>
                      </a:r>
                      <a:endParaRPr kumimoji="0" lang="en-US" sz="16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Conducting survey/workshop with villagers / </a:t>
                      </a:r>
                      <a:r>
                        <a:rPr kumimoji="0" lang="en-US" sz="1600" b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panchayats</a:t>
                      </a:r>
                      <a:r>
                        <a:rPr kumimoji="0" lang="en-US" sz="16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, documenting the energy requirement of the house hold / commercial agencies, finally depending on the eagerness of the beneficiaries.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noFill/>
                  </a:tcPr>
                </a:tc>
              </a:tr>
              <a:tr h="6759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  Selection of service providers.</a:t>
                      </a:r>
                      <a:endParaRPr kumimoji="0" lang="en-US" sz="16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Organizing workshop with the unemployed village youths (educated) involving </a:t>
                      </a:r>
                      <a:r>
                        <a:rPr kumimoji="0" lang="en-US" sz="1600" b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panchayats</a:t>
                      </a:r>
                      <a:r>
                        <a:rPr kumimoji="0" lang="en-US" sz="16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.</a:t>
                      </a:r>
                      <a:endParaRPr kumimoji="0" lang="en-US" sz="16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noFill/>
                  </a:tcPr>
                </a:tc>
              </a:tr>
              <a:tr h="1189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 Selection of the models and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evaluation of performance of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home lighting systems and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gasifier. </a:t>
                      </a:r>
                      <a:endParaRPr kumimoji="0" lang="en-US" sz="16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Workshop at NB Institute of Renewable Technology (NBIRT) for the technical finalization. </a:t>
                      </a:r>
                      <a:endParaRPr kumimoji="0" lang="en-US" sz="16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noFill/>
                  </a:tcPr>
                </a:tc>
              </a:tr>
              <a:tr h="14252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 Training for repairing,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maintenance and operation of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home lighting system and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gasifier. </a:t>
                      </a:r>
                      <a:endParaRPr kumimoji="0" lang="en-US" sz="16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400050" marR="0" lvl="0" indent="-4000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</a:pPr>
                      <a:r>
                        <a:rPr kumimoji="0" lang="en-US" sz="16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One week training for institute staff and same for the entrepreneurs. </a:t>
                      </a:r>
                    </a:p>
                    <a:p>
                      <a:pPr marL="400050" marR="0" lvl="0" indent="-4000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</a:pPr>
                      <a:r>
                        <a:rPr kumimoji="0" lang="en-US" sz="16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Operation and maintenance of gasifier and other training taken.</a:t>
                      </a:r>
                      <a:endParaRPr kumimoji="0" lang="en-US" sz="16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58480"/>
            <a:ext cx="86868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Rockwell" pitchFamily="18" charset="0"/>
                <a:cs typeface="+mn-cs"/>
              </a:rPr>
              <a:t>OBJECTIVES &amp; ACHIEVMENTS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3429000"/>
            <a:ext cx="33528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3255963" algn="l"/>
                <a:tab pos="6110288" algn="l"/>
                <a:tab pos="7083425" algn="l"/>
              </a:tabLst>
              <a:defRPr/>
            </a:pP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652226"/>
          <a:ext cx="9144000" cy="6253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20"/>
                <a:gridCol w="5286380"/>
              </a:tblGrid>
              <a:tr h="380356">
                <a:tc>
                  <a:txBody>
                    <a:bodyPr/>
                    <a:lstStyle/>
                    <a:p>
                      <a:pPr algn="just"/>
                      <a:r>
                        <a:rPr lang="en-US" sz="1600" b="1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Approved objectives</a:t>
                      </a:r>
                      <a:endParaRPr lang="en-IN" sz="16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1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Achievements</a:t>
                      </a:r>
                      <a:endParaRPr lang="en-IN" sz="16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179298">
                <a:tc>
                  <a:txBody>
                    <a:bodyPr/>
                    <a:lstStyle/>
                    <a:p>
                      <a:pPr algn="just"/>
                      <a:r>
                        <a:rPr lang="en-US" sz="16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To develop a model to increase the energy efficiency of a house hold.</a:t>
                      </a:r>
                      <a:endParaRPr lang="en-IN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60 Sets of LED based home lighting system comprising of </a:t>
                      </a:r>
                    </a:p>
                    <a:p>
                      <a:pPr algn="just"/>
                      <a:endParaRPr lang="en-US" sz="1600" b="0" kern="120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en-US" sz="16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5 watts LED fitting</a:t>
                      </a:r>
                      <a:r>
                        <a:rPr lang="en-US" sz="1600" b="0" kern="120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(2)</a:t>
                      </a:r>
                      <a:endParaRPr lang="en-US" sz="1600" b="0" kern="120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en-US" sz="16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Solar panel of 37 </a:t>
                      </a:r>
                      <a:r>
                        <a:rPr lang="en-US" sz="1600" b="0" kern="1200" cap="none" spc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Wp</a:t>
                      </a:r>
                      <a:endParaRPr lang="en-US" sz="1600" b="0" kern="120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en-US" sz="16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Charge controller  </a:t>
                      </a: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en-US" sz="16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40Ah battery 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en-US" sz="1600" b="0" kern="120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algn="just"/>
                      <a:r>
                        <a:rPr lang="en-US" sz="16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have been installed</a:t>
                      </a:r>
                      <a:endParaRPr lang="en-IN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896368">
                <a:tc>
                  <a:txBody>
                    <a:bodyPr/>
                    <a:lstStyle/>
                    <a:p>
                      <a:pPr algn="just"/>
                      <a:r>
                        <a:rPr lang="en-US" sz="16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To replace diesel/kerosene used in different commercial activities in the target area( particularly generator) </a:t>
                      </a:r>
                      <a:endParaRPr lang="en-IN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buFont typeface="Wingdings" pitchFamily="2" charset="2"/>
                        <a:buChar char="Ø"/>
                      </a:pPr>
                      <a:r>
                        <a:rPr lang="en-US" sz="16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Procurement of a 10KW proposed </a:t>
                      </a:r>
                      <a:r>
                        <a:rPr lang="en-US" sz="1600" b="0" kern="1200" cap="none" spc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gasifier</a:t>
                      </a:r>
                      <a:endParaRPr lang="en-IN" sz="1600" b="0" kern="120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lvl="0" algn="just">
                        <a:buFont typeface="Wingdings" pitchFamily="2" charset="2"/>
                        <a:buChar char="Ø"/>
                      </a:pPr>
                      <a:r>
                        <a:rPr lang="en-US" sz="16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Construction work of gasifier shed </a:t>
                      </a:r>
                    </a:p>
                    <a:p>
                      <a:pPr lvl="0" algn="just">
                        <a:buFont typeface="Wingdings" pitchFamily="2" charset="2"/>
                        <a:buChar char="Ø"/>
                      </a:pPr>
                      <a:r>
                        <a:rPr lang="en-US" sz="16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Installation of gasifier is completed (under the  </a:t>
                      </a:r>
                    </a:p>
                    <a:p>
                      <a:pPr lvl="0" algn="just">
                        <a:buFont typeface="Wingdings" pitchFamily="2" charset="2"/>
                        <a:buNone/>
                      </a:pPr>
                      <a:r>
                        <a:rPr lang="en-US" sz="16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   guidance </a:t>
                      </a:r>
                      <a:r>
                        <a:rPr lang="en-US" sz="1600" b="0" kern="120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of  Sri. S.P. </a:t>
                      </a:r>
                      <a:r>
                        <a:rPr lang="en-US" sz="1600" b="0" kern="120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Gonchoudhary</a:t>
                      </a:r>
                      <a:r>
                        <a:rPr lang="en-US" sz="1600" b="0" kern="120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)</a:t>
                      </a:r>
                      <a:endParaRPr lang="en-IN" sz="1600" b="0" kern="120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en-US" sz="16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Transmission and distribution work is in progress</a:t>
                      </a:r>
                    </a:p>
                    <a:p>
                      <a:pPr algn="just"/>
                      <a:r>
                        <a:rPr lang="en-US" sz="16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</a:t>
                      </a:r>
                    </a:p>
                    <a:p>
                      <a:pPr algn="just"/>
                      <a:r>
                        <a:rPr lang="en-US" sz="16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(Innovation</a:t>
                      </a:r>
                      <a:r>
                        <a:rPr lang="en-US" sz="1600" b="0" kern="120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: treated bamboo poles  for distribution)</a:t>
                      </a:r>
                      <a:endParaRPr lang="en-IN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45234">
                <a:tc>
                  <a:txBody>
                    <a:bodyPr/>
                    <a:lstStyle/>
                    <a:p>
                      <a:pPr algn="just"/>
                      <a:r>
                        <a:rPr lang="en-US" sz="16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To provide the energy service through a entrepreneur.</a:t>
                      </a:r>
                      <a:endParaRPr lang="en-IN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Two entrepreneurs have been selected and one is working</a:t>
                      </a:r>
                      <a:endParaRPr lang="en-IN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45234">
                <a:tc>
                  <a:txBody>
                    <a:bodyPr/>
                    <a:lstStyle/>
                    <a:p>
                      <a:pPr algn="just"/>
                      <a:r>
                        <a:rPr lang="en-IN" sz="1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To provide Bio</a:t>
                      </a:r>
                      <a:r>
                        <a:rPr lang="en-IN" sz="16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gas plant </a:t>
                      </a:r>
                      <a:endParaRPr lang="en-IN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 bio-gas units were </a:t>
                      </a:r>
                      <a:r>
                        <a:rPr lang="en-IN" sz="16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installed in the village </a:t>
                      </a:r>
                      <a:endParaRPr lang="en-IN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art 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5600" y="774823"/>
            <a:ext cx="4270399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hart 5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29124" y="3906137"/>
            <a:ext cx="4444994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Content Placeholder 3" descr="Chart 4.jpg"/>
          <p:cNvPicPr>
            <a:picLocks noGrp="1" noChangeAspect="1"/>
          </p:cNvPicPr>
          <p:nvPr>
            <p:ph idx="1"/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596" y="3805791"/>
            <a:ext cx="3571900" cy="300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Chart 1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491869" y="829335"/>
            <a:ext cx="458833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1903214" y="148854"/>
            <a:ext cx="57864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Some statistics on the project</a:t>
            </a:r>
            <a:endParaRPr lang="en-US" sz="28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Some statistics on the project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" name="Picture 5" descr="Chart 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1571612"/>
            <a:ext cx="7069785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25300" y="762000"/>
            <a:ext cx="73914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ahoma" pitchFamily="34" charset="0"/>
                <a:cs typeface="Tahoma" pitchFamily="34" charset="0"/>
              </a:rPr>
              <a:t>Technology package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Tahoma" pitchFamily="34" charset="0"/>
                <a:cs typeface="Tahoma" pitchFamily="34" charset="0"/>
              </a:rPr>
              <a:t> Solar based LED system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Tahoma" pitchFamily="34" charset="0"/>
                <a:cs typeface="Tahoma" pitchFamily="34" charset="0"/>
              </a:rPr>
              <a:t> Gas based  power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system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Bio-gas based home cooking system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ahoma" pitchFamily="34" charset="0"/>
                <a:cs typeface="Tahoma" pitchFamily="34" charset="0"/>
              </a:rPr>
              <a:t>Societal  Aspect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Tahoma" pitchFamily="34" charset="0"/>
                <a:cs typeface="Tahoma" pitchFamily="34" charset="0"/>
              </a:rPr>
              <a:t> Involvement of the entrepreneur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Tahoma" pitchFamily="34" charset="0"/>
                <a:cs typeface="Tahoma" pitchFamily="34" charset="0"/>
              </a:rPr>
              <a:t> Formation of groups (JLG)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6565" y="3876242"/>
            <a:ext cx="40386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ahoma" pitchFamily="34" charset="0"/>
                <a:cs typeface="Tahoma" pitchFamily="34" charset="0"/>
              </a:rPr>
              <a:t>Involvement of Villagers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1505" y="4517520"/>
            <a:ext cx="8643966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Tahoma" pitchFamily="34" charset="0"/>
                <a:cs typeface="Tahoma" pitchFamily="34" charset="0"/>
              </a:rPr>
              <a:t> More than 1000 of villagers have shown interest in this project.</a:t>
            </a:r>
          </a:p>
          <a:p>
            <a:pPr marL="0" lvl="1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Tahoma" pitchFamily="34" charset="0"/>
                <a:cs typeface="Tahoma" pitchFamily="34" charset="0"/>
              </a:rPr>
              <a:t> Presently four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panchayats</a:t>
            </a:r>
            <a:r>
              <a:rPr lang="en-US" dirty="0">
                <a:latin typeface="Tahoma" pitchFamily="34" charset="0"/>
                <a:cs typeface="Tahoma" pitchFamily="34" charset="0"/>
              </a:rPr>
              <a:t> are involved in this project.</a:t>
            </a:r>
          </a:p>
          <a:p>
            <a:pPr marL="0" lvl="1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Tahoma" pitchFamily="34" charset="0"/>
                <a:cs typeface="Tahoma" pitchFamily="34" charset="0"/>
              </a:rPr>
              <a:t> The entrepreneur is selected, to whom the work will be</a:t>
            </a:r>
          </a:p>
          <a:p>
            <a:pPr marL="0" lvl="1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cs typeface="Tahoma" pitchFamily="34" charset="0"/>
              </a:rPr>
              <a:t>    handed over after the completion of project.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2770" y="6052605"/>
            <a:ext cx="3200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ahoma" pitchFamily="34" charset="0"/>
                <a:cs typeface="Tahoma" pitchFamily="34" charset="0"/>
              </a:rPr>
              <a:t>Linkages with Institutions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61935" y="6072205"/>
            <a:ext cx="19245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Tahoma" pitchFamily="34" charset="0"/>
                <a:cs typeface="Tahoma" pitchFamily="34" charset="0"/>
              </a:rPr>
              <a:t> NBIRT.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28926" y="285728"/>
            <a:ext cx="314327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DELIVERABLES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901</Words>
  <Application>Microsoft Office PowerPoint</Application>
  <PresentationFormat>On-screen Show (4:3)</PresentationFormat>
  <Paragraphs>152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statistics on the project</vt:lpstr>
      <vt:lpstr>PowerPoint Presentation</vt:lpstr>
      <vt:lpstr>PowerPoint Presentation</vt:lpstr>
      <vt:lpstr>Bio-gas Initiative</vt:lpstr>
      <vt:lpstr>Bio-gas Initiative…contd.</vt:lpstr>
      <vt:lpstr>Bio-gas Initiative….contd.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R Datta</dc:creator>
  <cp:lastModifiedBy>Gaurav Shukla</cp:lastModifiedBy>
  <cp:revision>86</cp:revision>
  <dcterms:created xsi:type="dcterms:W3CDTF">2009-11-19T11:25:02Z</dcterms:created>
  <dcterms:modified xsi:type="dcterms:W3CDTF">2012-03-20T07:15:22Z</dcterms:modified>
</cp:coreProperties>
</file>