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58" r:id="rId6"/>
    <p:sldId id="263" r:id="rId7"/>
    <p:sldId id="259" r:id="rId8"/>
    <p:sldId id="265" r:id="rId9"/>
    <p:sldId id="266" r:id="rId10"/>
    <p:sldId id="262" r:id="rId11"/>
    <p:sldId id="275" r:id="rId12"/>
    <p:sldId id="273" r:id="rId13"/>
    <p:sldId id="267" r:id="rId14"/>
    <p:sldId id="272" r:id="rId15"/>
    <p:sldId id="268" r:id="rId16"/>
    <p:sldId id="271" r:id="rId17"/>
    <p:sldId id="274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3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968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937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44871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850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857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995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224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7958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072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3733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5576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ACCE-D70C-4A84-91D6-966AF3D162EC}" type="datetimeFigureOut">
              <a:rPr lang="en-ZW" smtClean="0"/>
              <a:t>11/20/2014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AAEB-61EA-4FD5-999D-E3C91E66C86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919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 smtClean="0"/>
              <a:t>Change Strategy for Zambia</a:t>
            </a:r>
            <a:br>
              <a:rPr lang="en-ZW" dirty="0" smtClean="0"/>
            </a:br>
            <a:r>
              <a:rPr lang="en-ZW" dirty="0" smtClean="0"/>
              <a:t>CREW Project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 smtClean="0"/>
              <a:t>Faith Mwamba</a:t>
            </a:r>
          </a:p>
          <a:p>
            <a:r>
              <a:rPr lang="en-ZW" dirty="0" smtClean="0"/>
              <a:t>CUTS Lusaka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8995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200" dirty="0" smtClean="0"/>
              <a:t>Mapping of who to Influence </a:t>
            </a:r>
            <a:endParaRPr lang="en-ZW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52965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3384376"/>
                <a:gridCol w="3394720"/>
              </a:tblGrid>
              <a:tr h="341784">
                <a:tc>
                  <a:txBody>
                    <a:bodyPr/>
                    <a:lstStyle/>
                    <a:p>
                      <a:r>
                        <a:rPr lang="en-ZW" dirty="0" smtClean="0"/>
                        <a:t>Category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Staple Food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Bus</a:t>
                      </a:r>
                      <a:r>
                        <a:rPr lang="en-ZW" baseline="0" dirty="0" smtClean="0"/>
                        <a:t> Transport</a:t>
                      </a:r>
                      <a:endParaRPr lang="en-ZW" dirty="0"/>
                    </a:p>
                  </a:txBody>
                  <a:tcPr/>
                </a:tc>
              </a:tr>
              <a:tr h="842755">
                <a:tc>
                  <a:txBody>
                    <a:bodyPr/>
                    <a:lstStyle/>
                    <a:p>
                      <a:r>
                        <a:rPr lang="en-ZW" dirty="0" smtClean="0"/>
                        <a:t>Line ministries</a:t>
                      </a:r>
                      <a:r>
                        <a:rPr lang="en-ZW" baseline="0" dirty="0" smtClean="0"/>
                        <a:t> and </a:t>
                      </a:r>
                      <a:r>
                        <a:rPr lang="en-ZW" baseline="0" dirty="0" err="1" smtClean="0"/>
                        <a:t>Deptt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err="1" smtClean="0"/>
                        <a:t>MoA</a:t>
                      </a:r>
                      <a:r>
                        <a:rPr lang="en-ZW" dirty="0" smtClean="0"/>
                        <a:t>, MCTI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MoT,</a:t>
                      </a:r>
                      <a:r>
                        <a:rPr lang="en-ZW" baseline="0" dirty="0" smtClean="0"/>
                        <a:t> MLGH, MCTI</a:t>
                      </a:r>
                      <a:endParaRPr lang="en-ZW" dirty="0"/>
                    </a:p>
                  </a:txBody>
                  <a:tcPr/>
                </a:tc>
              </a:tr>
              <a:tr h="1095581">
                <a:tc>
                  <a:txBody>
                    <a:bodyPr/>
                    <a:lstStyle/>
                    <a:p>
                      <a:r>
                        <a:rPr lang="en-ZW" dirty="0" smtClean="0"/>
                        <a:t>Regulators/</a:t>
                      </a:r>
                      <a:r>
                        <a:rPr lang="en-ZW" baseline="0" dirty="0" smtClean="0"/>
                        <a:t> other relevant institutions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CCPC, FRA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RTSA, LA’s, ZABS, CCPC</a:t>
                      </a:r>
                      <a:endParaRPr lang="en-ZW" dirty="0"/>
                    </a:p>
                  </a:txBody>
                  <a:tcPr/>
                </a:tc>
              </a:tr>
              <a:tr h="341784">
                <a:tc>
                  <a:txBody>
                    <a:bodyPr/>
                    <a:lstStyle/>
                    <a:p>
                      <a:r>
                        <a:rPr lang="en-ZW" dirty="0" smtClean="0"/>
                        <a:t>Business Associations/ Ngo’s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ZNFU, MAZ, GTAZ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PPDAZ, CRAZ, ZACA, LLBOC, UTTA</a:t>
                      </a:r>
                      <a:endParaRPr lang="en-ZW" dirty="0"/>
                    </a:p>
                  </a:txBody>
                  <a:tcPr/>
                </a:tc>
              </a:tr>
              <a:tr h="341784">
                <a:tc>
                  <a:txBody>
                    <a:bodyPr/>
                    <a:lstStyle/>
                    <a:p>
                      <a:r>
                        <a:rPr lang="en-ZW" dirty="0" smtClean="0"/>
                        <a:t>Research</a:t>
                      </a:r>
                      <a:r>
                        <a:rPr lang="en-ZW" baseline="0" dirty="0" smtClean="0"/>
                        <a:t> Institutions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IAPRI, ZIPAR, CUTS,</a:t>
                      </a:r>
                      <a:r>
                        <a:rPr lang="en-ZW" baseline="0" dirty="0" smtClean="0"/>
                        <a:t> 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CUTS, ZIPAR</a:t>
                      </a:r>
                      <a:endParaRPr lang="en-ZW" dirty="0"/>
                    </a:p>
                  </a:txBody>
                  <a:tcPr/>
                </a:tc>
              </a:tr>
              <a:tr h="341784">
                <a:tc>
                  <a:txBody>
                    <a:bodyPr/>
                    <a:lstStyle/>
                    <a:p>
                      <a:r>
                        <a:rPr lang="en-ZW" dirty="0" smtClean="0"/>
                        <a:t>Media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Both</a:t>
                      </a:r>
                      <a:r>
                        <a:rPr lang="en-ZW" baseline="0" dirty="0" smtClean="0"/>
                        <a:t> national and private media institutions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Both national and private media institutions</a:t>
                      </a:r>
                    </a:p>
                    <a:p>
                      <a:endParaRPr lang="en-ZW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50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W" dirty="0" smtClean="0"/>
              <a:t>Key applicable tools</a:t>
            </a:r>
            <a:endParaRPr lang="en-ZW" dirty="0"/>
          </a:p>
        </p:txBody>
      </p:sp>
      <p:pic>
        <p:nvPicPr>
          <p:cNvPr id="1026" name="Picture 2" descr="C:\Users\Fpm\Pictures\imagesCAQ41M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8873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3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Key Applicable tools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1314450" lvl="2" indent="-514350">
              <a:buFont typeface="+mj-lt"/>
              <a:buAutoNum type="alphaLcParenR"/>
            </a:pPr>
            <a:r>
              <a:rPr lang="en-US" sz="2000" dirty="0" smtClean="0"/>
              <a:t>Advocacy</a:t>
            </a:r>
          </a:p>
          <a:p>
            <a:pPr marL="1314450" lvl="2" indent="-514350">
              <a:buFont typeface="+mj-lt"/>
              <a:buAutoNum type="alphaLcParenR"/>
            </a:pPr>
            <a:endParaRPr lang="en-US" sz="2000" dirty="0" smtClean="0"/>
          </a:p>
          <a:p>
            <a:pPr marL="1257300" lvl="2" indent="-457200">
              <a:buFont typeface="+mj-lt"/>
              <a:buAutoNum type="alphaLcParenR"/>
            </a:pPr>
            <a:r>
              <a:rPr lang="en-US" sz="2000" dirty="0" smtClean="0"/>
              <a:t> Lobby</a:t>
            </a:r>
          </a:p>
          <a:p>
            <a:pPr marL="1257300" lvl="2" indent="-457200">
              <a:buFont typeface="+mj-lt"/>
              <a:buAutoNum type="alphaLcParenR"/>
            </a:pPr>
            <a:endParaRPr lang="en-US" sz="2000" dirty="0" smtClean="0"/>
          </a:p>
          <a:p>
            <a:pPr marL="1314450" lvl="2" indent="-514350">
              <a:buFont typeface="+mj-lt"/>
              <a:buAutoNum type="alphaLcParenR"/>
            </a:pPr>
            <a:r>
              <a:rPr lang="en-US" sz="2000" dirty="0" smtClean="0"/>
              <a:t>Media Engagement </a:t>
            </a:r>
            <a:r>
              <a:rPr lang="en-US" sz="2000" i="1" dirty="0" smtClean="0"/>
              <a:t>(Note: This is a cross cutting issues and can influence A and B) </a:t>
            </a:r>
          </a:p>
          <a:p>
            <a:pPr marL="1257300" lvl="2" indent="-457200">
              <a:buFont typeface="+mj-lt"/>
              <a:buAutoNum type="alphaLcParenR"/>
            </a:pPr>
            <a:endParaRPr lang="en-US" sz="2000" i="1" dirty="0" smtClean="0"/>
          </a:p>
          <a:p>
            <a:pPr marL="0" indent="0" algn="just">
              <a:buNone/>
            </a:pPr>
            <a:r>
              <a:rPr lang="en-US" sz="2000" i="1" dirty="0" smtClean="0"/>
              <a:t>These are the most preferred tools/Approach to influencing the identified Policy and Practice Related issues 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62277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ZW" sz="3600" dirty="0" smtClean="0"/>
              <a:t>Advocacy/Lobby  Plan- Maize Sector</a:t>
            </a:r>
            <a:endParaRPr lang="en-ZW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50996"/>
              </p:ext>
            </p:extLst>
          </p:nvPr>
        </p:nvGraphicFramePr>
        <p:xfrm>
          <a:off x="107503" y="548680"/>
          <a:ext cx="8856984" cy="6092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2404"/>
                <a:gridCol w="2882252"/>
                <a:gridCol w="2952328"/>
              </a:tblGrid>
              <a:tr h="453907">
                <a:tc>
                  <a:txBody>
                    <a:bodyPr/>
                    <a:lstStyle/>
                    <a:p>
                      <a:r>
                        <a:rPr lang="en-ZW" dirty="0" smtClean="0"/>
                        <a:t>Issue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Approach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Outcome</a:t>
                      </a:r>
                      <a:r>
                        <a:rPr lang="en-ZW" baseline="0" dirty="0" smtClean="0"/>
                        <a:t> indicator</a:t>
                      </a:r>
                      <a:endParaRPr lang="en-ZW" dirty="0"/>
                    </a:p>
                  </a:txBody>
                  <a:tcPr/>
                </a:tc>
              </a:tr>
              <a:tr h="935841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Advocate/lobby for more transparent procurement processes in the downstream and upstream (input suppliers) to curb collusive bidding as experienced recently </a:t>
                      </a:r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dirty="0" smtClean="0"/>
                        <a:t>Round</a:t>
                      </a:r>
                      <a:r>
                        <a:rPr lang="en-ZW" sz="1600" baseline="0" dirty="0" smtClean="0"/>
                        <a:t> Table meetings (CCPC, ZPPA, ACC)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One on One meetings with Key influential constitutional Office Holders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/>
                </a:tc>
              </a:tr>
              <a:tr h="794154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Advocate/lobby for the enhancement of the institutional and network capacity of the FRA to improve its accessibility to farmers especially those in rural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W" sz="1600" dirty="0" smtClean="0">
                          <a:latin typeface="+mn-lt"/>
                        </a:rPr>
                        <a:t>Engage with </a:t>
                      </a:r>
                      <a:r>
                        <a:rPr lang="en-ZW" sz="1600" baseline="0" dirty="0" smtClean="0">
                          <a:latin typeface="+mn-lt"/>
                        </a:rPr>
                        <a:t>FRA to conduct a power mapping and catalogue of existing farmers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W" sz="1600" baseline="0" dirty="0" smtClean="0">
                          <a:latin typeface="+mn-lt"/>
                        </a:rPr>
                        <a:t>Engage with MAL/FRA to increase budgetary allocation for the above purpose 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</a:tr>
              <a:tr h="609815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Advocate/lobby for a defined (scientific) price regulation mechanism will tremendously benefit 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ZW" sz="1600" dirty="0" smtClean="0">
                          <a:latin typeface="Calibri" pitchFamily="34" charset="0"/>
                        </a:rPr>
                        <a:t>Lobby for a study to be undertaken which defines international best practices</a:t>
                      </a:r>
                      <a:r>
                        <a:rPr lang="en-ZW" sz="1600" baseline="0" dirty="0" smtClean="0">
                          <a:latin typeface="Calibri" pitchFamily="34" charset="0"/>
                        </a:rPr>
                        <a:t>  of prices setting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Media Articles on the issue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Other write ups (</a:t>
                      </a: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policy briefs, briefing papers etc)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Initiate media debate </a:t>
                      </a:r>
                      <a:endParaRPr lang="en-ZW" sz="1600" dirty="0" smtClean="0"/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en-ZW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2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lang="en-ZW" sz="3600" dirty="0"/>
              <a:t>Advocacy/Lobby Maize </a:t>
            </a:r>
            <a:r>
              <a:rPr lang="en-ZW" sz="3600" dirty="0" smtClean="0"/>
              <a:t>Sector</a:t>
            </a:r>
            <a:endParaRPr lang="en-ZW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860493"/>
              </p:ext>
            </p:extLst>
          </p:nvPr>
        </p:nvGraphicFramePr>
        <p:xfrm>
          <a:off x="457200" y="946696"/>
          <a:ext cx="8229600" cy="3510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en-ZW" dirty="0" smtClean="0"/>
                        <a:t>Issue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Approach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Outcome Indicator</a:t>
                      </a:r>
                      <a:endParaRPr lang="en-ZW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600" dirty="0" smtClean="0"/>
                        <a:t>Advocate/lobby for improving the input market for maize through developing a clear development policy or introducing key incentives for the input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dirty="0" smtClean="0"/>
                        <a:t>Round</a:t>
                      </a:r>
                      <a:r>
                        <a:rPr lang="en-ZW" sz="1600" baseline="0" dirty="0" smtClean="0"/>
                        <a:t> Table meetings (MAL, MCTI, ZRA, Farmer Organisations, MAZ)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One on One meetings with Key influential constitutional Office Holders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Media Articles on the issue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Other write ups (</a:t>
                      </a: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policy briefs, briefing papers etc)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Initiate media debate </a:t>
                      </a:r>
                      <a:endParaRPr lang="en-Z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2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W" dirty="0"/>
              <a:t>Advocacy/Lobby -</a:t>
            </a:r>
            <a:r>
              <a:rPr lang="en-ZW" dirty="0" smtClean="0"/>
              <a:t>Bus transport</a:t>
            </a:r>
            <a:endParaRPr lang="en-ZW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544431"/>
              </p:ext>
            </p:extLst>
          </p:nvPr>
        </p:nvGraphicFramePr>
        <p:xfrm>
          <a:off x="323527" y="548680"/>
          <a:ext cx="8373618" cy="600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1206"/>
                <a:gridCol w="3329475"/>
                <a:gridCol w="2252937"/>
              </a:tblGrid>
              <a:tr h="315755">
                <a:tc>
                  <a:txBody>
                    <a:bodyPr/>
                    <a:lstStyle/>
                    <a:p>
                      <a:r>
                        <a:rPr lang="en-ZW" dirty="0" smtClean="0"/>
                        <a:t>Issue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Approach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Outcome Indicator</a:t>
                      </a:r>
                      <a:endParaRPr lang="en-ZW" dirty="0"/>
                    </a:p>
                  </a:txBody>
                  <a:tcPr/>
                </a:tc>
              </a:tr>
              <a:tr h="920952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Advocate/ Lobby for addressing the political economy issues surrounding the sector through facilitating better coordination  and cooperation between RTSA and Ministry of Transport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ZW" sz="1600" dirty="0" smtClean="0"/>
                        <a:t>Advocate</a:t>
                      </a:r>
                      <a:r>
                        <a:rPr lang="en-ZW" sz="1600" baseline="0" dirty="0" smtClean="0"/>
                        <a:t> for key engagement meeting defining the vertical and horizontal relations between the two institutions and others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Hold bilateral meetings with each institutions </a:t>
                      </a:r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/>
                </a:tc>
              </a:tr>
              <a:tr h="1341959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Advocate/ lobby for more and inclusive participation of consumer organisations &amp; others at public sittings and committees for purposes of policy outcomes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ZW" sz="1600" dirty="0" smtClean="0"/>
                        <a:t>Advocate</a:t>
                      </a:r>
                      <a:r>
                        <a:rPr lang="en-ZW" sz="1600" baseline="0" dirty="0" smtClean="0"/>
                        <a:t> for key engagement meeting defining the vertical and horizontal relations between the two institutions and others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Hold bilateral meetings with each institutions </a:t>
                      </a:r>
                      <a:endParaRPr lang="en-Z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/>
                </a:tc>
              </a:tr>
              <a:tr h="1131455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 Advocate/ lobby for implementation of the route allocation policy (through LA’s) to enhance consumer access and regulate access competition in the bus transport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W" sz="1600" dirty="0" smtClean="0"/>
                        <a:t>Engaging</a:t>
                      </a:r>
                      <a:r>
                        <a:rPr lang="en-ZW" sz="1600" baseline="0" dirty="0" smtClean="0"/>
                        <a:t> bus drivers/ commuter ass. to create demand for the implementation of the policy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600" baseline="0" dirty="0" smtClean="0"/>
                        <a:t>-Round Table meeting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600" baseline="0" dirty="0" smtClean="0"/>
                        <a:t>-Facilitate issuance of joint  statements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W" sz="1600" dirty="0" smtClean="0"/>
                        <a:t>Engage LA and RTSA</a:t>
                      </a:r>
                      <a:r>
                        <a:rPr lang="en-ZW" sz="1600" baseline="0" dirty="0" smtClean="0"/>
                        <a:t> TO </a:t>
                      </a:r>
                      <a:r>
                        <a:rPr lang="en-ZW" sz="1600" dirty="0" smtClean="0"/>
                        <a:t>define challenges halting implementation of the policy and define remedial</a:t>
                      </a:r>
                      <a:r>
                        <a:rPr lang="en-ZW" sz="1600" baseline="0" dirty="0" smtClean="0"/>
                        <a:t> actions </a:t>
                      </a:r>
                      <a:endParaRPr lang="en-Z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76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ZW" sz="3600" dirty="0" smtClean="0"/>
              <a:t>Advocacy/Lobby -Bus Transport</a:t>
            </a:r>
            <a:endParaRPr lang="en-ZW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913903"/>
              </p:ext>
            </p:extLst>
          </p:nvPr>
        </p:nvGraphicFramePr>
        <p:xfrm>
          <a:off x="457200" y="836712"/>
          <a:ext cx="8229600" cy="5256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0624"/>
                <a:gridCol w="2849488"/>
                <a:gridCol w="2849488"/>
              </a:tblGrid>
              <a:tr h="373643">
                <a:tc>
                  <a:txBody>
                    <a:bodyPr/>
                    <a:lstStyle/>
                    <a:p>
                      <a:r>
                        <a:rPr lang="en-ZW" dirty="0" smtClean="0"/>
                        <a:t>Issue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Approach</a:t>
                      </a:r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Outcome Indicator</a:t>
                      </a:r>
                      <a:endParaRPr lang="en-Z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11909">
                <a:tc>
                  <a:txBody>
                    <a:bodyPr/>
                    <a:lstStyle/>
                    <a:p>
                      <a:pPr algn="just"/>
                      <a:r>
                        <a:rPr lang="en-ZW" sz="1600" dirty="0" smtClean="0"/>
                        <a:t>Advocate/ lobby for a justified Scientific formula in price/ fare setting or revision processes.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Encourage </a:t>
                      </a:r>
                      <a:r>
                        <a:rPr kumimoji="0" lang="en-ZW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MoT</a:t>
                      </a: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/RTSA to conduct a regional analysis on price setting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Media Articles on the issue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W" sz="1600" baseline="0" dirty="0" smtClean="0"/>
                        <a:t>Other write ups (</a:t>
                      </a: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policy briefs, briefing papers etc)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Initiate media debate </a:t>
                      </a:r>
                      <a:endParaRPr lang="en-ZW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1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600" dirty="0" smtClean="0"/>
                        <a:t>Advocate/ lobby for mandatory standards to be set on quality of mini and midi buses (i.e seats and ventilation)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Facilitate consensus building meetings among the key interest groups in the sector (ZABS, Commuter and Bus Operators’ Association, CCPC  etc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Z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Write press articles on the impact of lack of defined standards on consumer welfare (death/ fatalities etc)</a:t>
                      </a:r>
                    </a:p>
                    <a:p>
                      <a:endParaRPr lang="en-ZW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W" sz="1600" dirty="0" smtClean="0"/>
                        <a:t> </a:t>
                      </a:r>
                      <a:endParaRPr lang="en-ZW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7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Engagement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 smtClean="0"/>
              <a:t>Purposes: </a:t>
            </a:r>
          </a:p>
          <a:p>
            <a:pPr lvl="1" algn="just"/>
            <a:r>
              <a:rPr lang="en-US" sz="2000" i="1" dirty="0" smtClean="0"/>
              <a:t>To popularize the research outcomes for public consumption </a:t>
            </a:r>
            <a:endParaRPr lang="en-US" sz="2000" i="1" dirty="0"/>
          </a:p>
          <a:p>
            <a:pPr lvl="1" algn="just"/>
            <a:r>
              <a:rPr lang="en-US" sz="2000" i="1" dirty="0" smtClean="0"/>
              <a:t>Create and develop a carder of media personnel supporting the projects outputs/outcomes 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/>
              <a:t>Approach </a:t>
            </a:r>
          </a:p>
          <a:p>
            <a:pPr marL="0" indent="0" algn="just">
              <a:buNone/>
            </a:pPr>
            <a:endParaRPr lang="en-US" sz="2400" b="1" dirty="0" smtClean="0"/>
          </a:p>
          <a:p>
            <a:pPr lvl="1" algn="just"/>
            <a:r>
              <a:rPr lang="en-US" sz="2000" i="1" dirty="0" smtClean="0"/>
              <a:t>Hold media tours (visiting media houses and sharing project objectives and status) </a:t>
            </a:r>
          </a:p>
          <a:p>
            <a:pPr lvl="1" algn="just"/>
            <a:r>
              <a:rPr lang="en-US" sz="2000" i="1" dirty="0" smtClean="0"/>
              <a:t>Hold or organize an Editors Meeting (these are gate keepers and hence their knowledge on the project is required) </a:t>
            </a:r>
          </a:p>
          <a:p>
            <a:pPr lvl="1" algn="just"/>
            <a:r>
              <a:rPr lang="en-US" sz="2000" i="1" dirty="0" smtClean="0"/>
              <a:t>Holder Press Briefings on a particular issue from the study 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49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/>
              <a:t>Suggestions from the NRG Members</a:t>
            </a:r>
            <a:endParaRPr lang="en-ZW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8359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 smtClean="0"/>
          </a:p>
          <a:p>
            <a:endParaRPr lang="en-ZW" dirty="0"/>
          </a:p>
          <a:p>
            <a:endParaRPr lang="en-ZW" dirty="0" smtClean="0"/>
          </a:p>
          <a:p>
            <a:endParaRPr lang="en-ZW" dirty="0"/>
          </a:p>
          <a:p>
            <a:pPr lvl="6"/>
            <a:r>
              <a:rPr lang="en-ZW" dirty="0" smtClean="0"/>
              <a:t>Ends….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2461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Outline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W" sz="2400" dirty="0"/>
              <a:t>Identification of  </a:t>
            </a:r>
            <a:r>
              <a:rPr lang="en-ZW" sz="2400" dirty="0" smtClean="0"/>
              <a:t>Problem</a:t>
            </a:r>
          </a:p>
          <a:p>
            <a:r>
              <a:rPr lang="en-ZW" sz="2400" dirty="0" smtClean="0"/>
              <a:t>Key Emerging issues</a:t>
            </a:r>
          </a:p>
          <a:p>
            <a:pPr marL="0" indent="0">
              <a:buNone/>
            </a:pPr>
            <a:r>
              <a:rPr lang="en-ZW" sz="2400" dirty="0" smtClean="0"/>
              <a:t>	-Staple food Sector (Maize)</a:t>
            </a:r>
          </a:p>
          <a:p>
            <a:pPr marL="0" indent="0">
              <a:buNone/>
            </a:pPr>
            <a:r>
              <a:rPr lang="en-ZW" sz="2400" dirty="0"/>
              <a:t>	</a:t>
            </a:r>
            <a:r>
              <a:rPr lang="en-ZW" sz="2400" dirty="0" smtClean="0"/>
              <a:t>-Bus Transport Sector</a:t>
            </a:r>
            <a:endParaRPr lang="en-ZW" sz="2400" dirty="0"/>
          </a:p>
          <a:p>
            <a:r>
              <a:rPr lang="en-ZW" sz="2400" dirty="0" smtClean="0"/>
              <a:t>Change Strategy Issues (Maize and Transport) </a:t>
            </a:r>
          </a:p>
          <a:p>
            <a:r>
              <a:rPr lang="en-ZW" sz="2400" dirty="0"/>
              <a:t>Mapping of who to Influence </a:t>
            </a:r>
            <a:endParaRPr lang="en-ZW" sz="2400" dirty="0" smtClean="0"/>
          </a:p>
          <a:p>
            <a:r>
              <a:rPr lang="en-ZW" sz="2400" dirty="0" smtClean="0"/>
              <a:t>Key Applicable tools</a:t>
            </a:r>
          </a:p>
          <a:p>
            <a:r>
              <a:rPr lang="en-ZW" sz="2400" dirty="0" smtClean="0"/>
              <a:t>Change Strategy  </a:t>
            </a:r>
          </a:p>
          <a:p>
            <a:pPr lvl="1"/>
            <a:r>
              <a:rPr lang="en-ZW" sz="2000" dirty="0" smtClean="0"/>
              <a:t>Advocacy and Lobby </a:t>
            </a:r>
          </a:p>
          <a:p>
            <a:pPr lvl="1"/>
            <a:r>
              <a:rPr lang="en-ZW" sz="2000" dirty="0" smtClean="0"/>
              <a:t>Education/Media Engagement </a:t>
            </a:r>
          </a:p>
          <a:p>
            <a:r>
              <a:rPr lang="en-ZW" sz="2400" dirty="0"/>
              <a:t> Suggestions from the NRG Members</a:t>
            </a:r>
            <a:endParaRPr lang="en-ZW" sz="2400" dirty="0" smtClean="0"/>
          </a:p>
          <a:p>
            <a:endParaRPr lang="en-ZW" sz="2400" dirty="0" smtClean="0"/>
          </a:p>
        </p:txBody>
      </p:sp>
    </p:spTree>
    <p:extLst>
      <p:ext uri="{BB962C8B-B14F-4D97-AF65-F5344CB8AC3E}">
        <p14:creationId xmlns:p14="http://schemas.microsoft.com/office/powerpoint/2010/main" val="224174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Identification of the problem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ZW" dirty="0" smtClean="0"/>
          </a:p>
          <a:p>
            <a:pPr algn="just"/>
            <a:r>
              <a:rPr lang="en-ZW" sz="2600" dirty="0" smtClean="0"/>
              <a:t>Diagnostic was done to determine the problem. </a:t>
            </a:r>
          </a:p>
          <a:p>
            <a:pPr algn="just"/>
            <a:endParaRPr lang="en-ZW" sz="2600" dirty="0" smtClean="0"/>
          </a:p>
          <a:p>
            <a:pPr algn="just"/>
            <a:r>
              <a:rPr lang="en-ZW" sz="2600" dirty="0" smtClean="0"/>
              <a:t>Two sectors (of public interest) were identified; </a:t>
            </a:r>
          </a:p>
          <a:p>
            <a:pPr algn="just"/>
            <a:endParaRPr lang="en-ZW" sz="2800" dirty="0" smtClean="0"/>
          </a:p>
          <a:p>
            <a:pPr lvl="1" algn="just"/>
            <a:r>
              <a:rPr lang="en-ZW" sz="2400" dirty="0" smtClean="0">
                <a:solidFill>
                  <a:srgbClr val="FF0000"/>
                </a:solidFill>
              </a:rPr>
              <a:t>Maize Sector </a:t>
            </a:r>
          </a:p>
          <a:p>
            <a:pPr lvl="1" algn="just"/>
            <a:r>
              <a:rPr lang="en-ZW" sz="2400" dirty="0" smtClean="0">
                <a:solidFill>
                  <a:srgbClr val="FF0000"/>
                </a:solidFill>
              </a:rPr>
              <a:t>Passenger (Bus) Transport</a:t>
            </a:r>
          </a:p>
          <a:p>
            <a:pPr marL="457200" lvl="1" indent="0" algn="just">
              <a:buNone/>
            </a:pPr>
            <a:endParaRPr lang="en-ZW" sz="2400" dirty="0" smtClean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r>
              <a:rPr lang="en-ZW" sz="2600" dirty="0" smtClean="0"/>
              <a:t>Analysing the core problem from the key emerging issues in both sectors is necessary to determine the most appropriate approach or baseline for the advocacy plan  </a:t>
            </a:r>
            <a:endParaRPr lang="en-ZW" sz="2600" dirty="0"/>
          </a:p>
        </p:txBody>
      </p:sp>
    </p:spTree>
    <p:extLst>
      <p:ext uri="{BB962C8B-B14F-4D97-AF65-F5344CB8AC3E}">
        <p14:creationId xmlns:p14="http://schemas.microsoft.com/office/powerpoint/2010/main" val="118076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Key emerging issues- Maize sector</a:t>
            </a:r>
            <a:endParaRPr lang="en-ZW" dirty="0"/>
          </a:p>
        </p:txBody>
      </p:sp>
      <p:pic>
        <p:nvPicPr>
          <p:cNvPr id="2050" name="Picture 2" descr="C:\Users\Fpm\Pictures\imagesCA19Z7Z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/>
              <a:t>Key Emerging Issues- Maize Sector</a:t>
            </a:r>
            <a:endParaRPr lang="en-ZW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ZW" sz="2600" b="1" dirty="0"/>
              <a:t>Staple (maize) sector: </a:t>
            </a:r>
            <a:r>
              <a:rPr lang="en-ZW" sz="2600" b="1" i="1" dirty="0">
                <a:solidFill>
                  <a:srgbClr val="FF0000"/>
                </a:solidFill>
              </a:rPr>
              <a:t>Policy framework promotes creation of a monopoly (FRA) and dominance by government supported programmes (FISP) resulting in inefficiencies and less consumer welfare gains</a:t>
            </a:r>
            <a:r>
              <a:rPr lang="en-ZW" sz="26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n-ZW" sz="2600" b="1" i="1" dirty="0">
              <a:solidFill>
                <a:srgbClr val="FF0000"/>
              </a:solidFill>
            </a:endParaRPr>
          </a:p>
          <a:p>
            <a:pPr algn="just"/>
            <a:r>
              <a:rPr lang="en-ZW" sz="2600" dirty="0" smtClean="0"/>
              <a:t>Government policies provide an unfair advantage to FRA for procuring maize from farmers thus creating a monopoly  and limiting private sector participation</a:t>
            </a:r>
          </a:p>
          <a:p>
            <a:pPr algn="just"/>
            <a:endParaRPr lang="en-ZW" sz="2600" dirty="0" smtClean="0"/>
          </a:p>
          <a:p>
            <a:pPr algn="just"/>
            <a:r>
              <a:rPr lang="en-ZW" sz="2600" dirty="0" smtClean="0"/>
              <a:t>Subsidised fertiliser provided by the government has resulted in crowding out private sector</a:t>
            </a:r>
          </a:p>
          <a:p>
            <a:pPr algn="just"/>
            <a:endParaRPr lang="en-ZW" sz="2600" dirty="0" smtClean="0"/>
          </a:p>
          <a:p>
            <a:pPr algn="just"/>
            <a:r>
              <a:rPr lang="en-ZW" sz="2600" dirty="0" smtClean="0"/>
              <a:t>Uncertainty in supply of inputs due to inefficiencies which affects agricultural production</a:t>
            </a:r>
          </a:p>
          <a:p>
            <a:pPr marL="0" indent="0" algn="just">
              <a:buNone/>
            </a:pPr>
            <a:endParaRPr lang="en-ZW" sz="2600" dirty="0" smtClean="0"/>
          </a:p>
          <a:p>
            <a:pPr algn="just"/>
            <a:r>
              <a:rPr lang="en-ZW" sz="2600" dirty="0" smtClean="0"/>
              <a:t>Benefits of subsidised maize provided to millers do not accrue to the millers- maize meal prices still increase</a:t>
            </a:r>
          </a:p>
          <a:p>
            <a:endParaRPr lang="en-ZW" sz="2400" dirty="0" smtClean="0"/>
          </a:p>
          <a:p>
            <a:endParaRPr lang="en-ZW" sz="2400" dirty="0" smtClean="0"/>
          </a:p>
        </p:txBody>
      </p:sp>
    </p:spTree>
    <p:extLst>
      <p:ext uri="{BB962C8B-B14F-4D97-AF65-F5344CB8AC3E}">
        <p14:creationId xmlns:p14="http://schemas.microsoft.com/office/powerpoint/2010/main" val="7507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/>
              <a:t>Key Emerging issues-Bus Transport</a:t>
            </a:r>
            <a:endParaRPr lang="en-ZW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724" y="1600200"/>
            <a:ext cx="65045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3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/>
              <a:t>Key Emerging issues- Bus Transport Sector</a:t>
            </a:r>
            <a:endParaRPr lang="en-ZW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ZW" sz="2800" b="1" i="1" dirty="0"/>
              <a:t>Bus transport: </a:t>
            </a:r>
            <a:r>
              <a:rPr lang="en-ZW" sz="2800" b="1" i="1" dirty="0">
                <a:solidFill>
                  <a:srgbClr val="FF0000"/>
                </a:solidFill>
              </a:rPr>
              <a:t>High concentration of buses resulting in difficulty in regulating the sector coupled with non coordination between the policy makers and implementers in ensuring consumer/ producer welfare gains </a:t>
            </a:r>
          </a:p>
          <a:p>
            <a:pPr algn="just"/>
            <a:endParaRPr lang="en-ZW" sz="2800" dirty="0" smtClean="0"/>
          </a:p>
          <a:p>
            <a:pPr algn="just"/>
            <a:r>
              <a:rPr lang="en-ZW" sz="2800" dirty="0" smtClean="0"/>
              <a:t>The regulatory framework allows for the sector to be dominated by private players who operate mainly on the demand and supply principle</a:t>
            </a:r>
          </a:p>
          <a:p>
            <a:pPr marL="0" indent="0" algn="just">
              <a:buNone/>
            </a:pPr>
            <a:endParaRPr lang="en-ZW" sz="2800" dirty="0" smtClean="0"/>
          </a:p>
          <a:p>
            <a:pPr algn="just"/>
            <a:r>
              <a:rPr lang="en-IN" sz="2800" dirty="0" smtClean="0">
                <a:ea typeface="Calibri"/>
                <a:cs typeface="Times New Roman"/>
              </a:rPr>
              <a:t>Impact </a:t>
            </a:r>
            <a:r>
              <a:rPr lang="en-IN" sz="2800" dirty="0">
                <a:ea typeface="Calibri"/>
                <a:cs typeface="Times New Roman"/>
              </a:rPr>
              <a:t>of presence of </a:t>
            </a:r>
            <a:r>
              <a:rPr lang="en-IN" sz="2800" dirty="0" smtClean="0">
                <a:ea typeface="Calibri"/>
                <a:cs typeface="Times New Roman"/>
              </a:rPr>
              <a:t>associations </a:t>
            </a:r>
            <a:r>
              <a:rPr lang="en-IN" sz="2800" dirty="0">
                <a:ea typeface="Calibri"/>
                <a:cs typeface="Times New Roman"/>
              </a:rPr>
              <a:t>in the bus transport </a:t>
            </a:r>
            <a:r>
              <a:rPr lang="en-IN" sz="2800" dirty="0" smtClean="0">
                <a:ea typeface="Calibri"/>
                <a:cs typeface="Times New Roman"/>
              </a:rPr>
              <a:t>sector and interactions with regulatory authorities</a:t>
            </a:r>
          </a:p>
          <a:p>
            <a:pPr algn="just"/>
            <a:endParaRPr lang="en-IN" sz="2800" dirty="0" smtClean="0">
              <a:ea typeface="Calibri"/>
              <a:cs typeface="Times New Roman"/>
            </a:endParaRPr>
          </a:p>
          <a:p>
            <a:pPr algn="just"/>
            <a:r>
              <a:rPr lang="en-IN" sz="2800" dirty="0" smtClean="0">
                <a:ea typeface="Calibri"/>
                <a:cs typeface="Times New Roman"/>
              </a:rPr>
              <a:t>Lack of service level agreements SLA’s between MoT and RTSA limits accountability and efficient delivery of the policies</a:t>
            </a:r>
          </a:p>
          <a:p>
            <a:pPr marL="0" indent="0" algn="just">
              <a:buNone/>
            </a:pPr>
            <a:endParaRPr lang="en-IN" sz="2800" dirty="0" smtClean="0">
              <a:ea typeface="Calibri"/>
              <a:cs typeface="Times New Roman"/>
            </a:endParaRPr>
          </a:p>
          <a:p>
            <a:pPr algn="just"/>
            <a:r>
              <a:rPr lang="en-IN" sz="2800" dirty="0" smtClean="0">
                <a:ea typeface="Calibri"/>
                <a:cs typeface="Times New Roman"/>
              </a:rPr>
              <a:t>Lack of a route allocation policy allowing operators to ply anywhere, at will, mainly based on profitability</a:t>
            </a:r>
          </a:p>
          <a:p>
            <a:pPr algn="just"/>
            <a:endParaRPr lang="en-IN" sz="2800" dirty="0" smtClean="0">
              <a:ea typeface="Calibri"/>
              <a:cs typeface="Times New Roman"/>
            </a:endParaRPr>
          </a:p>
          <a:p>
            <a:pPr algn="just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99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/>
              <a:t>Change Strategy Issues- Maize Sector</a:t>
            </a:r>
            <a:endParaRPr lang="en-ZW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ZW" sz="2200" dirty="0"/>
              <a:t>Advocate/lobby </a:t>
            </a:r>
            <a:r>
              <a:rPr lang="en-ZW" sz="2200" dirty="0" smtClean="0"/>
              <a:t>for more transparent procurement processes in the downstream and upstream (input suppliers</a:t>
            </a:r>
            <a:r>
              <a:rPr lang="en-ZW" sz="2200" dirty="0"/>
              <a:t>) </a:t>
            </a:r>
            <a:r>
              <a:rPr lang="en-ZW" sz="2200" dirty="0" smtClean="0"/>
              <a:t>to </a:t>
            </a:r>
            <a:r>
              <a:rPr lang="en-ZW" sz="2200" dirty="0"/>
              <a:t>curb collusive </a:t>
            </a:r>
            <a:r>
              <a:rPr lang="en-ZW" sz="2200" dirty="0" smtClean="0"/>
              <a:t>bidding as experienced recently </a:t>
            </a:r>
            <a:endParaRPr lang="en-ZW" sz="2200" dirty="0"/>
          </a:p>
          <a:p>
            <a:pPr algn="just"/>
            <a:endParaRPr lang="en-ZW" sz="2200" dirty="0" smtClean="0"/>
          </a:p>
          <a:p>
            <a:pPr algn="just"/>
            <a:r>
              <a:rPr lang="en-ZW" sz="2200" dirty="0" smtClean="0"/>
              <a:t>Advocate/lobby for the enhancement of the institutional and network capacity of the FRA to improve its accessibility to farmers especially those in rural communities</a:t>
            </a:r>
          </a:p>
          <a:p>
            <a:pPr algn="just"/>
            <a:endParaRPr lang="en-ZW" sz="2200" dirty="0" smtClean="0"/>
          </a:p>
          <a:p>
            <a:pPr algn="just"/>
            <a:r>
              <a:rPr lang="en-ZW" sz="2200" dirty="0"/>
              <a:t>Advocate/lobby </a:t>
            </a:r>
            <a:r>
              <a:rPr lang="en-ZW" sz="2200" dirty="0" smtClean="0"/>
              <a:t>for a defined (scientific) price regulation mechanism will tremendously benefit consumers</a:t>
            </a:r>
          </a:p>
          <a:p>
            <a:pPr algn="just"/>
            <a:endParaRPr lang="en-ZW" sz="2200" dirty="0" smtClean="0"/>
          </a:p>
          <a:p>
            <a:pPr algn="just"/>
            <a:r>
              <a:rPr lang="en-ZW" sz="2000" dirty="0"/>
              <a:t>Advocate/lobby </a:t>
            </a:r>
            <a:r>
              <a:rPr lang="en-ZW" sz="2000" dirty="0" smtClean="0"/>
              <a:t>for improving the input market for maize through developing a clear development policy or introducing key incentives for the input market.  </a:t>
            </a:r>
            <a:endParaRPr lang="en-ZW" sz="2000" dirty="0"/>
          </a:p>
          <a:p>
            <a:pPr algn="just"/>
            <a:endParaRPr lang="en-ZW" sz="2200" dirty="0" smtClean="0"/>
          </a:p>
          <a:p>
            <a:pPr algn="just"/>
            <a:endParaRPr lang="en-ZW" sz="2200" dirty="0" smtClean="0"/>
          </a:p>
        </p:txBody>
      </p:sp>
    </p:spTree>
    <p:extLst>
      <p:ext uri="{BB962C8B-B14F-4D97-AF65-F5344CB8AC3E}">
        <p14:creationId xmlns:p14="http://schemas.microsoft.com/office/powerpoint/2010/main" val="199159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W" sz="3600" dirty="0"/>
              <a:t>Change Strategy </a:t>
            </a:r>
            <a:r>
              <a:rPr lang="en-ZW" sz="3600" dirty="0" smtClean="0"/>
              <a:t>Issues - Bus Transport Sector</a:t>
            </a:r>
            <a:endParaRPr lang="en-ZW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Autofit/>
          </a:bodyPr>
          <a:lstStyle/>
          <a:p>
            <a:pPr algn="just"/>
            <a:r>
              <a:rPr lang="en-ZW" sz="2000" dirty="0" smtClean="0"/>
              <a:t>Advocate/ Lobby for addressing the political economy issues surrounding the sector through facilitating better coordination  and cooperation between RTSA and Ministry of Transport </a:t>
            </a:r>
          </a:p>
          <a:p>
            <a:pPr algn="just"/>
            <a:endParaRPr lang="en-ZW" sz="2000" dirty="0" smtClean="0"/>
          </a:p>
          <a:p>
            <a:pPr algn="just"/>
            <a:r>
              <a:rPr lang="en-ZW" sz="2000" dirty="0"/>
              <a:t>Advocate/ lobby for more and inclusive participation of consumer organisations &amp; others at public sittings and committees for purposes of policy outcomes </a:t>
            </a:r>
            <a:endParaRPr lang="en-ZW" sz="2000" dirty="0" smtClean="0"/>
          </a:p>
          <a:p>
            <a:pPr algn="just"/>
            <a:endParaRPr lang="en-ZW" sz="2000" dirty="0"/>
          </a:p>
          <a:p>
            <a:pPr algn="just"/>
            <a:r>
              <a:rPr lang="en-ZW" sz="2000" dirty="0" smtClean="0"/>
              <a:t>Advocate/ lobby for implementation of the route allocation policy (through LA’s) to enhance consumer access and regulate access competition in the bus transport sector</a:t>
            </a:r>
          </a:p>
          <a:p>
            <a:pPr algn="just"/>
            <a:endParaRPr lang="en-ZW" sz="2000" dirty="0" smtClean="0"/>
          </a:p>
          <a:p>
            <a:pPr algn="just"/>
            <a:r>
              <a:rPr lang="en-ZW" sz="2000" dirty="0" smtClean="0"/>
              <a:t>Advocate/ lobby for a justified Scientific formula in price/ fare setting or revision processes.</a:t>
            </a:r>
          </a:p>
          <a:p>
            <a:pPr algn="just"/>
            <a:r>
              <a:rPr lang="en-ZW" sz="2000" dirty="0" smtClean="0"/>
              <a:t> Advocate/ lobby for mandatory standards to be set on quality of mini and midi buses (i.e seats and ventilation)  </a:t>
            </a:r>
          </a:p>
          <a:p>
            <a:endParaRPr lang="en-ZW" sz="2000" dirty="0" smtClean="0"/>
          </a:p>
          <a:p>
            <a:endParaRPr lang="en-ZW" sz="2000" dirty="0" smtClean="0"/>
          </a:p>
          <a:p>
            <a:endParaRPr lang="en-ZW" sz="2000" dirty="0" smtClean="0"/>
          </a:p>
          <a:p>
            <a:endParaRPr lang="en-ZW" sz="2000" dirty="0"/>
          </a:p>
        </p:txBody>
      </p:sp>
    </p:spTree>
    <p:extLst>
      <p:ext uri="{BB962C8B-B14F-4D97-AF65-F5344CB8AC3E}">
        <p14:creationId xmlns:p14="http://schemas.microsoft.com/office/powerpoint/2010/main" val="314157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1219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Change Strategy for Zambia CREW Project</vt:lpstr>
      <vt:lpstr>Outline</vt:lpstr>
      <vt:lpstr>Identification of the problem</vt:lpstr>
      <vt:lpstr>Key emerging issues- Maize sector</vt:lpstr>
      <vt:lpstr>Key Emerging Issues- Maize Sector</vt:lpstr>
      <vt:lpstr>Key Emerging issues-Bus Transport</vt:lpstr>
      <vt:lpstr>Key Emerging issues- Bus Transport Sector</vt:lpstr>
      <vt:lpstr>Change Strategy Issues- Maize Sector</vt:lpstr>
      <vt:lpstr>Change Strategy Issues - Bus Transport Sector</vt:lpstr>
      <vt:lpstr>Mapping of who to Influence </vt:lpstr>
      <vt:lpstr>Key applicable tools</vt:lpstr>
      <vt:lpstr>Key Applicable tools </vt:lpstr>
      <vt:lpstr>Advocacy/Lobby  Plan- Maize Sector</vt:lpstr>
      <vt:lpstr>Advocacy/Lobby Maize Sector</vt:lpstr>
      <vt:lpstr>Advocacy/Lobby -Bus transport</vt:lpstr>
      <vt:lpstr>Advocacy/Lobby -Bus Transport</vt:lpstr>
      <vt:lpstr>Media Engagement </vt:lpstr>
      <vt:lpstr>Suggestions from the NRG Members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Activities for Zambia CREW Project</dc:title>
  <dc:creator>Fpm</dc:creator>
  <cp:lastModifiedBy>webmaster</cp:lastModifiedBy>
  <cp:revision>102</cp:revision>
  <dcterms:created xsi:type="dcterms:W3CDTF">2014-11-12T09:58:50Z</dcterms:created>
  <dcterms:modified xsi:type="dcterms:W3CDTF">2014-11-20T09:24:52Z</dcterms:modified>
</cp:coreProperties>
</file>