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9" r:id="rId5"/>
    <p:sldId id="263" r:id="rId6"/>
    <p:sldId id="260" r:id="rId7"/>
    <p:sldId id="266" r:id="rId8"/>
    <p:sldId id="267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EAE9"/>
    <a:srgbClr val="F8EDEC"/>
    <a:srgbClr val="F6E7E6"/>
    <a:srgbClr val="F5E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76" d="100"/>
          <a:sy n="76" d="100"/>
        </p:scale>
        <p:origin x="-34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DDB9E7-8BCD-4442-BAE5-397E927E710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F87554A0-4AD7-4EF9-9E01-1D9D35CA63F2}">
      <dgm:prSet/>
      <dgm:spPr/>
      <dgm:t>
        <a:bodyPr/>
        <a:lstStyle/>
        <a:p>
          <a:pPr algn="just" rtl="0"/>
          <a:r>
            <a:rPr lang="en-IN" dirty="0" smtClean="0">
              <a:latin typeface="Times New Roman" pitchFamily="18" charset="0"/>
              <a:cs typeface="Times New Roman" pitchFamily="18" charset="0"/>
            </a:rPr>
            <a:t>Whether to include stakeholders at State level for undertaking evidence based research  and advocacy? </a:t>
          </a:r>
          <a:endParaRPr lang="en-IN" dirty="0">
            <a:latin typeface="Times New Roman" pitchFamily="18" charset="0"/>
            <a:cs typeface="Times New Roman" pitchFamily="18" charset="0"/>
          </a:endParaRPr>
        </a:p>
      </dgm:t>
    </dgm:pt>
    <dgm:pt modelId="{B23E4F58-6E22-4D67-B6E1-493F843C0245}" type="parTrans" cxnId="{CD7C0C1E-09AB-46C4-95D7-A22C40C7D04D}">
      <dgm:prSet/>
      <dgm:spPr/>
      <dgm:t>
        <a:bodyPr/>
        <a:lstStyle/>
        <a:p>
          <a:endParaRPr lang="en-IN"/>
        </a:p>
      </dgm:t>
    </dgm:pt>
    <dgm:pt modelId="{37035693-1F6D-45E4-9300-D2BF191453B6}" type="sibTrans" cxnId="{CD7C0C1E-09AB-46C4-95D7-A22C40C7D04D}">
      <dgm:prSet/>
      <dgm:spPr/>
      <dgm:t>
        <a:bodyPr/>
        <a:lstStyle/>
        <a:p>
          <a:endParaRPr lang="en-IN"/>
        </a:p>
      </dgm:t>
    </dgm:pt>
    <dgm:pt modelId="{0AD21CD6-0BF4-40AC-9BD8-4431EB23F66C}">
      <dgm:prSet/>
      <dgm:spPr/>
      <dgm:t>
        <a:bodyPr/>
        <a:lstStyle/>
        <a:p>
          <a:pPr algn="just" rtl="0"/>
          <a:r>
            <a:rPr lang="en-IN" dirty="0" smtClean="0">
              <a:latin typeface="Times New Roman" pitchFamily="18" charset="0"/>
              <a:cs typeface="Times New Roman" pitchFamily="18" charset="0"/>
            </a:rPr>
            <a:t>Focus has been on domestic markets – is there a need to cover international markets (access) in our research?</a:t>
          </a:r>
          <a:endParaRPr lang="en-IN" dirty="0">
            <a:latin typeface="Times New Roman" pitchFamily="18" charset="0"/>
            <a:cs typeface="Times New Roman" pitchFamily="18" charset="0"/>
          </a:endParaRPr>
        </a:p>
      </dgm:t>
    </dgm:pt>
    <dgm:pt modelId="{5C3843D6-8E73-41E8-8030-084B28A8BB03}" type="parTrans" cxnId="{D376BCC4-D4B0-461B-8F0E-BAE09A463994}">
      <dgm:prSet/>
      <dgm:spPr/>
      <dgm:t>
        <a:bodyPr/>
        <a:lstStyle/>
        <a:p>
          <a:endParaRPr lang="en-IN"/>
        </a:p>
      </dgm:t>
    </dgm:pt>
    <dgm:pt modelId="{2E3EC5E5-4ADD-4B37-AD31-E19A4A130728}" type="sibTrans" cxnId="{D376BCC4-D4B0-461B-8F0E-BAE09A463994}">
      <dgm:prSet/>
      <dgm:spPr/>
      <dgm:t>
        <a:bodyPr/>
        <a:lstStyle/>
        <a:p>
          <a:endParaRPr lang="en-IN"/>
        </a:p>
      </dgm:t>
    </dgm:pt>
    <dgm:pt modelId="{ECAF17A3-85A6-4B3B-BFE4-1D1FA9723821}">
      <dgm:prSet/>
      <dgm:spPr/>
      <dgm:t>
        <a:bodyPr/>
        <a:lstStyle/>
        <a:p>
          <a:pPr algn="just" rtl="0"/>
          <a:r>
            <a:rPr lang="en-IN" dirty="0" smtClean="0">
              <a:latin typeface="Times New Roman" pitchFamily="18" charset="0"/>
              <a:cs typeface="Times New Roman" pitchFamily="18" charset="0"/>
            </a:rPr>
            <a:t>Possible ways to quantify direct gains from the infusion of NCP principles in select sectors?</a:t>
          </a:r>
          <a:endParaRPr lang="en-IN" dirty="0">
            <a:latin typeface="Times New Roman" pitchFamily="18" charset="0"/>
            <a:cs typeface="Times New Roman" pitchFamily="18" charset="0"/>
          </a:endParaRPr>
        </a:p>
      </dgm:t>
    </dgm:pt>
    <dgm:pt modelId="{251267B8-286D-4F46-847A-8797616CCD54}" type="parTrans" cxnId="{63F313EF-15E2-414B-A0E8-69C794AFD167}">
      <dgm:prSet/>
      <dgm:spPr/>
      <dgm:t>
        <a:bodyPr/>
        <a:lstStyle/>
        <a:p>
          <a:endParaRPr lang="en-IN"/>
        </a:p>
      </dgm:t>
    </dgm:pt>
    <dgm:pt modelId="{D9AEEE44-E877-4BC7-AE64-7DA2B8D4744F}" type="sibTrans" cxnId="{63F313EF-15E2-414B-A0E8-69C794AFD167}">
      <dgm:prSet/>
      <dgm:spPr/>
      <dgm:t>
        <a:bodyPr/>
        <a:lstStyle/>
        <a:p>
          <a:endParaRPr lang="en-IN"/>
        </a:p>
      </dgm:t>
    </dgm:pt>
    <dgm:pt modelId="{95B8EC3F-D528-4A62-AE54-B34012C378FD}" type="pres">
      <dgm:prSet presAssocID="{FFDDB9E7-8BCD-4442-BAE5-397E927E71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3F4DB774-1FFF-446B-9262-C0DADE971921}" type="pres">
      <dgm:prSet presAssocID="{F87554A0-4AD7-4EF9-9E01-1D9D35CA63F2}" presName="parentText" presStyleLbl="node1" presStyleIdx="0" presStyleCnt="3" custLinFactY="-3607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FDAF875-065F-46D9-90C3-690ABFD3EAEA}" type="pres">
      <dgm:prSet presAssocID="{37035693-1F6D-45E4-9300-D2BF191453B6}" presName="spacer" presStyleCnt="0"/>
      <dgm:spPr/>
    </dgm:pt>
    <dgm:pt modelId="{3AE5A8C9-9FEB-4BD4-B150-B9E49285D581}" type="pres">
      <dgm:prSet presAssocID="{0AD21CD6-0BF4-40AC-9BD8-4431EB23F66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E55F66C-FE2C-40B0-9A04-C42437B75673}" type="pres">
      <dgm:prSet presAssocID="{2E3EC5E5-4ADD-4B37-AD31-E19A4A130728}" presName="spacer" presStyleCnt="0"/>
      <dgm:spPr/>
    </dgm:pt>
    <dgm:pt modelId="{18F70378-14F2-4EF5-BDF8-A5475BDCBA43}" type="pres">
      <dgm:prSet presAssocID="{ECAF17A3-85A6-4B3B-BFE4-1D1FA9723821}" presName="parentText" presStyleLbl="node1" presStyleIdx="2" presStyleCnt="3" custLinFactY="2914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3DD1AA9-6D34-4912-8248-FBFDF5F0F33E}" type="presOf" srcId="{ECAF17A3-85A6-4B3B-BFE4-1D1FA9723821}" destId="{18F70378-14F2-4EF5-BDF8-A5475BDCBA43}" srcOrd="0" destOrd="0" presId="urn:microsoft.com/office/officeart/2005/8/layout/vList2"/>
    <dgm:cxn modelId="{EE4C39D5-E062-4073-AE5C-D8DEBB43798C}" type="presOf" srcId="{F87554A0-4AD7-4EF9-9E01-1D9D35CA63F2}" destId="{3F4DB774-1FFF-446B-9262-C0DADE971921}" srcOrd="0" destOrd="0" presId="urn:microsoft.com/office/officeart/2005/8/layout/vList2"/>
    <dgm:cxn modelId="{CD7C0C1E-09AB-46C4-95D7-A22C40C7D04D}" srcId="{FFDDB9E7-8BCD-4442-BAE5-397E927E7100}" destId="{F87554A0-4AD7-4EF9-9E01-1D9D35CA63F2}" srcOrd="0" destOrd="0" parTransId="{B23E4F58-6E22-4D67-B6E1-493F843C0245}" sibTransId="{37035693-1F6D-45E4-9300-D2BF191453B6}"/>
    <dgm:cxn modelId="{D376BCC4-D4B0-461B-8F0E-BAE09A463994}" srcId="{FFDDB9E7-8BCD-4442-BAE5-397E927E7100}" destId="{0AD21CD6-0BF4-40AC-9BD8-4431EB23F66C}" srcOrd="1" destOrd="0" parTransId="{5C3843D6-8E73-41E8-8030-084B28A8BB03}" sibTransId="{2E3EC5E5-4ADD-4B37-AD31-E19A4A130728}"/>
    <dgm:cxn modelId="{63F313EF-15E2-414B-A0E8-69C794AFD167}" srcId="{FFDDB9E7-8BCD-4442-BAE5-397E927E7100}" destId="{ECAF17A3-85A6-4B3B-BFE4-1D1FA9723821}" srcOrd="2" destOrd="0" parTransId="{251267B8-286D-4F46-847A-8797616CCD54}" sibTransId="{D9AEEE44-E877-4BC7-AE64-7DA2B8D4744F}"/>
    <dgm:cxn modelId="{068EE3F1-C617-470C-A5CB-C8DA6EA2457F}" type="presOf" srcId="{0AD21CD6-0BF4-40AC-9BD8-4431EB23F66C}" destId="{3AE5A8C9-9FEB-4BD4-B150-B9E49285D581}" srcOrd="0" destOrd="0" presId="urn:microsoft.com/office/officeart/2005/8/layout/vList2"/>
    <dgm:cxn modelId="{339FE288-4707-4847-A21F-CAD2F5E50C73}" type="presOf" srcId="{FFDDB9E7-8BCD-4442-BAE5-397E927E7100}" destId="{95B8EC3F-D528-4A62-AE54-B34012C378FD}" srcOrd="0" destOrd="0" presId="urn:microsoft.com/office/officeart/2005/8/layout/vList2"/>
    <dgm:cxn modelId="{B2FFA38A-E96F-437E-A5E9-71F8F509E48F}" type="presParOf" srcId="{95B8EC3F-D528-4A62-AE54-B34012C378FD}" destId="{3F4DB774-1FFF-446B-9262-C0DADE971921}" srcOrd="0" destOrd="0" presId="urn:microsoft.com/office/officeart/2005/8/layout/vList2"/>
    <dgm:cxn modelId="{9482D22F-4F50-4E96-94FC-6877D8B1D37B}" type="presParOf" srcId="{95B8EC3F-D528-4A62-AE54-B34012C378FD}" destId="{CFDAF875-065F-46D9-90C3-690ABFD3EAEA}" srcOrd="1" destOrd="0" presId="urn:microsoft.com/office/officeart/2005/8/layout/vList2"/>
    <dgm:cxn modelId="{955F7D75-148B-4B51-9830-B71850AD319A}" type="presParOf" srcId="{95B8EC3F-D528-4A62-AE54-B34012C378FD}" destId="{3AE5A8C9-9FEB-4BD4-B150-B9E49285D581}" srcOrd="2" destOrd="0" presId="urn:microsoft.com/office/officeart/2005/8/layout/vList2"/>
    <dgm:cxn modelId="{0ED02D3F-0F9E-4008-A20D-93531ACA377F}" type="presParOf" srcId="{95B8EC3F-D528-4A62-AE54-B34012C378FD}" destId="{0E55F66C-FE2C-40B0-9A04-C42437B75673}" srcOrd="3" destOrd="0" presId="urn:microsoft.com/office/officeart/2005/8/layout/vList2"/>
    <dgm:cxn modelId="{43DFE09F-A4F1-4B63-8F71-EF627753427E}" type="presParOf" srcId="{95B8EC3F-D528-4A62-AE54-B34012C378FD}" destId="{18F70378-14F2-4EF5-BDF8-A5475BDCBA4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4DB774-1FFF-446B-9262-C0DADE971921}">
      <dsp:nvSpPr>
        <dsp:cNvPr id="0" name=""/>
        <dsp:cNvSpPr/>
      </dsp:nvSpPr>
      <dsp:spPr>
        <a:xfrm>
          <a:off x="0" y="90114"/>
          <a:ext cx="8229600" cy="1081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800" kern="1200" dirty="0" smtClean="0">
              <a:latin typeface="Times New Roman" pitchFamily="18" charset="0"/>
              <a:cs typeface="Times New Roman" pitchFamily="18" charset="0"/>
            </a:rPr>
            <a:t>Whether to include stakeholders at State level for undertaking evidence based research  and advocacy? </a:t>
          </a:r>
          <a:endParaRPr lang="en-IN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774" y="142888"/>
        <a:ext cx="8124052" cy="975532"/>
      </dsp:txXfrm>
    </dsp:sp>
    <dsp:sp modelId="{3AE5A8C9-9FEB-4BD4-B150-B9E49285D581}">
      <dsp:nvSpPr>
        <dsp:cNvPr id="0" name=""/>
        <dsp:cNvSpPr/>
      </dsp:nvSpPr>
      <dsp:spPr>
        <a:xfrm>
          <a:off x="0" y="1722441"/>
          <a:ext cx="8229600" cy="1081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800" kern="1200" dirty="0" smtClean="0">
              <a:latin typeface="Times New Roman" pitchFamily="18" charset="0"/>
              <a:cs typeface="Times New Roman" pitchFamily="18" charset="0"/>
            </a:rPr>
            <a:t>Focus has been on domestic markets – is there a need to cover international markets (access) in our research?</a:t>
          </a:r>
          <a:endParaRPr lang="en-IN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774" y="1775215"/>
        <a:ext cx="8124052" cy="975532"/>
      </dsp:txXfrm>
    </dsp:sp>
    <dsp:sp modelId="{18F70378-14F2-4EF5-BDF8-A5475BDCBA43}">
      <dsp:nvSpPr>
        <dsp:cNvPr id="0" name=""/>
        <dsp:cNvSpPr/>
      </dsp:nvSpPr>
      <dsp:spPr>
        <a:xfrm>
          <a:off x="0" y="3279828"/>
          <a:ext cx="8229600" cy="1081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800" kern="1200" dirty="0" smtClean="0">
              <a:latin typeface="Times New Roman" pitchFamily="18" charset="0"/>
              <a:cs typeface="Times New Roman" pitchFamily="18" charset="0"/>
            </a:rPr>
            <a:t>Possible ways to quantify direct gains from the infusion of NCP principles in select sectors?</a:t>
          </a:r>
          <a:endParaRPr lang="en-IN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774" y="3332602"/>
        <a:ext cx="8124052" cy="975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132051">
            <a:off x="727129" y="350473"/>
            <a:ext cx="7933007" cy="6021520"/>
          </a:xfrm>
          <a:gradFill>
            <a:gsLst>
              <a:gs pos="0">
                <a:srgbClr val="5E9EFF"/>
              </a:gs>
              <a:gs pos="0">
                <a:srgbClr val="85C2FF"/>
              </a:gs>
              <a:gs pos="0">
                <a:srgbClr val="C4D6EB"/>
              </a:gs>
              <a:gs pos="5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0"/>
            <a:ext cx="7239000" cy="1905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IN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/>
            </a:r>
            <a:br>
              <a:rPr lang="en-IN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</a:br>
            <a:r>
              <a:rPr lang="e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National Competition Policy and Economic Growth in India</a:t>
            </a:r>
            <a:br>
              <a:rPr lang="e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ComPEG</a:t>
            </a:r>
            <a:r>
              <a:rPr lang="en-IN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Project)</a:t>
            </a:r>
            <a:br>
              <a:rPr lang="en-IN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IN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July 2012 – December 2013</a:t>
            </a:r>
            <a:r>
              <a:rPr lang="en-IN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/>
            </a:r>
            <a:br>
              <a:rPr lang="en-IN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</a:br>
            <a:endParaRPr lang="en-IN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ESSENCE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90800" y="3733801"/>
            <a:ext cx="4419600" cy="13716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Terms of Reference</a:t>
            </a:r>
          </a:p>
          <a:p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 </a:t>
            </a:r>
          </a:p>
          <a:p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Sector Studies</a:t>
            </a:r>
            <a:endParaRPr lang="en-I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84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6096000"/>
          </a:xfrm>
          <a:gradFill flip="none" rotWithShape="1">
            <a:gsLst>
              <a:gs pos="0">
                <a:srgbClr val="5E9EFF"/>
              </a:gs>
              <a:gs pos="0">
                <a:srgbClr val="85C2FF"/>
              </a:gs>
              <a:gs pos="0">
                <a:srgbClr val="C4D6EB"/>
              </a:gs>
              <a:gs pos="48000">
                <a:srgbClr val="FFEBFA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 lnSpcReduction="10000"/>
          </a:bodyPr>
          <a:lstStyle/>
          <a:p>
            <a:pPr lvl="0"/>
            <a:endParaRPr lang="en-GB" sz="1900" dirty="0" smtClean="0">
              <a:latin typeface="Constantia" pitchFamily="18" charset="0"/>
            </a:endParaRPr>
          </a:p>
          <a:p>
            <a:pPr lvl="0"/>
            <a:endParaRPr lang="en-GB" sz="1900" dirty="0">
              <a:latin typeface="Constantia" pitchFamily="18" charset="0"/>
            </a:endParaRPr>
          </a:p>
          <a:p>
            <a:pPr marL="461963" lvl="0" indent="0">
              <a:buNone/>
            </a:pPr>
            <a:endParaRPr lang="en-GB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747713" indent="-285750">
              <a:lnSpc>
                <a:spcPct val="150000"/>
              </a:lnSpc>
              <a:buBlip>
                <a:blip r:embed="rId2"/>
              </a:buBlip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Competition: optimal resource allocation to address structural rigidities and  achieve dynamic efficiency</a:t>
            </a:r>
          </a:p>
          <a:p>
            <a:pPr marL="747713" indent="-285750">
              <a:lnSpc>
                <a:spcPct val="150000"/>
              </a:lnSpc>
              <a:buBlip>
                <a:blip r:embed="rId2"/>
              </a:buBlip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47713" indent="-285750">
              <a:lnSpc>
                <a:spcPct val="150000"/>
              </a:lnSpc>
              <a:buBlip>
                <a:blip r:embed="rId2"/>
              </a:buBlip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In India, no documented policy on competition principles</a:t>
            </a:r>
          </a:p>
          <a:p>
            <a:pPr marL="747713" indent="-285750">
              <a:lnSpc>
                <a:spcPct val="150000"/>
              </a:lnSpc>
              <a:buBlip>
                <a:blip r:embed="rId2"/>
              </a:buBlip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47713" indent="-285750">
              <a:lnSpc>
                <a:spcPct val="150000"/>
              </a:lnSpc>
              <a:buBlip>
                <a:blip r:embed="rId2"/>
              </a:buBlip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Government of India has, therefore, drafted a National Competition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Policy.</a:t>
            </a:r>
          </a:p>
          <a:p>
            <a:pPr marL="747713" indent="-285750">
              <a:lnSpc>
                <a:spcPct val="150000"/>
              </a:lnSpc>
              <a:buBlip>
                <a:blip r:embed="rId2"/>
              </a:buBlip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47713" indent="-285750">
              <a:lnSpc>
                <a:spcPct val="150000"/>
              </a:lnSpc>
              <a:buBlip>
                <a:blip r:embed="rId2"/>
              </a:buBlip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proposed National Competition Policy of India has identified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nine principles of ‘competition’.</a:t>
            </a:r>
          </a:p>
          <a:p>
            <a:pPr marL="461963" indent="0">
              <a:lnSpc>
                <a:spcPct val="150000"/>
              </a:lnSpc>
              <a:buNone/>
            </a:pPr>
            <a:endParaRPr lang="en-IN" sz="1800" dirty="0" smtClean="0">
              <a:latin typeface="Constantia" pitchFamily="18" charset="0"/>
            </a:endParaRPr>
          </a:p>
          <a:p>
            <a:pPr marL="461963" indent="0">
              <a:lnSpc>
                <a:spcPct val="150000"/>
              </a:lnSpc>
              <a:buNone/>
            </a:pPr>
            <a:endParaRPr lang="en-IN" sz="1800" dirty="0" smtClean="0">
              <a:latin typeface="Constantia" pitchFamily="18" charset="0"/>
            </a:endParaRPr>
          </a:p>
          <a:p>
            <a:pPr marL="747713" indent="-285750">
              <a:lnSpc>
                <a:spcPct val="150000"/>
              </a:lnSpc>
              <a:buBlip>
                <a:blip r:embed="rId2"/>
              </a:buBlip>
            </a:pPr>
            <a:endParaRPr lang="en-IN" sz="1800" dirty="0" smtClean="0">
              <a:latin typeface="Constantia" pitchFamily="18" charset="0"/>
            </a:endParaRPr>
          </a:p>
          <a:p>
            <a:pPr marL="895350" lvl="0" indent="0" defTabSz="250825">
              <a:buNone/>
            </a:pPr>
            <a:endParaRPr lang="en-IN" sz="1800" dirty="0">
              <a:latin typeface="Constantia" pitchFamily="18" charset="0"/>
            </a:endParaRPr>
          </a:p>
          <a:p>
            <a:pPr marL="895350" indent="0" defTabSz="250825">
              <a:buNone/>
            </a:pPr>
            <a:endParaRPr lang="en-GB" sz="1800" dirty="0" smtClean="0">
              <a:latin typeface="Constantia" pitchFamily="18" charset="0"/>
            </a:endParaRPr>
          </a:p>
          <a:p>
            <a:pPr marL="747713" indent="-285750">
              <a:buBlip>
                <a:blip r:embed="rId2"/>
              </a:buBlip>
            </a:pPr>
            <a:endParaRPr lang="en-GB" sz="1800" dirty="0" smtClean="0">
              <a:latin typeface="Constantia" pitchFamily="18" charset="0"/>
            </a:endParaRPr>
          </a:p>
          <a:p>
            <a:pPr marL="747713" lvl="0" indent="-285750">
              <a:buBlip>
                <a:blip r:embed="rId2"/>
              </a:buBlip>
            </a:pPr>
            <a:endParaRPr lang="en-GB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804863" lvl="0">
              <a:buBlip>
                <a:blip r:embed="rId2"/>
              </a:buBlip>
            </a:pPr>
            <a:endParaRPr lang="en-IN" sz="1800" dirty="0"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457200"/>
            <a:ext cx="3200400" cy="6096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Background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 </a:t>
            </a:r>
            <a:endParaRPr lang="en-I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ESSENC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46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6096000"/>
          </a:xfrm>
          <a:gradFill flip="none" rotWithShape="1">
            <a:gsLst>
              <a:gs pos="0">
                <a:srgbClr val="5E9EFF"/>
              </a:gs>
              <a:gs pos="0">
                <a:srgbClr val="85C2FF"/>
              </a:gs>
              <a:gs pos="0">
                <a:srgbClr val="C4D6EB"/>
              </a:gs>
              <a:gs pos="48000">
                <a:srgbClr val="FFEBFA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 lnSpcReduction="20000"/>
          </a:bodyPr>
          <a:lstStyle/>
          <a:p>
            <a:pPr lvl="0"/>
            <a:endParaRPr lang="en-GB" sz="1900" dirty="0" smtClean="0">
              <a:latin typeface="Constantia" pitchFamily="18" charset="0"/>
            </a:endParaRPr>
          </a:p>
          <a:p>
            <a:pPr marL="461963" lvl="0" indent="0">
              <a:buNone/>
            </a:pPr>
            <a:endParaRPr lang="en-GB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747713" indent="-285750">
              <a:lnSpc>
                <a:spcPct val="150000"/>
              </a:lnSpc>
              <a:buBlip>
                <a:blip r:embed="rId2"/>
              </a:buBlip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47713" indent="-285750">
              <a:lnSpc>
                <a:spcPct val="150000"/>
              </a:lnSpc>
              <a:buBlip>
                <a:blip r:embed="rId2"/>
              </a:buBlip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To carry forward the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Advocacy Agenda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of the NCP, CUTS is implementing the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ComPEG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Project</a:t>
            </a:r>
          </a:p>
          <a:p>
            <a:pPr marL="747713" indent="-285750">
              <a:lnSpc>
                <a:spcPct val="150000"/>
              </a:lnSpc>
              <a:buBlip>
                <a:blip r:embed="rId2"/>
              </a:buBlip>
            </a:pPr>
            <a:r>
              <a:rPr lang="en-I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Purpose: 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given political economy constraints, identification of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possible implementation concerns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vis-à-vis competition reforms so as to make a strong economic and political case for competition impact assessment</a:t>
            </a:r>
          </a:p>
          <a:p>
            <a:pPr marL="747713" indent="-285750">
              <a:lnSpc>
                <a:spcPct val="150000"/>
              </a:lnSpc>
              <a:buBlip>
                <a:blip r:embed="rId2"/>
              </a:buBlip>
            </a:pPr>
            <a:r>
              <a:rPr lang="en-I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Phase I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sector-specific studies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pharmaceuticals, electricity, and petroleum &amp; natural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gas</a:t>
            </a:r>
          </a:p>
          <a:p>
            <a:pPr marL="747713" indent="-285750">
              <a:lnSpc>
                <a:spcPct val="150000"/>
              </a:lnSpc>
              <a:buBlip>
                <a:blip r:embed="rId2"/>
              </a:buBlip>
            </a:pPr>
            <a:r>
              <a:rPr lang="en-I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Phase II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awareness generation among a diverse set of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stakeholders and policy advocacy</a:t>
            </a:r>
          </a:p>
          <a:p>
            <a:pPr marL="461963" indent="0">
              <a:lnSpc>
                <a:spcPct val="150000"/>
              </a:lnSpc>
              <a:buNone/>
            </a:pPr>
            <a:endParaRPr lang="en-IN" sz="1800" dirty="0" smtClean="0">
              <a:latin typeface="Constantia" pitchFamily="18" charset="0"/>
            </a:endParaRPr>
          </a:p>
          <a:p>
            <a:pPr marL="747713" indent="-285750">
              <a:lnSpc>
                <a:spcPct val="150000"/>
              </a:lnSpc>
              <a:buBlip>
                <a:blip r:embed="rId2"/>
              </a:buBlip>
            </a:pPr>
            <a:endParaRPr lang="en-GB" sz="1800" dirty="0" smtClean="0">
              <a:latin typeface="Constantia" pitchFamily="18" charset="0"/>
            </a:endParaRPr>
          </a:p>
          <a:p>
            <a:pPr marL="895350" indent="0" defTabSz="250825">
              <a:buNone/>
            </a:pPr>
            <a:endParaRPr lang="en-GB" sz="1800" dirty="0" smtClean="0">
              <a:latin typeface="Constantia" pitchFamily="18" charset="0"/>
            </a:endParaRPr>
          </a:p>
          <a:p>
            <a:pPr marL="747713" indent="-285750">
              <a:buBlip>
                <a:blip r:embed="rId2"/>
              </a:buBlip>
            </a:pPr>
            <a:endParaRPr lang="en-GB" sz="1800" dirty="0" smtClean="0">
              <a:latin typeface="Constantia" pitchFamily="18" charset="0"/>
            </a:endParaRPr>
          </a:p>
          <a:p>
            <a:pPr marL="747713" lvl="0" indent="-285750">
              <a:buBlip>
                <a:blip r:embed="rId2"/>
              </a:buBlip>
            </a:pPr>
            <a:endParaRPr lang="en-GB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804863" lvl="0">
              <a:buBlip>
                <a:blip r:embed="rId2"/>
              </a:buBlip>
            </a:pPr>
            <a:endParaRPr lang="en-IN" sz="1800" dirty="0"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457200"/>
            <a:ext cx="3200400" cy="6096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Context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 </a:t>
            </a:r>
            <a:endParaRPr lang="en-I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ESSENC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0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6096000"/>
          </a:xfrm>
          <a:gradFill flip="none" rotWithShape="1">
            <a:gsLst>
              <a:gs pos="0">
                <a:srgbClr val="5E9EFF"/>
              </a:gs>
              <a:gs pos="0">
                <a:srgbClr val="85C2FF"/>
              </a:gs>
              <a:gs pos="0">
                <a:srgbClr val="C4D6EB"/>
              </a:gs>
              <a:gs pos="48000">
                <a:srgbClr val="FFEBFA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 lnSpcReduction="20000"/>
          </a:bodyPr>
          <a:lstStyle/>
          <a:p>
            <a:pPr marL="461963" lvl="0" indent="0">
              <a:buNone/>
            </a:pPr>
            <a:endParaRPr lang="en-GB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747713" indent="-285750">
              <a:lnSpc>
                <a:spcPct val="150000"/>
              </a:lnSpc>
              <a:buBlip>
                <a:blip r:embed="rId2"/>
              </a:buBlip>
            </a:pPr>
            <a:endParaRPr lang="en-GB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747713" indent="-285750">
              <a:lnSpc>
                <a:spcPct val="150000"/>
              </a:lnSpc>
              <a:buBlip>
                <a:blip r:embed="rId2"/>
              </a:buBlip>
            </a:pP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Some Selection Criterion of the Sectors:</a:t>
            </a:r>
          </a:p>
          <a:p>
            <a:pPr marL="814388" lvl="0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importance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terms of their contribution to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national income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and economic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growth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814388" lvl="0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political economy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dimensions  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814388" lvl="0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consumer welfare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dimensions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814388" lvl="0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infrastructure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dimensions 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814388" lvl="0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evolving nature of their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regulations</a:t>
            </a:r>
          </a:p>
          <a:p>
            <a:pPr marL="757238" lvl="0" indent="-285750">
              <a:buBlip>
                <a:blip r:embed="rId2"/>
              </a:buBlip>
            </a:pPr>
            <a:endParaRPr lang="en-IN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757238" lvl="0" indent="-285750">
              <a:buBlip>
                <a:blip r:embed="rId2"/>
              </a:buBlip>
            </a:pPr>
            <a:r>
              <a:rPr lang="en-IN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Quantitative analysis: </a:t>
            </a: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2400" i="1" dirty="0">
                <a:latin typeface="Times New Roman" pitchFamily="18" charset="0"/>
                <a:cs typeface="Times New Roman" pitchFamily="18" charset="0"/>
              </a:rPr>
              <a:t>highlight economic </a:t>
            </a: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gains from competition</a:t>
            </a:r>
          </a:p>
          <a:p>
            <a:pPr marL="757238" indent="-285750">
              <a:buBlip>
                <a:blip r:embed="rId2"/>
              </a:buBlip>
            </a:pPr>
            <a:r>
              <a:rPr lang="en-IN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IN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ualitative </a:t>
            </a:r>
            <a:r>
              <a:rPr lang="en-IN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political economy </a:t>
            </a:r>
            <a:r>
              <a:rPr lang="en-IN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pPr marL="471488" indent="0">
              <a:buNone/>
            </a:pPr>
            <a:endParaRPr lang="en-IN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757238" indent="-285750">
              <a:buBlip>
                <a:blip r:embed="rId2"/>
              </a:buBlip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develop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 robust methodology for undertaking competition impact assessment in future. </a:t>
            </a:r>
          </a:p>
          <a:p>
            <a:pPr marL="757238" indent="-285750">
              <a:buBlip>
                <a:blip r:embed="rId2"/>
              </a:buBlip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help stakeholders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to conduct advocacy for policy and practice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changes.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461963" indent="0">
              <a:lnSpc>
                <a:spcPct val="150000"/>
              </a:lnSpc>
              <a:buNone/>
            </a:pPr>
            <a:endParaRPr lang="en-GB" sz="1800" dirty="0" smtClean="0">
              <a:latin typeface="Constantia" pitchFamily="18" charset="0"/>
            </a:endParaRPr>
          </a:p>
          <a:p>
            <a:pPr marL="968375" indent="0">
              <a:buNone/>
            </a:pPr>
            <a:endParaRPr lang="en-GB" sz="1800" dirty="0" smtClean="0">
              <a:latin typeface="Constantia" pitchFamily="18" charset="0"/>
            </a:endParaRPr>
          </a:p>
          <a:p>
            <a:pPr marL="747713" indent="-285750">
              <a:buBlip>
                <a:blip r:embed="rId2"/>
              </a:buBlip>
            </a:pPr>
            <a:endParaRPr lang="en-GB" sz="1800" dirty="0" smtClean="0">
              <a:latin typeface="Constantia" pitchFamily="18" charset="0"/>
            </a:endParaRPr>
          </a:p>
          <a:p>
            <a:pPr marL="747713" lvl="0" indent="-285750">
              <a:buBlip>
                <a:blip r:embed="rId2"/>
              </a:buBlip>
            </a:pPr>
            <a:endParaRPr lang="en-GB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804863" lvl="0">
              <a:buBlip>
                <a:blip r:embed="rId2"/>
              </a:buBlip>
            </a:pPr>
            <a:endParaRPr lang="en-IN" sz="18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96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6096000"/>
          </a:xfrm>
          <a:gradFill flip="none" rotWithShape="1">
            <a:gsLst>
              <a:gs pos="0">
                <a:srgbClr val="5E9EFF"/>
              </a:gs>
              <a:gs pos="0">
                <a:srgbClr val="85C2FF"/>
              </a:gs>
              <a:gs pos="0">
                <a:srgbClr val="C4D6EB"/>
              </a:gs>
              <a:gs pos="48000">
                <a:srgbClr val="FFEBFA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 lnSpcReduction="20000"/>
          </a:bodyPr>
          <a:lstStyle/>
          <a:p>
            <a:pPr lvl="0"/>
            <a:endParaRPr lang="en-GB" sz="2000" b="1" i="1" dirty="0" smtClean="0"/>
          </a:p>
          <a:p>
            <a:pPr marL="0" lvl="0" indent="0">
              <a:buNone/>
            </a:pPr>
            <a:endParaRPr lang="en-GB" sz="2000" b="1" i="1" dirty="0" smtClean="0"/>
          </a:p>
          <a:p>
            <a:pPr marL="0" lvl="0" indent="0">
              <a:buNone/>
            </a:pPr>
            <a:endParaRPr lang="en-GB" sz="1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636588" lvl="0">
              <a:buBlip>
                <a:blip r:embed="rId2"/>
              </a:buBlip>
            </a:pP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all existing policies, laws, regulations, practices, </a:t>
            </a:r>
            <a:r>
              <a:rPr lang="en-GB" sz="2400" i="1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 in the three selected sectors compatible with the principles of the proposed National Competition Policy of India? </a:t>
            </a:r>
            <a:endParaRPr lang="en-GB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36588" lvl="0">
              <a:buNone/>
            </a:pP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yes, how can they be reinforced for implementing an effective competition regime in India? </a:t>
            </a:r>
            <a:endParaRPr lang="en-GB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36588" lvl="0">
              <a:buNone/>
            </a:pP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no, how can they be changed so as to make them compatible with the principles of the proposed competition policy of India? 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636588">
              <a:buNone/>
            </a:pPr>
            <a:r>
              <a:rPr lang="en-IN" sz="24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636588" lvl="0">
              <a:buBlip>
                <a:blip r:embed="rId2"/>
              </a:buBlip>
            </a:pP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What could be possible economic gains, in terms of increase in producer and consumer surplus, as a result of expected changes in policies, laws, regulations, practices, 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etc.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in the three selected sectors?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636588">
              <a:buNone/>
            </a:pPr>
            <a:r>
              <a:rPr lang="en-IN" sz="24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636588" lvl="0">
              <a:buBlip>
                <a:blip r:embed="rId2"/>
              </a:buBlip>
            </a:pP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What are possible political economy constraints for an effective implementation of competition principles in the three selected sectors and how should they be addressed?</a:t>
            </a:r>
            <a:r>
              <a:rPr lang="en-GB" sz="1800" dirty="0">
                <a:latin typeface="Constantia" pitchFamily="18" charset="0"/>
              </a:rPr>
              <a:t> </a:t>
            </a:r>
            <a:endParaRPr lang="en-IN" sz="1800" dirty="0"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81000"/>
            <a:ext cx="3429000" cy="6096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Research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Questions</a:t>
            </a:r>
            <a:endParaRPr lang="en-I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76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458200" cy="6096000"/>
          </a:xfrm>
          <a:gradFill flip="none" rotWithShape="1">
            <a:gsLst>
              <a:gs pos="0">
                <a:srgbClr val="5E9EFF"/>
              </a:gs>
              <a:gs pos="0">
                <a:srgbClr val="85C2FF"/>
              </a:gs>
              <a:gs pos="0">
                <a:srgbClr val="C4D6EB"/>
              </a:gs>
              <a:gs pos="48000">
                <a:srgbClr val="FFEBFA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 lnSpcReduction="10000"/>
          </a:bodyPr>
          <a:lstStyle/>
          <a:p>
            <a:pPr lvl="0"/>
            <a:endParaRPr lang="en-GB" sz="1900" dirty="0" smtClean="0">
              <a:latin typeface="Constantia" pitchFamily="18" charset="0"/>
            </a:endParaRPr>
          </a:p>
          <a:p>
            <a:pPr lvl="0"/>
            <a:endParaRPr lang="en-GB" sz="1900" dirty="0">
              <a:latin typeface="Constantia" pitchFamily="18" charset="0"/>
            </a:endParaRPr>
          </a:p>
          <a:p>
            <a:pPr marL="461963" indent="0">
              <a:buNone/>
            </a:pPr>
            <a:endParaRPr lang="en-GB" sz="1800" dirty="0" smtClean="0">
              <a:latin typeface="Constantia" pitchFamily="18" charset="0"/>
            </a:endParaRPr>
          </a:p>
          <a:p>
            <a:pPr>
              <a:buBlip>
                <a:blip r:embed="rId2"/>
              </a:buBlip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Introduction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of the sector, objective of the study and overall outline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Existing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market structure (concentration, entry barriers,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) and prevalence of structural rigidities in the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market</a:t>
            </a:r>
          </a:p>
          <a:p>
            <a:pPr>
              <a:buBlip>
                <a:blip r:embed="rId2"/>
              </a:buBlip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Existing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market conditions determining producer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behaviour</a:t>
            </a:r>
          </a:p>
          <a:p>
            <a:pPr>
              <a:buBlip>
                <a:blip r:embed="rId2"/>
              </a:buBlip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Competition reforms vis-à-vis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existing policies, laws, regulations, practices,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including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an analysis of </a:t>
            </a:r>
            <a:r>
              <a:rPr lang="en-IN" sz="2400" u="sng" dirty="0">
                <a:latin typeface="Times New Roman" pitchFamily="18" charset="0"/>
                <a:cs typeface="Times New Roman" pitchFamily="18" charset="0"/>
              </a:rPr>
              <a:t>flanking </a:t>
            </a:r>
            <a:r>
              <a:rPr lang="en-IN" sz="2400" u="sng" dirty="0" smtClean="0">
                <a:latin typeface="Times New Roman" pitchFamily="18" charset="0"/>
                <a:cs typeface="Times New Roman" pitchFamily="18" charset="0"/>
              </a:rPr>
              <a:t>policies</a:t>
            </a:r>
          </a:p>
          <a:p>
            <a:pPr>
              <a:buBlip>
                <a:blip r:embed="rId2"/>
              </a:buBlip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Conditions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necessary for making changes in existing policies, laws, regulations, practices,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make them compatible with the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principles</a:t>
            </a:r>
          </a:p>
          <a:p>
            <a:pPr>
              <a:buBlip>
                <a:blip r:embed="rId2"/>
              </a:buBlip>
            </a:pP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Possible </a:t>
            </a:r>
            <a:r>
              <a:rPr lang="en-IN" sz="2400" i="1" dirty="0">
                <a:latin typeface="Times New Roman" pitchFamily="18" charset="0"/>
                <a:cs typeface="Times New Roman" pitchFamily="18" charset="0"/>
              </a:rPr>
              <a:t>gains to producers and consumers due to changes in existing policies, laws, regulations, practices, </a:t>
            </a:r>
            <a:r>
              <a:rPr lang="en-IN" sz="2400" i="1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endParaRPr lang="en-IN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Blip>
                <a:blip r:embed="rId2"/>
              </a:buBlip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Conclusion &amp; Recommendations including an agenda for “competition advocacy”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en-IN" sz="1800" dirty="0">
              <a:latin typeface="Constantia" pitchFamily="18" charset="0"/>
            </a:endParaRPr>
          </a:p>
          <a:p>
            <a:pPr marL="0" indent="0">
              <a:buNone/>
            </a:pPr>
            <a:r>
              <a:rPr lang="en-IN" sz="2600" i="1" dirty="0" smtClean="0">
                <a:latin typeface="Times New Roman" pitchFamily="18" charset="0"/>
                <a:cs typeface="Times New Roman" pitchFamily="18" charset="0"/>
              </a:rPr>
              <a:t>Maximum </a:t>
            </a:r>
            <a:r>
              <a:rPr lang="en-IN" sz="2600" i="1" dirty="0">
                <a:latin typeface="Times New Roman" pitchFamily="18" charset="0"/>
                <a:cs typeface="Times New Roman" pitchFamily="18" charset="0"/>
              </a:rPr>
              <a:t>20,000 </a:t>
            </a:r>
            <a:r>
              <a:rPr lang="en-IN" sz="2600" i="1" dirty="0" smtClean="0">
                <a:latin typeface="Times New Roman" pitchFamily="18" charset="0"/>
                <a:cs typeface="Times New Roman" pitchFamily="18" charset="0"/>
              </a:rPr>
              <a:t>words, </a:t>
            </a:r>
            <a:r>
              <a:rPr lang="en-IN" sz="2600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IN" sz="2600" i="1" dirty="0" smtClean="0">
                <a:latin typeface="Times New Roman" pitchFamily="18" charset="0"/>
                <a:cs typeface="Times New Roman" pitchFamily="18" charset="0"/>
              </a:rPr>
              <a:t>xcluding </a:t>
            </a:r>
            <a:r>
              <a:rPr lang="en-IN" sz="2600" i="1" dirty="0">
                <a:latin typeface="Times New Roman" pitchFamily="18" charset="0"/>
                <a:cs typeface="Times New Roman" pitchFamily="18" charset="0"/>
              </a:rPr>
              <a:t>footnotes, references, graphs, charts, </a:t>
            </a:r>
            <a:r>
              <a:rPr lang="en-IN" sz="2600" i="1" dirty="0" smtClean="0">
                <a:latin typeface="Times New Roman" pitchFamily="18" charset="0"/>
                <a:cs typeface="Times New Roman" pitchFamily="18" charset="0"/>
              </a:rPr>
              <a:t>tables</a:t>
            </a:r>
            <a:r>
              <a:rPr lang="en-IN" sz="1800" dirty="0" smtClean="0">
                <a:latin typeface="Constantia" pitchFamily="18" charset="0"/>
              </a:rPr>
              <a:t> </a:t>
            </a:r>
          </a:p>
          <a:p>
            <a:endParaRPr lang="en-IN" sz="1800" dirty="0">
              <a:latin typeface="Constantia" pitchFamily="18" charset="0"/>
            </a:endParaRPr>
          </a:p>
          <a:p>
            <a:pPr marL="747713" indent="-285750">
              <a:buBlip>
                <a:blip r:embed="rId2"/>
              </a:buBlip>
            </a:pPr>
            <a:endParaRPr lang="en-GB" sz="1800" dirty="0" smtClean="0">
              <a:latin typeface="Constantia" pitchFamily="18" charset="0"/>
            </a:endParaRPr>
          </a:p>
          <a:p>
            <a:pPr marL="747713" lvl="0" indent="-285750">
              <a:buBlip>
                <a:blip r:embed="rId2"/>
              </a:buBlip>
            </a:pPr>
            <a:endParaRPr lang="en-GB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804863" lvl="0">
              <a:buBlip>
                <a:blip r:embed="rId2"/>
              </a:buBlip>
            </a:pPr>
            <a:endParaRPr lang="en-IN" sz="1800" dirty="0"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57200"/>
            <a:ext cx="3200400" cy="6096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Chapter Outline</a:t>
            </a:r>
            <a:endParaRPr lang="en-I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4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6096000"/>
          </a:xfrm>
          <a:gradFill flip="none" rotWithShape="1">
            <a:gsLst>
              <a:gs pos="0">
                <a:srgbClr val="5E9EFF"/>
              </a:gs>
              <a:gs pos="0">
                <a:srgbClr val="85C2FF"/>
              </a:gs>
              <a:gs pos="0">
                <a:srgbClr val="C4D6EB"/>
              </a:gs>
              <a:gs pos="48000">
                <a:srgbClr val="FFEBFA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85000" lnSpcReduction="20000"/>
          </a:bodyPr>
          <a:lstStyle/>
          <a:p>
            <a:pPr marL="461963" indent="0">
              <a:buNone/>
            </a:pPr>
            <a:endParaRPr lang="en-GB" sz="1800" dirty="0" smtClean="0">
              <a:latin typeface="Constantia" pitchFamily="18" charset="0"/>
            </a:endParaRPr>
          </a:p>
          <a:p>
            <a:pPr marL="720725" indent="-285750">
              <a:buBlip>
                <a:blip r:embed="rId2"/>
              </a:buBlip>
            </a:pPr>
            <a:endParaRPr lang="en-GB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720725" indent="-285750">
              <a:buBlip>
                <a:blip r:embed="rId2"/>
              </a:buBlip>
            </a:pPr>
            <a:endParaRPr lang="en-IN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720725" indent="-285750">
              <a:buBlip>
                <a:blip r:embed="rId2"/>
              </a:buBlip>
            </a:pPr>
            <a:r>
              <a:rPr lang="en-IN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Analytical research on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market structure, conditions, etc.</a:t>
            </a:r>
          </a:p>
          <a:p>
            <a:pPr marL="720725" indent="-285750">
              <a:buBlip>
                <a:blip r:embed="rId2"/>
              </a:buBlip>
            </a:pPr>
            <a:r>
              <a:rPr lang="en-IN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Political economy analysis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of evolving regulatory regimes</a:t>
            </a:r>
          </a:p>
          <a:p>
            <a:pPr marL="720725" indent="-285750">
              <a:buBlip>
                <a:blip r:embed="rId2"/>
              </a:buBlip>
            </a:pP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Structured questionnaire-based</a:t>
            </a:r>
            <a:r>
              <a:rPr lang="en-IN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interview of key informants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on</a:t>
            </a:r>
            <a:r>
              <a:rPr lang="en-IN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political and economic aspects of competition and regulatory regimes vis-à-vis these sectors</a:t>
            </a:r>
            <a:r>
              <a:rPr lang="en-IN" sz="1800" dirty="0" smtClean="0"/>
              <a:t> </a:t>
            </a:r>
            <a:endParaRPr lang="en-IN" sz="1800" dirty="0" smtClean="0">
              <a:latin typeface="Constantia" pitchFamily="18" charset="0"/>
            </a:endParaRPr>
          </a:p>
          <a:p>
            <a:pPr marL="461963" indent="0">
              <a:buNone/>
            </a:pPr>
            <a:endParaRPr lang="en-GB" sz="1800" dirty="0" smtClean="0">
              <a:latin typeface="Constantia" pitchFamily="18" charset="0"/>
            </a:endParaRPr>
          </a:p>
          <a:p>
            <a:pPr marL="747713" lvl="0" indent="-285750">
              <a:buBlip>
                <a:blip r:embed="rId2"/>
              </a:buBlip>
            </a:pPr>
            <a:endParaRPr lang="en-GB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804863" lvl="0">
              <a:buBlip>
                <a:blip r:embed="rId2"/>
              </a:buBlip>
            </a:pPr>
            <a:endParaRPr lang="en-IN" sz="1800" dirty="0" smtClean="0">
              <a:latin typeface="Constantia" pitchFamily="18" charset="0"/>
            </a:endParaRPr>
          </a:p>
          <a:p>
            <a:pPr marL="804863" lvl="0">
              <a:buBlip>
                <a:blip r:embed="rId2"/>
              </a:buBlip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4863" lvl="0">
              <a:buBlip>
                <a:blip r:embed="rId2"/>
              </a:buBlip>
            </a:pP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October 2012: </a:t>
            </a: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First round of analytical and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narrative research </a:t>
            </a:r>
          </a:p>
          <a:p>
            <a:pPr marL="804863" lvl="0">
              <a:buBlip>
                <a:blip r:embed="rId2"/>
              </a:buBlip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November-December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2012: Interview of key informants</a:t>
            </a:r>
          </a:p>
          <a:p>
            <a:pPr marL="804863" lvl="0">
              <a:buBlip>
                <a:blip r:embed="rId2"/>
              </a:buBlip>
            </a:pP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December 2012: </a:t>
            </a: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first draft of the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studies </a:t>
            </a:r>
          </a:p>
          <a:p>
            <a:pPr marL="804863" lvl="0">
              <a:buBlip>
                <a:blip r:embed="rId2"/>
              </a:buBlip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January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2013: review of first draft</a:t>
            </a:r>
          </a:p>
          <a:p>
            <a:pPr marL="804863" lvl="0">
              <a:buBlip>
                <a:blip r:embed="rId2"/>
              </a:buBlip>
            </a:pP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February 2013: submission of the final draft</a:t>
            </a:r>
          </a:p>
          <a:p>
            <a:pPr marL="804863" lvl="0">
              <a:buBlip>
                <a:blip r:embed="rId2"/>
              </a:buBlip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March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2013: overview chapter</a:t>
            </a:r>
          </a:p>
          <a:p>
            <a:pPr marL="804863" lvl="0">
              <a:buBlip>
                <a:blip r:embed="rId2"/>
              </a:buBlip>
            </a:pP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Publication of an edited volume</a:t>
            </a:r>
            <a:endParaRPr lang="en-IN" sz="2600" dirty="0"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212" y="381000"/>
            <a:ext cx="3200400" cy="6096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Methodology</a:t>
            </a:r>
            <a:endParaRPr lang="en-I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04580" y="2743200"/>
            <a:ext cx="5105400" cy="68580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Timeline &amp; Use of the Studies</a:t>
            </a:r>
          </a:p>
        </p:txBody>
      </p:sp>
    </p:spTree>
    <p:extLst>
      <p:ext uri="{BB962C8B-B14F-4D97-AF65-F5344CB8AC3E}">
        <p14:creationId xmlns:p14="http://schemas.microsoft.com/office/powerpoint/2010/main" val="311757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ISSUES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PONDER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8385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4942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510</Words>
  <Application>Microsoft Office PowerPoint</Application>
  <PresentationFormat>On-screen Show (4:3)</PresentationFormat>
  <Paragraphs>99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National Competition Policy and Economic Growth in India  (ComPEG Project) July 2012 – December 2013 </vt:lpstr>
      <vt:lpstr>Background </vt:lpstr>
      <vt:lpstr>Context </vt:lpstr>
      <vt:lpstr>PowerPoint Presentation</vt:lpstr>
      <vt:lpstr>Research Questions</vt:lpstr>
      <vt:lpstr>Chapter Outline</vt:lpstr>
      <vt:lpstr>Methodology</vt:lpstr>
      <vt:lpstr>ISSUES TO PONDER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COMPETITION POLICY AND ECONOMIC GROWTH OF INDIA  (ComPEG Project)</dc:title>
  <dc:creator>USER-20</dc:creator>
  <cp:lastModifiedBy>Gaurav Shukla</cp:lastModifiedBy>
  <cp:revision>57</cp:revision>
  <cp:lastPrinted>2012-08-16T13:03:27Z</cp:lastPrinted>
  <dcterms:created xsi:type="dcterms:W3CDTF">2006-08-16T00:00:00Z</dcterms:created>
  <dcterms:modified xsi:type="dcterms:W3CDTF">2012-08-27T11:46:08Z</dcterms:modified>
</cp:coreProperties>
</file>