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F179A97-A51F-41B1-862F-62BBAD96E473}"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F179A97-A51F-41B1-862F-62BBAD96E473}"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t>06-02-2013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FB61B5-9003-4347-B7D4-5D8C9146C0EE}" type="datetimeFigureOut">
              <a:rPr lang="en-IN" smtClean="0"/>
              <a:t>06-02-2013</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179A97-A51F-41B1-862F-62BBAD96E473}"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Competition Assessment of the Indian Pharmaceuticals Sector</a:t>
            </a:r>
            <a:endParaRPr lang="en-IN" dirty="0"/>
          </a:p>
        </p:txBody>
      </p:sp>
      <p:sp>
        <p:nvSpPr>
          <p:cNvPr id="3" name="Subtitle 2"/>
          <p:cNvSpPr>
            <a:spLocks noGrp="1"/>
          </p:cNvSpPr>
          <p:nvPr>
            <p:ph type="subTitle" idx="1"/>
          </p:nvPr>
        </p:nvSpPr>
        <p:spPr>
          <a:xfrm>
            <a:off x="1432560" y="2636912"/>
            <a:ext cx="7406640" cy="1728192"/>
          </a:xfrm>
        </p:spPr>
        <p:txBody>
          <a:bodyPr>
            <a:normAutofit fontScale="85000" lnSpcReduction="20000"/>
          </a:bodyPr>
          <a:lstStyle/>
          <a:p>
            <a:pPr algn="ctr"/>
            <a:r>
              <a:rPr lang="en-US" b="1" dirty="0" smtClean="0"/>
              <a:t>Aditya Bhattacharjea </a:t>
            </a:r>
          </a:p>
          <a:p>
            <a:pPr algn="ctr"/>
            <a:r>
              <a:rPr lang="en-US" b="1" dirty="0" err="1" smtClean="0"/>
              <a:t>Fiyanshu</a:t>
            </a:r>
            <a:r>
              <a:rPr lang="en-US" b="1" dirty="0" smtClean="0"/>
              <a:t> </a:t>
            </a:r>
            <a:r>
              <a:rPr lang="en-US" b="1" dirty="0" err="1" smtClean="0"/>
              <a:t>Sindhwani</a:t>
            </a:r>
            <a:endParaRPr lang="en-US" b="1" dirty="0" smtClean="0"/>
          </a:p>
          <a:p>
            <a:pPr algn="ctr"/>
            <a:endParaRPr lang="en-US" b="1" dirty="0" smtClean="0"/>
          </a:p>
          <a:p>
            <a:pPr algn="ctr"/>
            <a:r>
              <a:rPr lang="en-US" dirty="0" smtClean="0"/>
              <a:t>Centre for Development Economics,</a:t>
            </a:r>
          </a:p>
          <a:p>
            <a:pPr algn="ctr"/>
            <a:r>
              <a:rPr lang="en-US" dirty="0" smtClean="0"/>
              <a:t>Delhi School of Economics</a:t>
            </a:r>
            <a:endParaRPr lang="en-IN" dirty="0"/>
          </a:p>
        </p:txBody>
      </p:sp>
    </p:spTree>
    <p:extLst>
      <p:ext uri="{BB962C8B-B14F-4D97-AF65-F5344CB8AC3E}">
        <p14:creationId xmlns:p14="http://schemas.microsoft.com/office/powerpoint/2010/main" val="522466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Issues – Impact of TRIPS</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Some evidence that growth rate of R&amp;D expenditure and the number of process and product patents filed by leading Indian firms declined after 2005.</a:t>
            </a:r>
          </a:p>
          <a:p>
            <a:r>
              <a:rPr lang="en-US" dirty="0" smtClean="0"/>
              <a:t>R&amp;D for drugs to treat diseases of greatest public health importance (malaria, TB) neglected in </a:t>
            </a:r>
            <a:r>
              <a:rPr lang="en-US" dirty="0" err="1" smtClean="0"/>
              <a:t>favour</a:t>
            </a:r>
            <a:r>
              <a:rPr lang="en-US" dirty="0" smtClean="0"/>
              <a:t> of ‘lifestyle’ diseases by both Indian and foreign firms.</a:t>
            </a:r>
          </a:p>
          <a:p>
            <a:r>
              <a:rPr lang="en-US" dirty="0" smtClean="0"/>
              <a:t>Encouraging signs of India using TRIPS flexibilities:</a:t>
            </a:r>
          </a:p>
          <a:p>
            <a:pPr lvl="2"/>
            <a:r>
              <a:rPr lang="en-US" dirty="0" smtClean="0"/>
              <a:t>Grant of compulsory licenses for Bayer’s </a:t>
            </a:r>
            <a:r>
              <a:rPr lang="en-US" dirty="0" err="1" smtClean="0"/>
              <a:t>Nexavar</a:t>
            </a:r>
            <a:r>
              <a:rPr lang="en-US" dirty="0" smtClean="0"/>
              <a:t> and now 3 more cancer drugs</a:t>
            </a:r>
          </a:p>
          <a:p>
            <a:pPr lvl="2"/>
            <a:r>
              <a:rPr lang="en-US" dirty="0" smtClean="0"/>
              <a:t>Use of 3(d) to deny </a:t>
            </a:r>
            <a:r>
              <a:rPr lang="en-US" dirty="0" err="1" smtClean="0"/>
              <a:t>evergreening</a:t>
            </a:r>
            <a:r>
              <a:rPr lang="en-US" dirty="0" smtClean="0"/>
              <a:t> patent for minor improvements in Novartis’s </a:t>
            </a:r>
            <a:r>
              <a:rPr lang="en-US" dirty="0" err="1" smtClean="0"/>
              <a:t>Glivec</a:t>
            </a:r>
            <a:endParaRPr lang="en-IN" dirty="0"/>
          </a:p>
        </p:txBody>
      </p:sp>
    </p:spTree>
    <p:extLst>
      <p:ext uri="{BB962C8B-B14F-4D97-AF65-F5344CB8AC3E}">
        <p14:creationId xmlns:p14="http://schemas.microsoft.com/office/powerpoint/2010/main" val="613717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production and procurement</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In 2008, Health Ministry closed down 3 leading PSUs on grounds of not complying with GMPs. Reopened in 2010 but production still far below earlier levels </a:t>
            </a:r>
            <a:r>
              <a:rPr lang="en-US" dirty="0" smtClean="0">
                <a:sym typeface="Wingdings" pitchFamily="2" charset="2"/>
              </a:rPr>
              <a:t></a:t>
            </a:r>
            <a:r>
              <a:rPr lang="en-US" dirty="0" smtClean="0"/>
              <a:t> </a:t>
            </a:r>
            <a:r>
              <a:rPr lang="en-US" dirty="0" err="1" smtClean="0"/>
              <a:t>govt</a:t>
            </a:r>
            <a:r>
              <a:rPr lang="en-US" dirty="0" smtClean="0"/>
              <a:t> has to procure vaccines from private producers at much higher prices.</a:t>
            </a:r>
          </a:p>
          <a:p>
            <a:r>
              <a:rPr lang="en-US" dirty="0" smtClean="0"/>
              <a:t>Government procurement rules to ensure GMPs have been struck down by High Courts as excluding competition without adequate justification.</a:t>
            </a:r>
          </a:p>
          <a:p>
            <a:r>
              <a:rPr lang="en-US" dirty="0" smtClean="0"/>
              <a:t>Need to provide assistance to smaller units to comply with GMP and to enforce quality standards under Drugs and Cosmetics Act. This would increase competition for bidding and also weaken industry’s argument against </a:t>
            </a:r>
            <a:r>
              <a:rPr lang="en-US" dirty="0" err="1" smtClean="0"/>
              <a:t>debranding</a:t>
            </a:r>
            <a:r>
              <a:rPr lang="en-US" dirty="0" smtClean="0"/>
              <a:t>.</a:t>
            </a:r>
            <a:endParaRPr lang="en-IN" dirty="0"/>
          </a:p>
        </p:txBody>
      </p:sp>
    </p:spTree>
    <p:extLst>
      <p:ext uri="{BB962C8B-B14F-4D97-AF65-F5344CB8AC3E}">
        <p14:creationId xmlns:p14="http://schemas.microsoft.com/office/powerpoint/2010/main" val="148132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THANK YOU!</a:t>
            </a:r>
            <a:endParaRPr lang="en-IN" i="1" dirty="0"/>
          </a:p>
        </p:txBody>
      </p:sp>
      <p:sp>
        <p:nvSpPr>
          <p:cNvPr id="3" name="Content Placeholder 2"/>
          <p:cNvSpPr>
            <a:spLocks noGrp="1"/>
          </p:cNvSpPr>
          <p:nvPr>
            <p:ph idx="1"/>
          </p:nvPr>
        </p:nvSpPr>
        <p:spPr/>
        <p:txBody>
          <a:bodyPr/>
          <a:lstStyle/>
          <a:p>
            <a:r>
              <a:rPr lang="en-US" dirty="0" smtClean="0"/>
              <a:t>Comments welcome:</a:t>
            </a:r>
            <a:r>
              <a:rPr lang="en-IN" dirty="0" smtClean="0"/>
              <a:t> aditya@econdse.org</a:t>
            </a:r>
            <a:endParaRPr lang="en-US" dirty="0" smtClean="0"/>
          </a:p>
        </p:txBody>
      </p:sp>
    </p:spTree>
    <p:extLst>
      <p:ext uri="{BB962C8B-B14F-4D97-AF65-F5344CB8AC3E}">
        <p14:creationId xmlns:p14="http://schemas.microsoft.com/office/powerpoint/2010/main" val="106263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report</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Introduction</a:t>
            </a:r>
          </a:p>
          <a:p>
            <a:pPr lvl="1"/>
            <a:r>
              <a:rPr lang="en-US" dirty="0" smtClean="0"/>
              <a:t>Importance of drug availability and pricing in India</a:t>
            </a:r>
          </a:p>
          <a:p>
            <a:pPr lvl="1"/>
            <a:r>
              <a:rPr lang="en-US" dirty="0" smtClean="0"/>
              <a:t>Special features of the market for medicines</a:t>
            </a:r>
          </a:p>
          <a:p>
            <a:r>
              <a:rPr lang="en-US" dirty="0" smtClean="0"/>
              <a:t>Evolution of the policy regime</a:t>
            </a:r>
          </a:p>
          <a:p>
            <a:r>
              <a:rPr lang="en-US" dirty="0" smtClean="0"/>
              <a:t>Empirical analysis of market structure</a:t>
            </a:r>
          </a:p>
          <a:p>
            <a:r>
              <a:rPr lang="en-US" dirty="0" smtClean="0"/>
              <a:t>Competition law</a:t>
            </a:r>
          </a:p>
          <a:p>
            <a:r>
              <a:rPr lang="en-US" dirty="0" smtClean="0"/>
              <a:t>Drug price control</a:t>
            </a:r>
          </a:p>
          <a:p>
            <a:r>
              <a:rPr lang="en-US" dirty="0" smtClean="0"/>
              <a:t>Foreign direct investment—takeovers </a:t>
            </a:r>
          </a:p>
          <a:p>
            <a:r>
              <a:rPr lang="en-US" dirty="0" smtClean="0"/>
              <a:t>TRIPS and patent protection</a:t>
            </a:r>
          </a:p>
          <a:p>
            <a:r>
              <a:rPr lang="en-US" dirty="0" smtClean="0"/>
              <a:t>Public production, procurement and distribution</a:t>
            </a:r>
          </a:p>
          <a:p>
            <a:r>
              <a:rPr lang="en-US" dirty="0" smtClean="0"/>
              <a:t>Competition assessment checklist</a:t>
            </a:r>
            <a:endParaRPr lang="en-IN" dirty="0"/>
          </a:p>
        </p:txBody>
      </p:sp>
    </p:spTree>
    <p:extLst>
      <p:ext uri="{BB962C8B-B14F-4D97-AF65-F5344CB8AC3E}">
        <p14:creationId xmlns:p14="http://schemas.microsoft.com/office/powerpoint/2010/main" val="18326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policy regime</a:t>
            </a:r>
            <a:endParaRPr lang="en-IN" dirty="0"/>
          </a:p>
        </p:txBody>
      </p:sp>
      <p:sp>
        <p:nvSpPr>
          <p:cNvPr id="3" name="Content Placeholder 2"/>
          <p:cNvSpPr>
            <a:spLocks noGrp="1"/>
          </p:cNvSpPr>
          <p:nvPr>
            <p:ph idx="1"/>
          </p:nvPr>
        </p:nvSpPr>
        <p:spPr/>
        <p:txBody>
          <a:bodyPr/>
          <a:lstStyle/>
          <a:p>
            <a:r>
              <a:rPr lang="en-US" dirty="0" smtClean="0"/>
              <a:t>1970: Patents Act and DPCO</a:t>
            </a:r>
          </a:p>
          <a:p>
            <a:r>
              <a:rPr lang="en-US" dirty="0" smtClean="0"/>
              <a:t>1973 FERA</a:t>
            </a:r>
          </a:p>
          <a:p>
            <a:r>
              <a:rPr lang="en-US" dirty="0" smtClean="0"/>
              <a:t>Restrictive trade policy</a:t>
            </a:r>
          </a:p>
          <a:p>
            <a:r>
              <a:rPr lang="en-US" dirty="0" smtClean="0"/>
              <a:t>MRTP Act</a:t>
            </a:r>
          </a:p>
          <a:p>
            <a:endParaRPr lang="en-US" dirty="0"/>
          </a:p>
          <a:p>
            <a:r>
              <a:rPr lang="en-US" dirty="0" smtClean="0"/>
              <a:t>Progressive relaxation of all the above from 1990s</a:t>
            </a:r>
            <a:endParaRPr lang="en-IN" dirty="0"/>
          </a:p>
        </p:txBody>
      </p:sp>
    </p:spTree>
    <p:extLst>
      <p:ext uri="{BB962C8B-B14F-4D97-AF65-F5344CB8AC3E}">
        <p14:creationId xmlns:p14="http://schemas.microsoft.com/office/powerpoint/2010/main" val="222539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Market Structure</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For </a:t>
            </a:r>
            <a:r>
              <a:rPr lang="en-US" dirty="0" err="1" smtClean="0"/>
              <a:t>pharma</a:t>
            </a:r>
            <a:r>
              <a:rPr lang="en-US" dirty="0" smtClean="0"/>
              <a:t> firms in Prowess, Price-cost margin, CR4 and HHI all show decline since around 2003</a:t>
            </a:r>
          </a:p>
          <a:p>
            <a:r>
              <a:rPr lang="en-US" dirty="0" smtClean="0"/>
              <a:t>Sharp decrease in ‘entry’ of new firms, significant increase in ‘exit’ </a:t>
            </a:r>
            <a:r>
              <a:rPr lang="en-US" dirty="0" smtClean="0">
                <a:sym typeface="Wingdings" pitchFamily="2" charset="2"/>
              </a:rPr>
              <a:t> large decrease in net entry</a:t>
            </a:r>
            <a:endParaRPr lang="en-US" dirty="0" smtClean="0"/>
          </a:p>
          <a:p>
            <a:r>
              <a:rPr lang="en-US" dirty="0" smtClean="0"/>
              <a:t>Aggregate import penetration has risen</a:t>
            </a:r>
          </a:p>
          <a:p>
            <a:r>
              <a:rPr lang="en-US" dirty="0" smtClean="0"/>
              <a:t>But competition takes place at the level of therapeutic segments or individual drugs</a:t>
            </a:r>
          </a:p>
          <a:p>
            <a:r>
              <a:rPr lang="en-US" dirty="0" smtClean="0"/>
              <a:t>Calculations for 9 specific dosages of individual drugs show much higher concentration,  increasing between 2005 and 2010 for some of them (CR4 is &gt;90% for 500mg calcium tablets and 40mg insulin injections).</a:t>
            </a:r>
          </a:p>
          <a:p>
            <a:r>
              <a:rPr lang="en-US" dirty="0" smtClean="0"/>
              <a:t>Need to look at firms’ practices. Branding of generics allows differentiation, marketing and </a:t>
            </a:r>
            <a:r>
              <a:rPr lang="en-US" dirty="0" err="1" smtClean="0"/>
              <a:t>coexistance</a:t>
            </a:r>
            <a:r>
              <a:rPr lang="en-US" dirty="0" smtClean="0"/>
              <a:t> of high prices with high market shares.</a:t>
            </a:r>
            <a:endParaRPr lang="en-IN" dirty="0"/>
          </a:p>
        </p:txBody>
      </p:sp>
    </p:spTree>
    <p:extLst>
      <p:ext uri="{BB962C8B-B14F-4D97-AF65-F5344CB8AC3E}">
        <p14:creationId xmlns:p14="http://schemas.microsoft.com/office/powerpoint/2010/main" val="61684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Structure-conduct-performance analysis</a:t>
            </a:r>
            <a:endParaRPr lang="en-IN" dirty="0"/>
          </a:p>
        </p:txBody>
      </p:sp>
      <p:sp>
        <p:nvSpPr>
          <p:cNvPr id="5" name="Content Placeholder 4"/>
          <p:cNvSpPr>
            <a:spLocks noGrp="1"/>
          </p:cNvSpPr>
          <p:nvPr>
            <p:ph idx="1"/>
          </p:nvPr>
        </p:nvSpPr>
        <p:spPr/>
        <p:txBody>
          <a:bodyPr>
            <a:normAutofit fontScale="92500" lnSpcReduction="20000"/>
          </a:bodyPr>
          <a:lstStyle/>
          <a:p>
            <a:pPr marL="82296" indent="0">
              <a:buNone/>
            </a:pPr>
            <a:r>
              <a:rPr lang="en-US" dirty="0" smtClean="0">
                <a:latin typeface="Calibri" pitchFamily="34" charset="0"/>
              </a:rPr>
              <a:t>Carried out for 610 </a:t>
            </a:r>
            <a:r>
              <a:rPr lang="en-US" dirty="0" err="1">
                <a:latin typeface="Calibri" pitchFamily="34" charset="0"/>
              </a:rPr>
              <a:t>pharma</a:t>
            </a:r>
            <a:r>
              <a:rPr lang="en-US" dirty="0">
                <a:latin typeface="Calibri" pitchFamily="34" charset="0"/>
              </a:rPr>
              <a:t> firms in </a:t>
            </a:r>
            <a:r>
              <a:rPr lang="en-US" dirty="0" smtClean="0">
                <a:latin typeface="Calibri" pitchFamily="34" charset="0"/>
              </a:rPr>
              <a:t>Prowess, 1990-2010. Results c</a:t>
            </a:r>
            <a:r>
              <a:rPr lang="en-IN" dirty="0" err="1" smtClean="0">
                <a:latin typeface="Calibri" pitchFamily="34" charset="0"/>
              </a:rPr>
              <a:t>ontrary</a:t>
            </a:r>
            <a:r>
              <a:rPr lang="en-IN" dirty="0" smtClean="0">
                <a:latin typeface="Calibri" pitchFamily="34" charset="0"/>
              </a:rPr>
              <a:t> to expectations: </a:t>
            </a:r>
          </a:p>
          <a:p>
            <a:r>
              <a:rPr lang="en-US" dirty="0" smtClean="0">
                <a:latin typeface="Calibri" pitchFamily="34" charset="0"/>
              </a:rPr>
              <a:t>Coefficients for market structure and MS-squared are insignificant</a:t>
            </a:r>
          </a:p>
          <a:p>
            <a:r>
              <a:rPr lang="en-US" dirty="0" smtClean="0">
                <a:latin typeface="Calibri" pitchFamily="34" charset="0"/>
              </a:rPr>
              <a:t>For </a:t>
            </a:r>
            <a:r>
              <a:rPr lang="en-IN" dirty="0">
                <a:latin typeface="Calibri" pitchFamily="34" charset="0"/>
              </a:rPr>
              <a:t>log (assets) </a:t>
            </a:r>
            <a:r>
              <a:rPr lang="en-IN" dirty="0" smtClean="0">
                <a:latin typeface="Calibri" pitchFamily="34" charset="0"/>
              </a:rPr>
              <a:t>it is </a:t>
            </a:r>
            <a:r>
              <a:rPr lang="en-IN" dirty="0">
                <a:latin typeface="Calibri" pitchFamily="34" charset="0"/>
              </a:rPr>
              <a:t>negative and </a:t>
            </a:r>
            <a:r>
              <a:rPr lang="en-IN" dirty="0" smtClean="0">
                <a:latin typeface="Calibri" pitchFamily="34" charset="0"/>
              </a:rPr>
              <a:t>significant</a:t>
            </a:r>
            <a:r>
              <a:rPr lang="en-IN" dirty="0" smtClean="0">
                <a:latin typeface="Calibri" pitchFamily="34" charset="0"/>
                <a:sym typeface="Wingdings" pitchFamily="2" charset="2"/>
              </a:rPr>
              <a:t></a:t>
            </a:r>
            <a:r>
              <a:rPr lang="en-IN" dirty="0" smtClean="0">
                <a:latin typeface="Calibri" pitchFamily="34" charset="0"/>
              </a:rPr>
              <a:t> </a:t>
            </a:r>
            <a:r>
              <a:rPr lang="en-IN" dirty="0">
                <a:latin typeface="Calibri" pitchFamily="34" charset="0"/>
              </a:rPr>
              <a:t>larger firms </a:t>
            </a:r>
            <a:r>
              <a:rPr lang="en-IN" dirty="0" smtClean="0">
                <a:latin typeface="Calibri" pitchFamily="34" charset="0"/>
              </a:rPr>
              <a:t>have lower </a:t>
            </a:r>
            <a:r>
              <a:rPr lang="en-IN" dirty="0">
                <a:latin typeface="Calibri" pitchFamily="34" charset="0"/>
              </a:rPr>
              <a:t>PCM</a:t>
            </a:r>
          </a:p>
          <a:p>
            <a:r>
              <a:rPr lang="en-IN" dirty="0" smtClean="0">
                <a:latin typeface="Calibri" pitchFamily="34" charset="0"/>
              </a:rPr>
              <a:t>Coefficients for R&amp;D </a:t>
            </a:r>
            <a:r>
              <a:rPr lang="en-IN" dirty="0">
                <a:latin typeface="Calibri" pitchFamily="34" charset="0"/>
              </a:rPr>
              <a:t>intensity </a:t>
            </a:r>
            <a:r>
              <a:rPr lang="en-IN" dirty="0" smtClean="0">
                <a:latin typeface="Calibri" pitchFamily="34" charset="0"/>
              </a:rPr>
              <a:t>and advertising intensity are negative </a:t>
            </a:r>
            <a:r>
              <a:rPr lang="en-IN" dirty="0">
                <a:latin typeface="Calibri" pitchFamily="34" charset="0"/>
              </a:rPr>
              <a:t>and significant. </a:t>
            </a:r>
            <a:r>
              <a:rPr lang="en-IN" dirty="0" smtClean="0">
                <a:latin typeface="Calibri" pitchFamily="34" charset="0"/>
              </a:rPr>
              <a:t>These raise costs today but effects are felt later?</a:t>
            </a:r>
          </a:p>
          <a:p>
            <a:r>
              <a:rPr lang="en-US" dirty="0" smtClean="0">
                <a:latin typeface="Calibri" pitchFamily="34" charset="0"/>
              </a:rPr>
              <a:t>Dummies for TRIPS periods are positive and significant</a:t>
            </a:r>
            <a:endParaRPr lang="en-IN" dirty="0">
              <a:latin typeface="Calibri" pitchFamily="34" charset="0"/>
            </a:endParaRPr>
          </a:p>
        </p:txBody>
      </p:sp>
    </p:spTree>
    <p:extLst>
      <p:ext uri="{BB962C8B-B14F-4D97-AF65-F5344CB8AC3E}">
        <p14:creationId xmlns:p14="http://schemas.microsoft.com/office/powerpoint/2010/main" val="415146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law</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Ineffectiveness of MRTP Act</a:t>
            </a:r>
          </a:p>
          <a:p>
            <a:r>
              <a:rPr lang="en-US" dirty="0" smtClean="0"/>
              <a:t>Review of all </a:t>
            </a:r>
            <a:r>
              <a:rPr lang="en-US" dirty="0" err="1" smtClean="0"/>
              <a:t>pharma</a:t>
            </a:r>
            <a:r>
              <a:rPr lang="en-US" dirty="0" smtClean="0"/>
              <a:t>-related cases decided till now under Competition Act</a:t>
            </a:r>
          </a:p>
          <a:p>
            <a:pPr lvl="1"/>
            <a:r>
              <a:rPr lang="en-US" dirty="0" smtClean="0"/>
              <a:t>Two cases of regional chemists’ &amp; druggists’ associations forcing manufacturers to limit number of </a:t>
            </a:r>
            <a:r>
              <a:rPr lang="en-US" dirty="0" err="1" smtClean="0"/>
              <a:t>stockists</a:t>
            </a:r>
            <a:r>
              <a:rPr lang="en-US" dirty="0" smtClean="0"/>
              <a:t>, restrict bidders for government procurement, and fix trade margins</a:t>
            </a:r>
          </a:p>
          <a:p>
            <a:pPr lvl="2"/>
            <a:r>
              <a:rPr lang="en-US" dirty="0" smtClean="0"/>
              <a:t>These practices are apparently carried out nationwide – need for wider inquiry</a:t>
            </a:r>
          </a:p>
          <a:p>
            <a:pPr lvl="2"/>
            <a:r>
              <a:rPr lang="en-US" dirty="0" smtClean="0"/>
              <a:t>Fine based on association’s turnover grossly inadequate</a:t>
            </a:r>
          </a:p>
          <a:p>
            <a:pPr lvl="2"/>
            <a:r>
              <a:rPr lang="en-US" dirty="0" smtClean="0"/>
              <a:t>Fixation of trade margins by NPPA: RPM by </a:t>
            </a:r>
            <a:r>
              <a:rPr lang="en-US" dirty="0" err="1" smtClean="0"/>
              <a:t>govt</a:t>
            </a:r>
            <a:r>
              <a:rPr lang="en-US" dirty="0" smtClean="0"/>
              <a:t> mandate?</a:t>
            </a:r>
            <a:endParaRPr lang="en-IN" dirty="0"/>
          </a:p>
        </p:txBody>
      </p:sp>
    </p:spTree>
    <p:extLst>
      <p:ext uri="{BB962C8B-B14F-4D97-AF65-F5344CB8AC3E}">
        <p14:creationId xmlns:p14="http://schemas.microsoft.com/office/powerpoint/2010/main" val="158993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Merger cases</a:t>
            </a:r>
            <a:endParaRPr lang="en-IN" dirty="0"/>
          </a:p>
        </p:txBody>
      </p:sp>
      <p:sp>
        <p:nvSpPr>
          <p:cNvPr id="3" name="Content Placeholder 2"/>
          <p:cNvSpPr>
            <a:spLocks noGrp="1"/>
          </p:cNvSpPr>
          <p:nvPr>
            <p:ph idx="1"/>
          </p:nvPr>
        </p:nvSpPr>
        <p:spPr/>
        <p:txBody>
          <a:bodyPr>
            <a:noAutofit/>
          </a:bodyPr>
          <a:lstStyle/>
          <a:p>
            <a:r>
              <a:rPr lang="en-US" sz="2000" dirty="0" smtClean="0"/>
              <a:t>6 </a:t>
            </a:r>
            <a:r>
              <a:rPr lang="en-US" sz="2000" dirty="0" err="1" smtClean="0"/>
              <a:t>pharma</a:t>
            </a:r>
            <a:r>
              <a:rPr lang="en-US" sz="2000" dirty="0" smtClean="0"/>
              <a:t> cases decided since June 2011;  all were approved.</a:t>
            </a:r>
          </a:p>
          <a:p>
            <a:pPr lvl="0">
              <a:buClr>
                <a:srgbClr val="3891A7"/>
              </a:buClr>
              <a:buFont typeface="Wingdings" pitchFamily="2" charset="2"/>
              <a:buChar char="ü"/>
            </a:pPr>
            <a:r>
              <a:rPr lang="en-US" sz="1800" dirty="0">
                <a:solidFill>
                  <a:prstClr val="black"/>
                </a:solidFill>
                <a:latin typeface="Calibri" pitchFamily="34" charset="0"/>
              </a:rPr>
              <a:t>The ultimate control over the parties in the combination remains the same before and after the combination (intra-group reorganization).</a:t>
            </a:r>
          </a:p>
          <a:p>
            <a:pPr lvl="0">
              <a:buClr>
                <a:srgbClr val="3891A7"/>
              </a:buClr>
              <a:buFont typeface="Wingdings" pitchFamily="2" charset="2"/>
              <a:buChar char="ü"/>
            </a:pPr>
            <a:r>
              <a:rPr lang="en-US" sz="1800" dirty="0">
                <a:solidFill>
                  <a:prstClr val="black"/>
                </a:solidFill>
                <a:latin typeface="Calibri" pitchFamily="34" charset="0"/>
              </a:rPr>
              <a:t>Companies not engaged in similar businesses and no vertical integration (conglomerate merger).</a:t>
            </a:r>
          </a:p>
          <a:p>
            <a:pPr lvl="0">
              <a:buClr>
                <a:srgbClr val="3891A7"/>
              </a:buClr>
              <a:buFont typeface="Wingdings" pitchFamily="2" charset="2"/>
              <a:buChar char="ü"/>
            </a:pPr>
            <a:r>
              <a:rPr lang="en-US" sz="1800" dirty="0">
                <a:solidFill>
                  <a:prstClr val="black"/>
                </a:solidFill>
                <a:latin typeface="Calibri" pitchFamily="34" charset="0"/>
              </a:rPr>
              <a:t>Absence of one of the parties in India in the business of the other party</a:t>
            </a:r>
          </a:p>
          <a:p>
            <a:pPr lvl="0">
              <a:buClr>
                <a:srgbClr val="3891A7"/>
              </a:buClr>
              <a:buFont typeface="Wingdings" pitchFamily="2" charset="2"/>
              <a:buChar char="ü"/>
            </a:pPr>
            <a:r>
              <a:rPr lang="en-US" sz="1800" dirty="0">
                <a:solidFill>
                  <a:prstClr val="black"/>
                </a:solidFill>
                <a:latin typeface="Calibri" pitchFamily="34" charset="0"/>
              </a:rPr>
              <a:t>Significant presence of other players (no AAEC)</a:t>
            </a:r>
          </a:p>
          <a:p>
            <a:r>
              <a:rPr lang="en-US" sz="2000" dirty="0" smtClean="0"/>
              <a:t>CCI modified non-compete agreement in one instance</a:t>
            </a:r>
          </a:p>
          <a:p>
            <a:r>
              <a:rPr lang="en-US" sz="2000" dirty="0" smtClean="0"/>
              <a:t>But we have identified several mergers that were not screened because the combined assets or turnovers of the firms were below the thresholds specified in the Act, or the assets/turnover of the target was below the threshold specified by the 2011 notification. Case for reviewing thresholds for this sector?</a:t>
            </a:r>
            <a:endParaRPr lang="en-IN" sz="2000" dirty="0"/>
          </a:p>
        </p:txBody>
      </p:sp>
    </p:spTree>
    <p:extLst>
      <p:ext uri="{BB962C8B-B14F-4D97-AF65-F5344CB8AC3E}">
        <p14:creationId xmlns:p14="http://schemas.microsoft.com/office/powerpoint/2010/main" val="381269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Price Control</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Review of debate over transition from cost-based pricing of 74 drugs under DPCO 1995 to market-based formula for all 348 NLEM drugs in NPPP-2012.</a:t>
            </a:r>
          </a:p>
          <a:p>
            <a:pPr lvl="1"/>
            <a:r>
              <a:rPr lang="en-US" dirty="0" smtClean="0"/>
              <a:t>Weaknesses in arguments on both sides</a:t>
            </a:r>
          </a:p>
          <a:p>
            <a:pPr lvl="1"/>
            <a:r>
              <a:rPr lang="en-US" dirty="0" smtClean="0"/>
              <a:t>Price controls are usually imposed for natural monopolies where the number of products and producers is few and competition infeasible.</a:t>
            </a:r>
          </a:p>
          <a:p>
            <a:pPr lvl="1"/>
            <a:r>
              <a:rPr lang="en-US" dirty="0" smtClean="0"/>
              <a:t>Possibility that controlled prices can be used as focal prices for facilitating oligopolistic coordination – parallel with cement case?</a:t>
            </a:r>
            <a:endParaRPr lang="en-IN" dirty="0"/>
          </a:p>
        </p:txBody>
      </p:sp>
    </p:spTree>
    <p:extLst>
      <p:ext uri="{BB962C8B-B14F-4D97-AF65-F5344CB8AC3E}">
        <p14:creationId xmlns:p14="http://schemas.microsoft.com/office/powerpoint/2010/main" val="219892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Direct Investment and Takeovers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Critical review of </a:t>
            </a:r>
            <a:r>
              <a:rPr lang="en-US" dirty="0" err="1" smtClean="0"/>
              <a:t>Maira</a:t>
            </a:r>
            <a:r>
              <a:rPr lang="en-US" dirty="0" smtClean="0"/>
              <a:t> Committee Report</a:t>
            </a:r>
          </a:p>
          <a:p>
            <a:pPr lvl="1"/>
            <a:r>
              <a:rPr lang="en-US" dirty="0" smtClean="0"/>
              <a:t>Screening by CCI (with extra expertise on health issues) preferable to FIPB.</a:t>
            </a:r>
          </a:p>
          <a:p>
            <a:pPr lvl="1"/>
            <a:r>
              <a:rPr lang="en-US" dirty="0" smtClean="0"/>
              <a:t>Case for reducing merger review thresholds – Competition (Amendment) Bill 2012.</a:t>
            </a:r>
          </a:p>
          <a:p>
            <a:r>
              <a:rPr lang="en-US" dirty="0" smtClean="0"/>
              <a:t>Review of debate on role of MNCs</a:t>
            </a:r>
          </a:p>
          <a:p>
            <a:pPr lvl="1"/>
            <a:r>
              <a:rPr lang="en-US" dirty="0" smtClean="0"/>
              <a:t>Market share of foreign firms has not gone up post-TRIPS</a:t>
            </a:r>
          </a:p>
          <a:p>
            <a:pPr lvl="1"/>
            <a:r>
              <a:rPr lang="en-US" dirty="0" smtClean="0"/>
              <a:t>But they are increasingly supplying the market through imports, </a:t>
            </a:r>
            <a:r>
              <a:rPr lang="en-US" dirty="0" err="1" smtClean="0"/>
              <a:t>esp</a:t>
            </a:r>
            <a:r>
              <a:rPr lang="en-US" dirty="0" smtClean="0"/>
              <a:t> of high priced patented drugs and also generics</a:t>
            </a:r>
          </a:p>
          <a:p>
            <a:pPr lvl="1"/>
            <a:r>
              <a:rPr lang="en-US" dirty="0" smtClean="0"/>
              <a:t>Effects of takeover on R&amp;D inconclusive, but foreign firms overall have much lower R&amp;D intensity</a:t>
            </a:r>
          </a:p>
          <a:p>
            <a:pPr lvl="1"/>
            <a:r>
              <a:rPr lang="en-US" dirty="0" smtClean="0"/>
              <a:t>Too early to detect impact of 2008-10 foreign takeovers?</a:t>
            </a:r>
          </a:p>
          <a:p>
            <a:pPr marL="82296" indent="0">
              <a:buNone/>
            </a:pPr>
            <a:endParaRPr lang="en-IN" dirty="0"/>
          </a:p>
        </p:txBody>
      </p:sp>
    </p:spTree>
    <p:extLst>
      <p:ext uri="{BB962C8B-B14F-4D97-AF65-F5344CB8AC3E}">
        <p14:creationId xmlns:p14="http://schemas.microsoft.com/office/powerpoint/2010/main" val="562801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262</TotalTime>
  <Words>884</Words>
  <Application>Microsoft Office PowerPoint</Application>
  <PresentationFormat>On-screen Show (4:3)</PresentationFormat>
  <Paragraphs>79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Competition Assessment of the Indian Pharmaceuticals Sector</vt:lpstr>
      <vt:lpstr>Structure of the report</vt:lpstr>
      <vt:lpstr>Evolution of policy regime</vt:lpstr>
      <vt:lpstr>Analysis of Market Structure</vt:lpstr>
      <vt:lpstr>Structure-conduct-performance analysis</vt:lpstr>
      <vt:lpstr>Competition law</vt:lpstr>
      <vt:lpstr>Merger cases</vt:lpstr>
      <vt:lpstr>Drug Price Control</vt:lpstr>
      <vt:lpstr>Foreign Direct Investment and Takeovers</vt:lpstr>
      <vt:lpstr>IPR Issues – Impact of TRIPS</vt:lpstr>
      <vt:lpstr>Public production and procurement</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Assessment of the Indian Pharmaceuticals Sector</dc:title>
  <dc:creator>aditya</dc:creator>
  <cp:lastModifiedBy>Udai Singh Mehta</cp:lastModifiedBy>
  <cp:revision>22</cp:revision>
  <dcterms:created xsi:type="dcterms:W3CDTF">2013-02-06T07:25:40Z</dcterms:created>
  <dcterms:modified xsi:type="dcterms:W3CDTF">2013-02-06T12:30:15Z</dcterms:modified>
</cp:coreProperties>
</file>