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63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263A1-AFB9-4791-A9F2-51FA45A3F919}" type="datetimeFigureOut">
              <a:rPr lang="en-US" smtClean="0"/>
              <a:t>11/4/2017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BE70C-2C74-4105-8591-7594DDE454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8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" r="1339"/>
          <a:stretch/>
        </p:blipFill>
        <p:spPr>
          <a:xfrm>
            <a:off x="0" y="4813126"/>
            <a:ext cx="9144000" cy="2045135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3152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E56CEDF-0A92-49A3-B7B6-14F11872C9C2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48" y="1"/>
            <a:ext cx="6819901" cy="2667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28700" y="3048001"/>
            <a:ext cx="7200900" cy="1219200"/>
          </a:xfrm>
        </p:spPr>
        <p:txBody>
          <a:bodyPr anchor="t" anchorCtr="0"/>
          <a:lstStyle>
            <a:lvl1pPr algn="ctr">
              <a:defRPr sz="3200" b="1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376C5-0030-44A8-B1E5-96B48BE77C63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ED99-79F5-4F64-81EF-8FE7F1910A7A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33190"/>
          </a:xfrm>
        </p:spPr>
        <p:txBody>
          <a:bodyPr/>
          <a:lstStyle>
            <a:lvl1pPr>
              <a:defRPr b="1">
                <a:solidFill>
                  <a:srgbClr val="000099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4654B-BBAE-48BB-B767-383C49A97899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6EF382-3A38-4046-9B92-FBAE96835B09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5D7B5-9CE3-447C-98B0-9A7638F819D6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6A5AA-DCB2-4027-BE63-0350E75F23F8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A0FB-3255-4066-8F6A-99E8A3245E05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0DEC-A2F0-4D42-A22C-14E4234CCC3C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24F9-1F50-4F1A-81E6-CAA6E35D0041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225AB-F865-429C-A0EB-CB249F4CBE93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r="1458" b="3173"/>
          <a:stretch/>
        </p:blipFill>
        <p:spPr>
          <a:xfrm>
            <a:off x="0" y="5181600"/>
            <a:ext cx="9144000" cy="1676400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438410"/>
            <a:ext cx="8229600" cy="93319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A4F73D-2DF1-4A4E-AA24-A4CFF031BCA2}" type="datetime1">
              <a:rPr lang="en-GB" smtClean="0"/>
              <a:t>04/11/2017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9AD38B-E10E-44AF-8912-B97CBC5E38E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97" b="83562"/>
          <a:stretch/>
        </p:blipFill>
        <p:spPr>
          <a:xfrm>
            <a:off x="1194148" y="1"/>
            <a:ext cx="1787047" cy="4384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000099"/>
          </a:solidFill>
          <a:latin typeface="Cambria" pitchFamily="18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Competition, Regulation, The Digital Marketplace</a:t>
            </a:r>
            <a:br>
              <a:rPr lang="en-US" sz="2400" dirty="0"/>
            </a:br>
            <a:r>
              <a:rPr lang="en-US" sz="2400" dirty="0"/>
              <a:t>Session: Disruptive Technologies and Economic Regulations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Derek Ireland : Policy Consultant and Lecturer </a:t>
            </a:r>
          </a:p>
          <a:p>
            <a:r>
              <a:rPr lang="en-US" sz="2000" dirty="0"/>
              <a:t>Carleton University Ottawa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7205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Purpose and Main Argument of Presentation and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Bring a behavioral lens to the management, governance and regulation of the </a:t>
            </a:r>
          </a:p>
          <a:p>
            <a:pPr lvl="1"/>
            <a:r>
              <a:rPr lang="en-US" dirty="0"/>
              <a:t>“Super wicked problem” of the increasingly crowded and complex digital economy and marketplace </a:t>
            </a:r>
          </a:p>
          <a:p>
            <a:r>
              <a:rPr lang="en-US" dirty="0"/>
              <a:t>Main argument: “Wicked” competition, IP, privacy, other regulatory issues posed by the digital economy</a:t>
            </a:r>
          </a:p>
          <a:p>
            <a:pPr lvl="1"/>
            <a:r>
              <a:rPr lang="en-US" dirty="0"/>
              <a:t>Require behaviorally informed regulatory approaches and instruments that are</a:t>
            </a:r>
          </a:p>
          <a:p>
            <a:pPr lvl="1"/>
            <a:r>
              <a:rPr lang="en-US" dirty="0"/>
              <a:t>Responsive, reflexive, inclusive, collaborative, polycentric, innovative and “wickedly good” </a:t>
            </a:r>
          </a:p>
          <a:p>
            <a:r>
              <a:rPr lang="en-US" dirty="0"/>
              <a:t>And both capture and go beyond the best aspects of “optimal evidence-based regulation”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5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Many Actors in Crowded Digital Marketplace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000" dirty="0"/>
              <a:t>Algorithmic Consumers transacting with Algorithmic Suppliers and Robo-Sellers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/>
              <a:t>Government and Non-government Digital Intermediaries/Regulators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/>
              <a:t>“Algorithmic Educators” and Digital Governance of Public Education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/>
              <a:t>Platform Cooperatives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/>
              <a:t>Conventional Companies using algorithms, robots, artificial intelligence etc. in many sectors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/>
              <a:t>Expanding number of final consumers and other buyers and market actors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Exiting from conventional regulated markets </a:t>
            </a:r>
            <a:endParaRPr lang="en-US" sz="2600" dirty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44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 and Unfamiliar Problems for Competition, IP, Privacy, Other Regulations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Market concentration and expanding market and political power over products, markets, information, technologies, and governments</a:t>
            </a:r>
          </a:p>
          <a:p>
            <a:r>
              <a:rPr lang="en-US" sz="2800" dirty="0"/>
              <a:t>Major information asymmetries: New forms of price, fee, and product attribute complexity, confusion and deception leading to  </a:t>
            </a:r>
          </a:p>
          <a:p>
            <a:pPr lvl="1"/>
            <a:r>
              <a:rPr lang="en-US" sz="2500" dirty="0"/>
              <a:t>New forms of collusion, other anticompetitive conduct</a:t>
            </a:r>
          </a:p>
          <a:p>
            <a:r>
              <a:rPr lang="en-US" sz="2800" dirty="0"/>
              <a:t>Information barriers, </a:t>
            </a:r>
            <a:r>
              <a:rPr lang="en-CA" sz="2800" dirty="0"/>
              <a:t>p</a:t>
            </a:r>
            <a:r>
              <a:rPr lang="en-CA" altLang="en-US" sz="2800" dirty="0"/>
              <a:t>rotected and proprietary nature of many</a:t>
            </a:r>
            <a:r>
              <a:rPr lang="en-US" sz="2800" dirty="0"/>
              <a:t> applications, complex IP issues </a:t>
            </a:r>
          </a:p>
          <a:p>
            <a:r>
              <a:rPr lang="en-US" sz="2800" dirty="0"/>
              <a:t>Personal privacy and security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312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Complex and Unfamiliar Problems Continued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Undisclosed biases and self-interest of designers, operators and users </a:t>
            </a:r>
          </a:p>
          <a:p>
            <a:r>
              <a:rPr lang="en-US" sz="2800" dirty="0"/>
              <a:t>Poorly designed and operated algorithms</a:t>
            </a:r>
          </a:p>
          <a:p>
            <a:r>
              <a:rPr lang="en-US" sz="2800" dirty="0"/>
              <a:t>Extending too much faith, confidence and trust to </a:t>
            </a:r>
          </a:p>
          <a:p>
            <a:pPr lvl="1"/>
            <a:r>
              <a:rPr lang="en-US" sz="2500" dirty="0"/>
              <a:t>Algorithmic consumers and suppliers, digital intermediaries, platform cooperatives, other forms of artificial intelligence (AI) </a:t>
            </a:r>
          </a:p>
          <a:p>
            <a:r>
              <a:rPr lang="en-US" sz="2800" dirty="0"/>
              <a:t>Conflicting government roles, responsibilities, and functions</a:t>
            </a:r>
          </a:p>
          <a:p>
            <a:r>
              <a:rPr lang="en-US" sz="2800" dirty="0"/>
              <a:t>Leading to legitimate concerns regarding whether </a:t>
            </a:r>
          </a:p>
          <a:p>
            <a:pPr lvl="1"/>
            <a:r>
              <a:rPr lang="en-US" sz="2500" dirty="0"/>
              <a:t>Conventional policies, laws, regulations and regulators will be effective</a:t>
            </a:r>
          </a:p>
        </p:txBody>
      </p:sp>
    </p:spTree>
    <p:extLst>
      <p:ext uri="{BB962C8B-B14F-4D97-AF65-F5344CB8AC3E}">
        <p14:creationId xmlns:p14="http://schemas.microsoft.com/office/powerpoint/2010/main" val="21578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Wicked Nature of Digital Marketplace Requires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900" dirty="0"/>
              <a:t>More inclusive, collaborative, polycentric, shared accountability and principles-based regulatory regimes </a:t>
            </a:r>
          </a:p>
          <a:p>
            <a:r>
              <a:rPr lang="en-US" sz="2900" dirty="0"/>
              <a:t>With enhanced roles for </a:t>
            </a:r>
          </a:p>
          <a:p>
            <a:pPr lvl="1"/>
            <a:r>
              <a:rPr lang="en-US" sz="2800" dirty="0"/>
              <a:t>Knowledgeable, well-resourced civil society groups</a:t>
            </a:r>
          </a:p>
          <a:p>
            <a:pPr lvl="1"/>
            <a:r>
              <a:rPr lang="en-US" sz="2800" dirty="0"/>
              <a:t>Demanding, well-informed and proactive consumer and corporate leaders</a:t>
            </a:r>
          </a:p>
          <a:p>
            <a:pPr lvl="1"/>
            <a:r>
              <a:rPr lang="en-US" sz="2800" dirty="0"/>
              <a:t>Collaborative standards and voluntary codes of conduct</a:t>
            </a:r>
          </a:p>
          <a:p>
            <a:pPr lvl="1"/>
            <a:r>
              <a:rPr lang="en-US" sz="2800" dirty="0"/>
              <a:t>Better protection for whistleblowers</a:t>
            </a:r>
          </a:p>
          <a:p>
            <a:pPr lvl="1"/>
            <a:r>
              <a:rPr lang="en-US" sz="2800" dirty="0"/>
              <a:t>Cooperation across regulatory authorities</a:t>
            </a:r>
          </a:p>
          <a:p>
            <a:pPr lvl="1"/>
            <a:r>
              <a:rPr lang="en-US" sz="2800" dirty="0"/>
              <a:t>Heightened non-price competition driven by</a:t>
            </a:r>
          </a:p>
          <a:p>
            <a:pPr lvl="1"/>
            <a:r>
              <a:rPr lang="en-US" sz="2800" dirty="0"/>
              <a:t>Product quality, informed choice, consumer autonomy and privacy, ethical norms and conduct by all actors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20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3200" dirty="0"/>
              <a:t>Wicked characteristics of digital markets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And their implications for regulators, other actors, and evidence-based optimal regulation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Finding the right balance between consumer benefits, costs and risks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200" dirty="0"/>
              <a:t>Implications for and possible responses of regulators in developing and emerging market economies</a:t>
            </a:r>
          </a:p>
          <a:p>
            <a:pPr marL="0" indent="0">
              <a:buNone/>
            </a:pPr>
            <a:r>
              <a:rPr lang="en-US" sz="3200" dirty="0"/>
              <a:t>Thank You For Your Kind Attention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AD38B-E10E-44AF-8912-B97CBC5E38E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61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</TotalTime>
  <Words>464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Cambria</vt:lpstr>
      <vt:lpstr>Gill Sans MT</vt:lpstr>
      <vt:lpstr>Wingdings</vt:lpstr>
      <vt:lpstr>Wingdings 3</vt:lpstr>
      <vt:lpstr>Origin</vt:lpstr>
      <vt:lpstr>Competition, Regulation, The Digital Marketplace Session: Disruptive Technologies and Economic Regulations</vt:lpstr>
      <vt:lpstr>Purpose and Main Argument of Presentation and Paper</vt:lpstr>
      <vt:lpstr>Many Actors in Crowded Digital Marketplace </vt:lpstr>
      <vt:lpstr>Complex and Unfamiliar Problems for Competition, IP, Privacy, Other Regulations</vt:lpstr>
      <vt:lpstr>Complex and Unfamiliar Problems Continued</vt:lpstr>
      <vt:lpstr>Wicked Nature of Digital Marketplace Requires</vt:lpstr>
      <vt:lpstr>Possible Issues for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“Topic of Presentation”</dc:title>
  <dc:creator>LENOVO-07</dc:creator>
  <cp:lastModifiedBy>CUTS </cp:lastModifiedBy>
  <cp:revision>25</cp:revision>
  <dcterms:created xsi:type="dcterms:W3CDTF">2017-10-09T11:56:07Z</dcterms:created>
  <dcterms:modified xsi:type="dcterms:W3CDTF">2017-11-04T06:36:22Z</dcterms:modified>
</cp:coreProperties>
</file>