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15"/>
  </p:notesMasterIdLst>
  <p:sldIdLst>
    <p:sldId id="259" r:id="rId2"/>
    <p:sldId id="261" r:id="rId3"/>
    <p:sldId id="307" r:id="rId4"/>
    <p:sldId id="283" r:id="rId5"/>
    <p:sldId id="284" r:id="rId6"/>
    <p:sldId id="285" r:id="rId7"/>
    <p:sldId id="286" r:id="rId8"/>
    <p:sldId id="300" r:id="rId9"/>
    <p:sldId id="308" r:id="rId10"/>
    <p:sldId id="274" r:id="rId11"/>
    <p:sldId id="302" r:id="rId12"/>
    <p:sldId id="304" r:id="rId13"/>
    <p:sldId id="309" r:id="rId14"/>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20E77C3-C6D6-447C-85FD-6E079E98A992}">
  <a:tblStyle styleId="{120E77C3-C6D6-447C-85FD-6E079E98A992}"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29" autoAdjust="0"/>
    <p:restoredTop sz="94660"/>
  </p:normalViewPr>
  <p:slideViewPr>
    <p:cSldViewPr>
      <p:cViewPr varScale="1">
        <p:scale>
          <a:sx n="115" d="100"/>
          <a:sy n="115" d="100"/>
        </p:scale>
        <p:origin x="756" y="10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87514333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32088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3" name="Shape 1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50830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7" name="Shape 2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3269514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2" name="Shape 1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290258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2" name="Shape 1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388315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2" name="Shape 1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552690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2" name="Shape 1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791864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2" name="Shape 1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137054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2" name="Shape 1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779476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8" name="Shape 1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4846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7" name="Shape 2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959227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Subtitle">
    <p:bg>
      <p:bgPr>
        <a:solidFill>
          <a:srgbClr val="ABE33F"/>
        </a:solidFill>
        <a:effectLst/>
      </p:bgPr>
    </p:bg>
    <p:spTree>
      <p:nvGrpSpPr>
        <p:cNvPr id="1" name="Shape 12"/>
        <p:cNvGrpSpPr/>
        <p:nvPr/>
      </p:nvGrpSpPr>
      <p:grpSpPr>
        <a:xfrm>
          <a:off x="0" y="0"/>
          <a:ext cx="0" cy="0"/>
          <a:chOff x="0" y="0"/>
          <a:chExt cx="0" cy="0"/>
        </a:xfrm>
      </p:grpSpPr>
      <p:sp>
        <p:nvSpPr>
          <p:cNvPr id="13" name="Shape 13"/>
          <p:cNvSpPr/>
          <p:nvPr/>
        </p:nvSpPr>
        <p:spPr>
          <a:xfrm flipH="1">
            <a:off x="6025" y="301575"/>
            <a:ext cx="9150050" cy="4496747"/>
          </a:xfrm>
          <a:custGeom>
            <a:avLst/>
            <a:gdLst/>
            <a:ahLst/>
            <a:cxnLst/>
            <a:rect l="0" t="0" r="0" b="0"/>
            <a:pathLst>
              <a:path w="366002" h="149344" extrusionOk="0">
                <a:moveTo>
                  <a:pt x="0" y="55491"/>
                </a:moveTo>
                <a:lnTo>
                  <a:pt x="0" y="107122"/>
                </a:lnTo>
                <a:lnTo>
                  <a:pt x="96507" y="149344"/>
                </a:lnTo>
                <a:lnTo>
                  <a:pt x="366002" y="116290"/>
                </a:lnTo>
                <a:lnTo>
                  <a:pt x="366002" y="40050"/>
                </a:lnTo>
                <a:lnTo>
                  <a:pt x="274079" y="0"/>
                </a:lnTo>
                <a:close/>
              </a:path>
            </a:pathLst>
          </a:custGeom>
          <a:solidFill>
            <a:srgbClr val="004C52"/>
          </a:solidFill>
          <a:ln>
            <a:noFill/>
          </a:ln>
        </p:spPr>
      </p:sp>
      <p:sp>
        <p:nvSpPr>
          <p:cNvPr id="14" name="Shape 14"/>
          <p:cNvSpPr/>
          <p:nvPr/>
        </p:nvSpPr>
        <p:spPr>
          <a:xfrm>
            <a:off x="-5900" y="753950"/>
            <a:ext cx="9144150" cy="3769800"/>
          </a:xfrm>
          <a:custGeom>
            <a:avLst/>
            <a:gdLst/>
            <a:ahLst/>
            <a:cxnLst/>
            <a:rect l="0" t="0" r="0" b="0"/>
            <a:pathLst>
              <a:path w="365766" h="150792" extrusionOk="0">
                <a:moveTo>
                  <a:pt x="365766" y="12416"/>
                </a:moveTo>
                <a:lnTo>
                  <a:pt x="289997" y="0"/>
                </a:lnTo>
                <a:lnTo>
                  <a:pt x="0" y="55421"/>
                </a:lnTo>
                <a:lnTo>
                  <a:pt x="0" y="127486"/>
                </a:lnTo>
                <a:lnTo>
                  <a:pt x="70927" y="150792"/>
                </a:lnTo>
                <a:lnTo>
                  <a:pt x="365766" y="122256"/>
                </a:lnTo>
                <a:close/>
              </a:path>
            </a:pathLst>
          </a:custGeom>
          <a:solidFill>
            <a:srgbClr val="00AE9D">
              <a:alpha val="26540"/>
            </a:srgbClr>
          </a:solidFill>
          <a:ln>
            <a:noFill/>
          </a:ln>
        </p:spPr>
      </p:sp>
      <p:sp>
        <p:nvSpPr>
          <p:cNvPr id="15" name="Shape 15"/>
          <p:cNvSpPr/>
          <p:nvPr/>
        </p:nvSpPr>
        <p:spPr>
          <a:xfrm>
            <a:off x="0" y="1351100"/>
            <a:ext cx="9156075" cy="2889062"/>
          </a:xfrm>
          <a:custGeom>
            <a:avLst/>
            <a:gdLst/>
            <a:ahLst/>
            <a:cxnLst/>
            <a:rect l="0" t="0" r="0" b="0"/>
            <a:pathLst>
              <a:path w="366243" h="106157" extrusionOk="0">
                <a:moveTo>
                  <a:pt x="241" y="0"/>
                </a:moveTo>
                <a:lnTo>
                  <a:pt x="0" y="77929"/>
                </a:lnTo>
                <a:lnTo>
                  <a:pt x="366243" y="106157"/>
                </a:lnTo>
                <a:lnTo>
                  <a:pt x="366243" y="4102"/>
                </a:lnTo>
                <a:close/>
              </a:path>
            </a:pathLst>
          </a:custGeom>
          <a:solidFill>
            <a:srgbClr val="00AE9D">
              <a:alpha val="83460"/>
            </a:srgbClr>
          </a:solidFill>
          <a:ln>
            <a:noFill/>
          </a:ln>
        </p:spPr>
      </p:sp>
      <p:sp>
        <p:nvSpPr>
          <p:cNvPr id="16" name="Shape 16"/>
          <p:cNvSpPr txBox="1">
            <a:spLocks noGrp="1"/>
          </p:cNvSpPr>
          <p:nvPr>
            <p:ph type="ctrTitle"/>
          </p:nvPr>
        </p:nvSpPr>
        <p:spPr>
          <a:xfrm>
            <a:off x="1815525" y="2040550"/>
            <a:ext cx="5513100" cy="1159799"/>
          </a:xfrm>
          <a:prstGeom prst="rect">
            <a:avLst/>
          </a:prstGeom>
        </p:spPr>
        <p:txBody>
          <a:bodyPr lIns="91425" tIns="91425" rIns="91425" bIns="91425" anchor="b" anchorCtr="0"/>
          <a:lstStyle>
            <a:lvl1pPr algn="ctr" rtl="0">
              <a:spcBef>
                <a:spcPts val="0"/>
              </a:spcBef>
              <a:buSzPct val="100000"/>
              <a:defRPr sz="3600"/>
            </a:lvl1pPr>
            <a:lvl2pPr algn="ctr" rtl="0">
              <a:spcBef>
                <a:spcPts val="0"/>
              </a:spcBef>
              <a:buSzPct val="100000"/>
              <a:defRPr sz="3600"/>
            </a:lvl2pPr>
            <a:lvl3pPr algn="ctr" rtl="0">
              <a:spcBef>
                <a:spcPts val="0"/>
              </a:spcBef>
              <a:buSzPct val="100000"/>
              <a:defRPr sz="3600"/>
            </a:lvl3pPr>
            <a:lvl4pPr algn="ctr" rtl="0">
              <a:spcBef>
                <a:spcPts val="0"/>
              </a:spcBef>
              <a:buSzPct val="100000"/>
              <a:defRPr sz="3600"/>
            </a:lvl4pPr>
            <a:lvl5pPr algn="ctr" rtl="0">
              <a:spcBef>
                <a:spcPts val="0"/>
              </a:spcBef>
              <a:buSzPct val="100000"/>
              <a:defRPr sz="3600"/>
            </a:lvl5pPr>
            <a:lvl6pPr algn="ctr" rtl="0">
              <a:spcBef>
                <a:spcPts val="0"/>
              </a:spcBef>
              <a:buSzPct val="100000"/>
              <a:defRPr sz="3600"/>
            </a:lvl6pPr>
            <a:lvl7pPr algn="ctr" rtl="0">
              <a:spcBef>
                <a:spcPts val="0"/>
              </a:spcBef>
              <a:buSzPct val="100000"/>
              <a:defRPr sz="3600"/>
            </a:lvl7pPr>
            <a:lvl8pPr algn="ctr" rtl="0">
              <a:spcBef>
                <a:spcPts val="0"/>
              </a:spcBef>
              <a:buSzPct val="100000"/>
              <a:defRPr sz="3600"/>
            </a:lvl8pPr>
            <a:lvl9pPr algn="ctr" rtl="0">
              <a:spcBef>
                <a:spcPts val="0"/>
              </a:spcBef>
              <a:buSzPct val="100000"/>
              <a:defRPr sz="3600"/>
            </a:lvl9pPr>
          </a:lstStyle>
          <a:p>
            <a:endParaRPr/>
          </a:p>
        </p:txBody>
      </p:sp>
      <p:sp>
        <p:nvSpPr>
          <p:cNvPr id="17" name="Shape 17"/>
          <p:cNvSpPr txBox="1">
            <a:spLocks noGrp="1"/>
          </p:cNvSpPr>
          <p:nvPr>
            <p:ph type="subTitle" idx="1"/>
          </p:nvPr>
        </p:nvSpPr>
        <p:spPr>
          <a:xfrm>
            <a:off x="1815375" y="3068650"/>
            <a:ext cx="5513100" cy="784799"/>
          </a:xfrm>
          <a:prstGeom prst="rect">
            <a:avLst/>
          </a:prstGeom>
        </p:spPr>
        <p:txBody>
          <a:bodyPr lIns="91425" tIns="91425" rIns="91425" bIns="91425" anchor="t" anchorCtr="0"/>
          <a:lstStyle>
            <a:lvl1pPr algn="ctr" rtl="0">
              <a:spcBef>
                <a:spcPts val="0"/>
              </a:spcBef>
              <a:buClr>
                <a:srgbClr val="004C52"/>
              </a:buClr>
              <a:buSzPct val="100000"/>
              <a:buNone/>
              <a:defRPr sz="1800" b="1"/>
            </a:lvl1pPr>
            <a:lvl2pPr algn="ctr" rtl="0">
              <a:spcBef>
                <a:spcPts val="0"/>
              </a:spcBef>
              <a:buClr>
                <a:srgbClr val="004C52"/>
              </a:buClr>
              <a:buSzPct val="100000"/>
              <a:buNone/>
              <a:defRPr sz="1800" b="1"/>
            </a:lvl2pPr>
            <a:lvl3pPr algn="ctr" rtl="0">
              <a:spcBef>
                <a:spcPts val="0"/>
              </a:spcBef>
              <a:buClr>
                <a:srgbClr val="004C52"/>
              </a:buClr>
              <a:buSzPct val="100000"/>
              <a:buNone/>
              <a:defRPr sz="1800" b="1"/>
            </a:lvl3pPr>
            <a:lvl4pPr algn="ctr" rtl="0">
              <a:spcBef>
                <a:spcPts val="0"/>
              </a:spcBef>
              <a:buSzPct val="100000"/>
              <a:buNone/>
              <a:defRPr sz="1800" b="1"/>
            </a:lvl4pPr>
            <a:lvl5pPr algn="ctr" rtl="0">
              <a:spcBef>
                <a:spcPts val="0"/>
              </a:spcBef>
              <a:buSzPct val="100000"/>
              <a:buNone/>
              <a:defRPr sz="1800" b="1"/>
            </a:lvl5pPr>
            <a:lvl6pPr algn="ctr" rtl="0">
              <a:spcBef>
                <a:spcPts val="0"/>
              </a:spcBef>
              <a:buSzPct val="100000"/>
              <a:buNone/>
              <a:defRPr sz="1800" b="1"/>
            </a:lvl6pPr>
            <a:lvl7pPr algn="ctr" rtl="0">
              <a:spcBef>
                <a:spcPts val="0"/>
              </a:spcBef>
              <a:buSzPct val="100000"/>
              <a:buNone/>
              <a:defRPr sz="1800" b="1"/>
            </a:lvl7pPr>
            <a:lvl8pPr algn="ctr" rtl="0">
              <a:spcBef>
                <a:spcPts val="0"/>
              </a:spcBef>
              <a:buSzPct val="100000"/>
              <a:buNone/>
              <a:defRPr sz="1800" b="1"/>
            </a:lvl8pPr>
            <a:lvl9pPr algn="ctr" rtl="0">
              <a:spcBef>
                <a:spcPts val="0"/>
              </a:spcBef>
              <a:buSzPct val="100000"/>
              <a:buNone/>
              <a:defRPr sz="1800" b="1"/>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5"/>
        <p:cNvGrpSpPr/>
        <p:nvPr/>
      </p:nvGrpSpPr>
      <p:grpSpPr>
        <a:xfrm>
          <a:off x="0" y="0"/>
          <a:ext cx="0" cy="0"/>
          <a:chOff x="0" y="0"/>
          <a:chExt cx="0" cy="0"/>
        </a:xfrm>
      </p:grpSpPr>
      <p:grpSp>
        <p:nvGrpSpPr>
          <p:cNvPr id="26" name="Shape 26"/>
          <p:cNvGrpSpPr/>
          <p:nvPr/>
        </p:nvGrpSpPr>
        <p:grpSpPr>
          <a:xfrm>
            <a:off x="-6025" y="0"/>
            <a:ext cx="9168125" cy="5163100"/>
            <a:chOff x="-6025" y="0"/>
            <a:chExt cx="9168125" cy="5163100"/>
          </a:xfrm>
        </p:grpSpPr>
        <p:sp>
          <p:nvSpPr>
            <p:cNvPr id="27" name="Shape 27"/>
            <p:cNvSpPr/>
            <p:nvPr/>
          </p:nvSpPr>
          <p:spPr>
            <a:xfrm>
              <a:off x="0" y="0"/>
              <a:ext cx="8552900" cy="1333000"/>
            </a:xfrm>
            <a:custGeom>
              <a:avLst/>
              <a:gdLst/>
              <a:ahLst/>
              <a:cxnLst/>
              <a:rect l="0" t="0" r="0" b="0"/>
              <a:pathLst>
                <a:path w="342116" h="53320" extrusionOk="0">
                  <a:moveTo>
                    <a:pt x="0" y="0"/>
                  </a:moveTo>
                  <a:lnTo>
                    <a:pt x="0" y="53320"/>
                  </a:lnTo>
                  <a:lnTo>
                    <a:pt x="342116" y="0"/>
                  </a:lnTo>
                  <a:close/>
                </a:path>
              </a:pathLst>
            </a:custGeom>
            <a:solidFill>
              <a:srgbClr val="004C52"/>
            </a:solidFill>
            <a:ln>
              <a:noFill/>
            </a:ln>
          </p:spPr>
        </p:sp>
        <p:sp>
          <p:nvSpPr>
            <p:cNvPr id="28" name="Shape 28"/>
            <p:cNvSpPr/>
            <p:nvPr/>
          </p:nvSpPr>
          <p:spPr>
            <a:xfrm>
              <a:off x="2563450" y="0"/>
              <a:ext cx="6580550" cy="1272675"/>
            </a:xfrm>
            <a:custGeom>
              <a:avLst/>
              <a:gdLst/>
              <a:ahLst/>
              <a:cxnLst/>
              <a:rect l="0" t="0" r="0" b="0"/>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29" name="Shape 29"/>
            <p:cNvSpPr/>
            <p:nvPr/>
          </p:nvSpPr>
          <p:spPr>
            <a:xfrm>
              <a:off x="-6025" y="2"/>
              <a:ext cx="7298300" cy="1471709"/>
            </a:xfrm>
            <a:custGeom>
              <a:avLst/>
              <a:gdLst/>
              <a:ahLst/>
              <a:cxnLst/>
              <a:rect l="0" t="0" r="0" b="0"/>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30" name="Shape 30"/>
            <p:cNvSpPr/>
            <p:nvPr/>
          </p:nvSpPr>
          <p:spPr>
            <a:xfrm>
              <a:off x="3596100" y="4667000"/>
              <a:ext cx="5090700" cy="476500"/>
            </a:xfrm>
            <a:custGeom>
              <a:avLst/>
              <a:gdLst/>
              <a:ahLst/>
              <a:cxnLst/>
              <a:rect l="0" t="0" r="0" b="0"/>
              <a:pathLst>
                <a:path w="203628" h="19060" extrusionOk="0">
                  <a:moveTo>
                    <a:pt x="0" y="19060"/>
                  </a:moveTo>
                  <a:lnTo>
                    <a:pt x="203628" y="19060"/>
                  </a:lnTo>
                  <a:lnTo>
                    <a:pt x="157305" y="0"/>
                  </a:lnTo>
                  <a:close/>
                </a:path>
              </a:pathLst>
            </a:custGeom>
            <a:solidFill>
              <a:srgbClr val="004C52"/>
            </a:solidFill>
            <a:ln>
              <a:noFill/>
            </a:ln>
          </p:spPr>
        </p:sp>
        <p:sp>
          <p:nvSpPr>
            <p:cNvPr id="31" name="Shape 31"/>
            <p:cNvSpPr/>
            <p:nvPr/>
          </p:nvSpPr>
          <p:spPr>
            <a:xfrm>
              <a:off x="5525000" y="4692625"/>
              <a:ext cx="3637100" cy="470475"/>
            </a:xfrm>
            <a:custGeom>
              <a:avLst/>
              <a:gdLst/>
              <a:ahLst/>
              <a:cxnLst/>
              <a:rect l="0" t="0" r="0" b="0"/>
              <a:pathLst>
                <a:path w="145484" h="18819" extrusionOk="0">
                  <a:moveTo>
                    <a:pt x="145484" y="0"/>
                  </a:moveTo>
                  <a:lnTo>
                    <a:pt x="145484" y="18819"/>
                  </a:lnTo>
                  <a:lnTo>
                    <a:pt x="0" y="18819"/>
                  </a:lnTo>
                  <a:close/>
                </a:path>
              </a:pathLst>
            </a:custGeom>
            <a:solidFill>
              <a:srgbClr val="00AE9D">
                <a:alpha val="83460"/>
              </a:srgbClr>
            </a:solidFill>
            <a:ln>
              <a:noFill/>
            </a:ln>
          </p:spPr>
        </p:sp>
        <p:sp>
          <p:nvSpPr>
            <p:cNvPr id="32" name="Shape 32"/>
            <p:cNvSpPr/>
            <p:nvPr/>
          </p:nvSpPr>
          <p:spPr>
            <a:xfrm>
              <a:off x="7521475" y="4023125"/>
              <a:ext cx="1634600" cy="1139975"/>
            </a:xfrm>
            <a:custGeom>
              <a:avLst/>
              <a:gdLst/>
              <a:ahLst/>
              <a:cxnLst/>
              <a:rect l="0" t="0" r="0" b="0"/>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33" name="Shape 33"/>
          <p:cNvSpPr txBox="1">
            <a:spLocks noGrp="1"/>
          </p:cNvSpPr>
          <p:nvPr>
            <p:ph type="title"/>
          </p:nvPr>
        </p:nvSpPr>
        <p:spPr>
          <a:xfrm>
            <a:off x="886650" y="398400"/>
            <a:ext cx="7370699" cy="857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4" name="Shape 34"/>
          <p:cNvSpPr txBox="1">
            <a:spLocks noGrp="1"/>
          </p:cNvSpPr>
          <p:nvPr>
            <p:ph type="body" idx="1"/>
          </p:nvPr>
        </p:nvSpPr>
        <p:spPr>
          <a:xfrm>
            <a:off x="886650" y="1598408"/>
            <a:ext cx="7370699" cy="33272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Caption">
    <p:spTree>
      <p:nvGrpSpPr>
        <p:cNvPr id="1" name="Shape 67"/>
        <p:cNvGrpSpPr/>
        <p:nvPr/>
      </p:nvGrpSpPr>
      <p:grpSpPr>
        <a:xfrm>
          <a:off x="0" y="0"/>
          <a:ext cx="0" cy="0"/>
          <a:chOff x="0" y="0"/>
          <a:chExt cx="0" cy="0"/>
        </a:xfrm>
      </p:grpSpPr>
      <p:sp>
        <p:nvSpPr>
          <p:cNvPr id="68" name="Shape 68"/>
          <p:cNvSpPr/>
          <p:nvPr/>
        </p:nvSpPr>
        <p:spPr>
          <a:xfrm>
            <a:off x="-2355" y="0"/>
            <a:ext cx="5209571" cy="983354"/>
          </a:xfrm>
          <a:custGeom>
            <a:avLst/>
            <a:gdLst/>
            <a:ahLst/>
            <a:cxnLst/>
            <a:rect l="0" t="0" r="0" b="0"/>
            <a:pathLst>
              <a:path w="342116" h="53320" extrusionOk="0">
                <a:moveTo>
                  <a:pt x="0" y="0"/>
                </a:moveTo>
                <a:lnTo>
                  <a:pt x="0" y="53320"/>
                </a:lnTo>
                <a:lnTo>
                  <a:pt x="342116" y="0"/>
                </a:lnTo>
                <a:close/>
              </a:path>
            </a:pathLst>
          </a:custGeom>
          <a:solidFill>
            <a:srgbClr val="004C52"/>
          </a:solidFill>
          <a:ln>
            <a:noFill/>
          </a:ln>
        </p:spPr>
      </p:sp>
      <p:sp>
        <p:nvSpPr>
          <p:cNvPr id="69" name="Shape 69"/>
          <p:cNvSpPr/>
          <p:nvPr/>
        </p:nvSpPr>
        <p:spPr>
          <a:xfrm>
            <a:off x="-6025" y="1"/>
            <a:ext cx="4445394" cy="1085643"/>
          </a:xfrm>
          <a:custGeom>
            <a:avLst/>
            <a:gdLst/>
            <a:ahLst/>
            <a:cxnLst/>
            <a:rect l="0" t="0" r="0" b="0"/>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70" name="Shape 70"/>
          <p:cNvSpPr/>
          <p:nvPr/>
        </p:nvSpPr>
        <p:spPr>
          <a:xfrm>
            <a:off x="6375475" y="4745746"/>
            <a:ext cx="2548913" cy="400879"/>
          </a:xfrm>
          <a:custGeom>
            <a:avLst/>
            <a:gdLst/>
            <a:ahLst/>
            <a:cxnLst/>
            <a:rect l="0" t="0" r="0" b="0"/>
            <a:pathLst>
              <a:path w="203628" h="19060" extrusionOk="0">
                <a:moveTo>
                  <a:pt x="0" y="19060"/>
                </a:moveTo>
                <a:lnTo>
                  <a:pt x="203628" y="19060"/>
                </a:lnTo>
                <a:lnTo>
                  <a:pt x="157305" y="0"/>
                </a:lnTo>
                <a:close/>
              </a:path>
            </a:pathLst>
          </a:custGeom>
          <a:solidFill>
            <a:srgbClr val="004C52"/>
          </a:solidFill>
          <a:ln>
            <a:noFill/>
          </a:ln>
        </p:spPr>
      </p:sp>
      <p:sp>
        <p:nvSpPr>
          <p:cNvPr id="71" name="Shape 71"/>
          <p:cNvSpPr/>
          <p:nvPr/>
        </p:nvSpPr>
        <p:spPr>
          <a:xfrm>
            <a:off x="7341180" y="4767304"/>
            <a:ext cx="1821095" cy="395810"/>
          </a:xfrm>
          <a:custGeom>
            <a:avLst/>
            <a:gdLst/>
            <a:ahLst/>
            <a:cxnLst/>
            <a:rect l="0" t="0" r="0" b="0"/>
            <a:pathLst>
              <a:path w="145484" h="18819" extrusionOk="0">
                <a:moveTo>
                  <a:pt x="145484" y="0"/>
                </a:moveTo>
                <a:lnTo>
                  <a:pt x="145484" y="18819"/>
                </a:lnTo>
                <a:lnTo>
                  <a:pt x="0" y="18819"/>
                </a:lnTo>
                <a:close/>
              </a:path>
            </a:pathLst>
          </a:custGeom>
          <a:solidFill>
            <a:srgbClr val="00AE9D">
              <a:alpha val="83460"/>
            </a:srgbClr>
          </a:solidFill>
          <a:ln>
            <a:noFill/>
          </a:ln>
        </p:spPr>
      </p:sp>
      <p:sp>
        <p:nvSpPr>
          <p:cNvPr id="72" name="Shape 72"/>
          <p:cNvSpPr/>
          <p:nvPr/>
        </p:nvSpPr>
        <p:spPr>
          <a:xfrm>
            <a:off x="8340717" y="4204075"/>
            <a:ext cx="818444" cy="959060"/>
          </a:xfrm>
          <a:custGeom>
            <a:avLst/>
            <a:gdLst/>
            <a:ahLst/>
            <a:cxnLst/>
            <a:rect l="0" t="0" r="0" b="0"/>
            <a:pathLst>
              <a:path w="65384" h="45599" extrusionOk="0">
                <a:moveTo>
                  <a:pt x="65384" y="27022"/>
                </a:moveTo>
                <a:lnTo>
                  <a:pt x="65384" y="0"/>
                </a:lnTo>
                <a:lnTo>
                  <a:pt x="0" y="45599"/>
                </a:lnTo>
                <a:close/>
              </a:path>
            </a:pathLst>
          </a:custGeom>
          <a:solidFill>
            <a:srgbClr val="ABE33F">
              <a:alpha val="81150"/>
            </a:srgbClr>
          </a:solidFill>
          <a:ln>
            <a:noFill/>
          </a:ln>
        </p:spPr>
      </p:sp>
      <p:sp>
        <p:nvSpPr>
          <p:cNvPr id="73" name="Shape 73"/>
          <p:cNvSpPr/>
          <p:nvPr/>
        </p:nvSpPr>
        <p:spPr>
          <a:xfrm>
            <a:off x="1559025" y="-6025"/>
            <a:ext cx="4116775" cy="944875"/>
          </a:xfrm>
          <a:custGeom>
            <a:avLst/>
            <a:gdLst/>
            <a:ahLst/>
            <a:cxnLst/>
            <a:rect l="0" t="0" r="0" b="0"/>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
        <p:nvSpPr>
          <p:cNvPr id="74" name="Shape 74"/>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algn="ctr">
              <a:spcBef>
                <a:spcPts val="360"/>
              </a:spcBef>
              <a:buSzPct val="100000"/>
              <a:buNone/>
              <a:defRPr sz="1400"/>
            </a:lvl1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5"/>
        <p:cNvGrpSpPr/>
        <p:nvPr/>
      </p:nvGrpSpPr>
      <p:grpSpPr>
        <a:xfrm>
          <a:off x="0" y="0"/>
          <a:ext cx="0" cy="0"/>
          <a:chOff x="0" y="0"/>
          <a:chExt cx="0" cy="0"/>
        </a:xfrm>
      </p:grpSpPr>
      <p:sp>
        <p:nvSpPr>
          <p:cNvPr id="76" name="Shape 76"/>
          <p:cNvSpPr/>
          <p:nvPr/>
        </p:nvSpPr>
        <p:spPr>
          <a:xfrm>
            <a:off x="-2355" y="0"/>
            <a:ext cx="5209571" cy="983354"/>
          </a:xfrm>
          <a:custGeom>
            <a:avLst/>
            <a:gdLst/>
            <a:ahLst/>
            <a:cxnLst/>
            <a:rect l="0" t="0" r="0" b="0"/>
            <a:pathLst>
              <a:path w="342116" h="53320" extrusionOk="0">
                <a:moveTo>
                  <a:pt x="0" y="0"/>
                </a:moveTo>
                <a:lnTo>
                  <a:pt x="0" y="53320"/>
                </a:lnTo>
                <a:lnTo>
                  <a:pt x="342116" y="0"/>
                </a:lnTo>
                <a:close/>
              </a:path>
            </a:pathLst>
          </a:custGeom>
          <a:solidFill>
            <a:srgbClr val="004C52"/>
          </a:solidFill>
          <a:ln>
            <a:noFill/>
          </a:ln>
        </p:spPr>
      </p:sp>
      <p:sp>
        <p:nvSpPr>
          <p:cNvPr id="77" name="Shape 77"/>
          <p:cNvSpPr/>
          <p:nvPr/>
        </p:nvSpPr>
        <p:spPr>
          <a:xfrm>
            <a:off x="-6025" y="1"/>
            <a:ext cx="4445394" cy="1085643"/>
          </a:xfrm>
          <a:custGeom>
            <a:avLst/>
            <a:gdLst/>
            <a:ahLst/>
            <a:cxnLst/>
            <a:rect l="0" t="0" r="0" b="0"/>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78" name="Shape 78"/>
          <p:cNvSpPr/>
          <p:nvPr/>
        </p:nvSpPr>
        <p:spPr>
          <a:xfrm>
            <a:off x="6375475" y="4745746"/>
            <a:ext cx="2548913" cy="400879"/>
          </a:xfrm>
          <a:custGeom>
            <a:avLst/>
            <a:gdLst/>
            <a:ahLst/>
            <a:cxnLst/>
            <a:rect l="0" t="0" r="0" b="0"/>
            <a:pathLst>
              <a:path w="203628" h="19060" extrusionOk="0">
                <a:moveTo>
                  <a:pt x="0" y="19060"/>
                </a:moveTo>
                <a:lnTo>
                  <a:pt x="203628" y="19060"/>
                </a:lnTo>
                <a:lnTo>
                  <a:pt x="157305" y="0"/>
                </a:lnTo>
                <a:close/>
              </a:path>
            </a:pathLst>
          </a:custGeom>
          <a:solidFill>
            <a:srgbClr val="004C52"/>
          </a:solidFill>
          <a:ln>
            <a:noFill/>
          </a:ln>
        </p:spPr>
      </p:sp>
      <p:sp>
        <p:nvSpPr>
          <p:cNvPr id="79" name="Shape 79"/>
          <p:cNvSpPr/>
          <p:nvPr/>
        </p:nvSpPr>
        <p:spPr>
          <a:xfrm>
            <a:off x="7341180" y="4767304"/>
            <a:ext cx="1821095" cy="395810"/>
          </a:xfrm>
          <a:custGeom>
            <a:avLst/>
            <a:gdLst/>
            <a:ahLst/>
            <a:cxnLst/>
            <a:rect l="0" t="0" r="0" b="0"/>
            <a:pathLst>
              <a:path w="145484" h="18819" extrusionOk="0">
                <a:moveTo>
                  <a:pt x="145484" y="0"/>
                </a:moveTo>
                <a:lnTo>
                  <a:pt x="145484" y="18819"/>
                </a:lnTo>
                <a:lnTo>
                  <a:pt x="0" y="18819"/>
                </a:lnTo>
                <a:close/>
              </a:path>
            </a:pathLst>
          </a:custGeom>
          <a:solidFill>
            <a:srgbClr val="00AE9D">
              <a:alpha val="83460"/>
            </a:srgbClr>
          </a:solidFill>
          <a:ln>
            <a:noFill/>
          </a:ln>
        </p:spPr>
      </p:sp>
      <p:sp>
        <p:nvSpPr>
          <p:cNvPr id="80" name="Shape 80"/>
          <p:cNvSpPr/>
          <p:nvPr/>
        </p:nvSpPr>
        <p:spPr>
          <a:xfrm>
            <a:off x="8340717" y="4204075"/>
            <a:ext cx="818444" cy="959060"/>
          </a:xfrm>
          <a:custGeom>
            <a:avLst/>
            <a:gdLst/>
            <a:ahLst/>
            <a:cxnLst/>
            <a:rect l="0" t="0" r="0" b="0"/>
            <a:pathLst>
              <a:path w="65384" h="45599" extrusionOk="0">
                <a:moveTo>
                  <a:pt x="65384" y="27022"/>
                </a:moveTo>
                <a:lnTo>
                  <a:pt x="65384" y="0"/>
                </a:lnTo>
                <a:lnTo>
                  <a:pt x="0" y="45599"/>
                </a:lnTo>
                <a:close/>
              </a:path>
            </a:pathLst>
          </a:custGeom>
          <a:solidFill>
            <a:srgbClr val="ABE33F">
              <a:alpha val="81150"/>
            </a:srgbClr>
          </a:solidFill>
          <a:ln>
            <a:noFill/>
          </a:ln>
        </p:spPr>
      </p:sp>
      <p:sp>
        <p:nvSpPr>
          <p:cNvPr id="81" name="Shape 81"/>
          <p:cNvSpPr/>
          <p:nvPr/>
        </p:nvSpPr>
        <p:spPr>
          <a:xfrm>
            <a:off x="1559025" y="-6025"/>
            <a:ext cx="4116775" cy="944875"/>
          </a:xfrm>
          <a:custGeom>
            <a:avLst/>
            <a:gdLst/>
            <a:ahLst/>
            <a:cxnLst/>
            <a:rect l="0" t="0" r="0" b="0"/>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370888" y="4767263"/>
            <a:ext cx="2133600" cy="205740"/>
          </a:xfrm>
          <a:prstGeom prst="rect">
            <a:avLst/>
          </a:prstGeom>
        </p:spPr>
        <p:txBody>
          <a:bodyPr/>
          <a:lstStyle/>
          <a:p>
            <a:fld id="{732D1919-1B5F-4141-B613-3E5C6008A186}" type="datetime4">
              <a:rPr lang="en-US" smtClean="0"/>
              <a:pPr/>
              <a:t>December 9, 2015</a:t>
            </a:fld>
            <a:endParaRPr lang="en-US"/>
          </a:p>
        </p:txBody>
      </p:sp>
      <p:sp>
        <p:nvSpPr>
          <p:cNvPr id="5" name="Footer Placeholder 4"/>
          <p:cNvSpPr>
            <a:spLocks noGrp="1"/>
          </p:cNvSpPr>
          <p:nvPr>
            <p:ph type="ftr" sz="quarter" idx="11"/>
          </p:nvPr>
        </p:nvSpPr>
        <p:spPr>
          <a:xfrm>
            <a:off x="3048000" y="4767263"/>
            <a:ext cx="3352800" cy="205740"/>
          </a:xfrm>
          <a:prstGeom prst="rect">
            <a:avLst/>
          </a:prstGeom>
        </p:spPr>
        <p:txBody>
          <a:bodyPr/>
          <a:lstStyle/>
          <a:p>
            <a:endParaRPr lang="en-US"/>
          </a:p>
        </p:txBody>
      </p:sp>
      <p:sp>
        <p:nvSpPr>
          <p:cNvPr id="6" name="Slide Number Placeholder 5"/>
          <p:cNvSpPr>
            <a:spLocks noGrp="1"/>
          </p:cNvSpPr>
          <p:nvPr>
            <p:ph type="sldNum" sz="quarter" idx="12"/>
          </p:nvPr>
        </p:nvSpPr>
        <p:spPr>
          <a:xfrm>
            <a:off x="8234680" y="4766310"/>
            <a:ext cx="582966" cy="205740"/>
          </a:xfrm>
          <a:prstGeom prst="rect">
            <a:avLst/>
          </a:prstGeom>
        </p:spPr>
        <p:txBody>
          <a:bodyPr/>
          <a:lstStyle/>
          <a:p>
            <a:fld id="{1D72EBF8-7CF5-44B7-B2BF-E22DE4D0703D}"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017773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body" idx="1"/>
          </p:nvPr>
        </p:nvSpPr>
        <p:spPr>
          <a:xfrm>
            <a:off x="886650" y="1598408"/>
            <a:ext cx="7370699" cy="3327299"/>
          </a:xfrm>
          <a:prstGeom prst="rect">
            <a:avLst/>
          </a:prstGeom>
          <a:noFill/>
          <a:ln>
            <a:noFill/>
          </a:ln>
        </p:spPr>
        <p:txBody>
          <a:bodyPr lIns="91425" tIns="91425" rIns="91425" bIns="91425" anchor="t" anchorCtr="0"/>
          <a:lstStyle>
            <a:lvl1pPr>
              <a:spcBef>
                <a:spcPts val="600"/>
              </a:spcBef>
              <a:buClr>
                <a:srgbClr val="ABE33F"/>
              </a:buClr>
              <a:buSzPct val="100000"/>
              <a:buFont typeface="Karla"/>
              <a:buChar char="🔸"/>
              <a:defRPr sz="2400">
                <a:solidFill>
                  <a:srgbClr val="004C52"/>
                </a:solidFill>
                <a:latin typeface="Karla"/>
                <a:ea typeface="Karla"/>
                <a:cs typeface="Karla"/>
                <a:sym typeface="Karla"/>
              </a:defRPr>
            </a:lvl1pPr>
            <a:lvl2pPr>
              <a:spcBef>
                <a:spcPts val="480"/>
              </a:spcBef>
              <a:buClr>
                <a:srgbClr val="ABE33F"/>
              </a:buClr>
              <a:buSzPct val="100000"/>
              <a:buFont typeface="Karla"/>
              <a:buChar char="🔸"/>
              <a:defRPr sz="2400">
                <a:solidFill>
                  <a:srgbClr val="004C52"/>
                </a:solidFill>
                <a:latin typeface="Karla"/>
                <a:ea typeface="Karla"/>
                <a:cs typeface="Karla"/>
                <a:sym typeface="Karla"/>
              </a:defRPr>
            </a:lvl2pPr>
            <a:lvl3pPr>
              <a:spcBef>
                <a:spcPts val="480"/>
              </a:spcBef>
              <a:buClr>
                <a:srgbClr val="ABE33F"/>
              </a:buClr>
              <a:buSzPct val="100000"/>
              <a:buFont typeface="Karla"/>
              <a:buChar char="◇"/>
              <a:defRPr sz="2400">
                <a:solidFill>
                  <a:srgbClr val="004C52"/>
                </a:solidFill>
                <a:latin typeface="Karla"/>
                <a:ea typeface="Karla"/>
                <a:cs typeface="Karla"/>
                <a:sym typeface="Karla"/>
              </a:defRPr>
            </a:lvl3pPr>
            <a:lvl4pPr>
              <a:spcBef>
                <a:spcPts val="360"/>
              </a:spcBef>
              <a:buClr>
                <a:srgbClr val="004C52"/>
              </a:buClr>
              <a:buSzPct val="100000"/>
              <a:buFont typeface="Karla"/>
              <a:defRPr sz="2400">
                <a:solidFill>
                  <a:srgbClr val="004C52"/>
                </a:solidFill>
                <a:latin typeface="Karla"/>
                <a:ea typeface="Karla"/>
                <a:cs typeface="Karla"/>
                <a:sym typeface="Karla"/>
              </a:defRPr>
            </a:lvl4pPr>
            <a:lvl5pPr>
              <a:spcBef>
                <a:spcPts val="360"/>
              </a:spcBef>
              <a:buClr>
                <a:srgbClr val="004C52"/>
              </a:buClr>
              <a:buSzPct val="100000"/>
              <a:buFont typeface="Karla"/>
              <a:defRPr sz="2400">
                <a:solidFill>
                  <a:srgbClr val="004C52"/>
                </a:solidFill>
                <a:latin typeface="Karla"/>
                <a:ea typeface="Karla"/>
                <a:cs typeface="Karla"/>
                <a:sym typeface="Karla"/>
              </a:defRPr>
            </a:lvl5pPr>
            <a:lvl6pPr>
              <a:spcBef>
                <a:spcPts val="360"/>
              </a:spcBef>
              <a:buClr>
                <a:srgbClr val="004C52"/>
              </a:buClr>
              <a:buSzPct val="100000"/>
              <a:buFont typeface="Karla"/>
              <a:defRPr sz="2400">
                <a:solidFill>
                  <a:srgbClr val="004C52"/>
                </a:solidFill>
                <a:latin typeface="Karla"/>
                <a:ea typeface="Karla"/>
                <a:cs typeface="Karla"/>
                <a:sym typeface="Karla"/>
              </a:defRPr>
            </a:lvl6pPr>
            <a:lvl7pPr>
              <a:spcBef>
                <a:spcPts val="360"/>
              </a:spcBef>
              <a:buClr>
                <a:srgbClr val="004C52"/>
              </a:buClr>
              <a:buSzPct val="100000"/>
              <a:buFont typeface="Karla"/>
              <a:defRPr sz="2400">
                <a:solidFill>
                  <a:srgbClr val="004C52"/>
                </a:solidFill>
                <a:latin typeface="Karla"/>
                <a:ea typeface="Karla"/>
                <a:cs typeface="Karla"/>
                <a:sym typeface="Karla"/>
              </a:defRPr>
            </a:lvl7pPr>
            <a:lvl8pPr>
              <a:spcBef>
                <a:spcPts val="360"/>
              </a:spcBef>
              <a:buClr>
                <a:srgbClr val="004C52"/>
              </a:buClr>
              <a:buSzPct val="100000"/>
              <a:buFont typeface="Karla"/>
              <a:defRPr sz="2400">
                <a:solidFill>
                  <a:srgbClr val="004C52"/>
                </a:solidFill>
                <a:latin typeface="Karla"/>
                <a:ea typeface="Karla"/>
                <a:cs typeface="Karla"/>
                <a:sym typeface="Karla"/>
              </a:defRPr>
            </a:lvl8pPr>
            <a:lvl9pPr>
              <a:spcBef>
                <a:spcPts val="360"/>
              </a:spcBef>
              <a:buClr>
                <a:srgbClr val="004C52"/>
              </a:buClr>
              <a:buSzPct val="100000"/>
              <a:buFont typeface="Karla"/>
              <a:defRPr sz="2400">
                <a:solidFill>
                  <a:srgbClr val="004C52"/>
                </a:solidFill>
                <a:latin typeface="Karla"/>
                <a:ea typeface="Karla"/>
                <a:cs typeface="Karla"/>
                <a:sym typeface="Karla"/>
              </a:defRPr>
            </a:lvl9pPr>
          </a:lstStyle>
          <a:p>
            <a:endParaRPr/>
          </a:p>
        </p:txBody>
      </p:sp>
      <p:sp>
        <p:nvSpPr>
          <p:cNvPr id="6" name="Shape 6"/>
          <p:cNvSpPr txBox="1">
            <a:spLocks noGrp="1"/>
          </p:cNvSpPr>
          <p:nvPr>
            <p:ph type="title"/>
          </p:nvPr>
        </p:nvSpPr>
        <p:spPr>
          <a:xfrm>
            <a:off x="886650" y="398400"/>
            <a:ext cx="7370699" cy="857400"/>
          </a:xfrm>
          <a:prstGeom prst="rect">
            <a:avLst/>
          </a:prstGeom>
          <a:noFill/>
          <a:ln>
            <a:noFill/>
          </a:ln>
        </p:spPr>
        <p:txBody>
          <a:bodyPr lIns="91425" tIns="91425" rIns="91425" bIns="91425" anchor="t" anchorCtr="0"/>
          <a:lstStyle>
            <a:lvl1pPr>
              <a:spcBef>
                <a:spcPts val="0"/>
              </a:spcBef>
              <a:buClr>
                <a:srgbClr val="FFFFFF"/>
              </a:buClr>
              <a:buSzPct val="100000"/>
              <a:buFont typeface="Raleway"/>
              <a:buNone/>
              <a:defRPr sz="2400" b="1">
                <a:solidFill>
                  <a:srgbClr val="FFFFFF"/>
                </a:solidFill>
                <a:latin typeface="Raleway"/>
                <a:ea typeface="Raleway"/>
                <a:cs typeface="Raleway"/>
                <a:sym typeface="Raleway"/>
              </a:defRPr>
            </a:lvl1pPr>
            <a:lvl2pPr>
              <a:spcBef>
                <a:spcPts val="0"/>
              </a:spcBef>
              <a:buClr>
                <a:srgbClr val="FFFFFF"/>
              </a:buClr>
              <a:buSzPct val="100000"/>
              <a:buFont typeface="Raleway"/>
              <a:buNone/>
              <a:defRPr sz="2400" b="1">
                <a:solidFill>
                  <a:srgbClr val="FFFFFF"/>
                </a:solidFill>
                <a:latin typeface="Raleway"/>
                <a:ea typeface="Raleway"/>
                <a:cs typeface="Raleway"/>
                <a:sym typeface="Raleway"/>
              </a:defRPr>
            </a:lvl2pPr>
            <a:lvl3pPr>
              <a:spcBef>
                <a:spcPts val="0"/>
              </a:spcBef>
              <a:buClr>
                <a:srgbClr val="FFFFFF"/>
              </a:buClr>
              <a:buSzPct val="100000"/>
              <a:buFont typeface="Raleway"/>
              <a:buNone/>
              <a:defRPr sz="2400" b="1">
                <a:solidFill>
                  <a:srgbClr val="FFFFFF"/>
                </a:solidFill>
                <a:latin typeface="Raleway"/>
                <a:ea typeface="Raleway"/>
                <a:cs typeface="Raleway"/>
                <a:sym typeface="Raleway"/>
              </a:defRPr>
            </a:lvl3pPr>
            <a:lvl4pPr>
              <a:spcBef>
                <a:spcPts val="0"/>
              </a:spcBef>
              <a:buClr>
                <a:srgbClr val="FFFFFF"/>
              </a:buClr>
              <a:buSzPct val="100000"/>
              <a:buFont typeface="Raleway"/>
              <a:buNone/>
              <a:defRPr sz="2400" b="1">
                <a:solidFill>
                  <a:srgbClr val="FFFFFF"/>
                </a:solidFill>
                <a:latin typeface="Raleway"/>
                <a:ea typeface="Raleway"/>
                <a:cs typeface="Raleway"/>
                <a:sym typeface="Raleway"/>
              </a:defRPr>
            </a:lvl4pPr>
            <a:lvl5pPr>
              <a:spcBef>
                <a:spcPts val="0"/>
              </a:spcBef>
              <a:buClr>
                <a:srgbClr val="FFFFFF"/>
              </a:buClr>
              <a:buSzPct val="100000"/>
              <a:buFont typeface="Raleway"/>
              <a:buNone/>
              <a:defRPr sz="2400" b="1">
                <a:solidFill>
                  <a:srgbClr val="FFFFFF"/>
                </a:solidFill>
                <a:latin typeface="Raleway"/>
                <a:ea typeface="Raleway"/>
                <a:cs typeface="Raleway"/>
                <a:sym typeface="Raleway"/>
              </a:defRPr>
            </a:lvl5pPr>
            <a:lvl6pPr>
              <a:spcBef>
                <a:spcPts val="0"/>
              </a:spcBef>
              <a:buClr>
                <a:srgbClr val="FFFFFF"/>
              </a:buClr>
              <a:buSzPct val="100000"/>
              <a:buFont typeface="Raleway"/>
              <a:buNone/>
              <a:defRPr sz="2400" b="1">
                <a:solidFill>
                  <a:srgbClr val="FFFFFF"/>
                </a:solidFill>
                <a:latin typeface="Raleway"/>
                <a:ea typeface="Raleway"/>
                <a:cs typeface="Raleway"/>
                <a:sym typeface="Raleway"/>
              </a:defRPr>
            </a:lvl6pPr>
            <a:lvl7pPr>
              <a:spcBef>
                <a:spcPts val="0"/>
              </a:spcBef>
              <a:buClr>
                <a:srgbClr val="FFFFFF"/>
              </a:buClr>
              <a:buSzPct val="100000"/>
              <a:buFont typeface="Raleway"/>
              <a:buNone/>
              <a:defRPr sz="2400" b="1">
                <a:solidFill>
                  <a:srgbClr val="FFFFFF"/>
                </a:solidFill>
                <a:latin typeface="Raleway"/>
                <a:ea typeface="Raleway"/>
                <a:cs typeface="Raleway"/>
                <a:sym typeface="Raleway"/>
              </a:defRPr>
            </a:lvl7pPr>
            <a:lvl8pPr>
              <a:spcBef>
                <a:spcPts val="0"/>
              </a:spcBef>
              <a:buClr>
                <a:srgbClr val="FFFFFF"/>
              </a:buClr>
              <a:buSzPct val="100000"/>
              <a:buFont typeface="Raleway"/>
              <a:buNone/>
              <a:defRPr sz="2400" b="1">
                <a:solidFill>
                  <a:srgbClr val="FFFFFF"/>
                </a:solidFill>
                <a:latin typeface="Raleway"/>
                <a:ea typeface="Raleway"/>
                <a:cs typeface="Raleway"/>
                <a:sym typeface="Raleway"/>
              </a:defRPr>
            </a:lvl8pPr>
            <a:lvl9pPr>
              <a:spcBef>
                <a:spcPts val="0"/>
              </a:spcBef>
              <a:buClr>
                <a:srgbClr val="FFFFFF"/>
              </a:buClr>
              <a:buSzPct val="100000"/>
              <a:buFont typeface="Raleway"/>
              <a:buNone/>
              <a:defRPr sz="2400" b="1">
                <a:solidFill>
                  <a:srgbClr val="FFFFFF"/>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5" r:id="rId3"/>
    <p:sldLayoutId id="2147483656" r:id="rId4"/>
    <p:sldLayoutId id="2147483658" r:id="rId5"/>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ctrTitle"/>
          </p:nvPr>
        </p:nvSpPr>
        <p:spPr>
          <a:xfrm>
            <a:off x="1828800" y="1962150"/>
            <a:ext cx="5513100" cy="988400"/>
          </a:xfrm>
          <a:prstGeom prst="rect">
            <a:avLst/>
          </a:prstGeom>
        </p:spPr>
        <p:txBody>
          <a:bodyPr lIns="91425" tIns="91425" rIns="91425" bIns="91425" anchor="b" anchorCtr="0">
            <a:noAutofit/>
          </a:bodyPr>
          <a:lstStyle/>
          <a:p>
            <a:pPr rtl="0">
              <a:lnSpc>
                <a:spcPct val="70000"/>
              </a:lnSpc>
              <a:spcBef>
                <a:spcPts val="0"/>
              </a:spcBef>
              <a:buNone/>
            </a:pPr>
            <a:r>
              <a:rPr lang="en" sz="4800" dirty="0" smtClean="0">
                <a:solidFill>
                  <a:srgbClr val="ABE33F"/>
                </a:solidFill>
              </a:rPr>
              <a:t>CREW PROJECT: </a:t>
            </a:r>
            <a:r>
              <a:rPr lang="en" sz="4800" dirty="0" smtClean="0"/>
              <a:t>PHILIPPINES</a:t>
            </a:r>
            <a:endParaRPr lang="en" sz="4800" dirty="0"/>
          </a:p>
        </p:txBody>
      </p:sp>
      <p:sp>
        <p:nvSpPr>
          <p:cNvPr id="114" name="Shape 114"/>
          <p:cNvSpPr txBox="1">
            <a:spLocks noGrp="1"/>
          </p:cNvSpPr>
          <p:nvPr>
            <p:ph type="subTitle" idx="1"/>
          </p:nvPr>
        </p:nvSpPr>
        <p:spPr>
          <a:xfrm>
            <a:off x="381000" y="2952750"/>
            <a:ext cx="8458200" cy="685801"/>
          </a:xfrm>
          <a:prstGeom prst="rect">
            <a:avLst/>
          </a:prstGeom>
        </p:spPr>
        <p:txBody>
          <a:bodyPr lIns="91425" tIns="91425" rIns="91425" bIns="91425" anchor="t" anchorCtr="0">
            <a:noAutofit/>
          </a:bodyPr>
          <a:lstStyle/>
          <a:p>
            <a:pPr lvl="0"/>
            <a:r>
              <a:rPr lang="en" b="0" dirty="0" smtClean="0">
                <a:latin typeface="Arial"/>
                <a:cs typeface="Arial"/>
              </a:rPr>
              <a:t>Developments, Challenges and Future Areas for Pro-Competitive Reforms</a:t>
            </a:r>
          </a:p>
          <a:p>
            <a:pPr lvl="0" rtl="0">
              <a:spcBef>
                <a:spcPts val="0"/>
              </a:spcBef>
              <a:buNone/>
            </a:pPr>
            <a:r>
              <a:rPr lang="en" dirty="0" smtClean="0">
                <a:latin typeface="Arial"/>
                <a:cs typeface="Arial"/>
              </a:rPr>
              <a:t>Filomeno Sta. Ana III – Coordinator, Action for Economic Reforms (AER)</a:t>
            </a:r>
            <a:endParaRPr lang="en" dirty="0">
              <a:latin typeface="Arial"/>
              <a:cs typeface="Arial"/>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5" name="Picture 2"/>
          <p:cNvPicPr>
            <a:picLocks noChangeAspect="1" noChangeArrowheads="1"/>
          </p:cNvPicPr>
          <p:nvPr/>
        </p:nvPicPr>
        <p:blipFill>
          <a:blip r:embed="rId3"/>
          <a:srcRect/>
          <a:stretch>
            <a:fillRect/>
          </a:stretch>
        </p:blipFill>
        <p:spPr bwMode="auto">
          <a:xfrm>
            <a:off x="4648200" y="666750"/>
            <a:ext cx="3505200" cy="3966410"/>
          </a:xfrm>
          <a:prstGeom prst="rect">
            <a:avLst/>
          </a:prstGeom>
          <a:noFill/>
          <a:ln w="9525">
            <a:solidFill>
              <a:srgbClr val="3A81BA"/>
            </a:solidFill>
            <a:miter lim="800000"/>
            <a:headEnd/>
            <a:tailEnd/>
          </a:ln>
          <a:effectLst/>
        </p:spPr>
      </p:pic>
      <p:sp>
        <p:nvSpPr>
          <p:cNvPr id="7" name="Rectangle 6"/>
          <p:cNvSpPr/>
          <p:nvPr/>
        </p:nvSpPr>
        <p:spPr>
          <a:xfrm>
            <a:off x="609600" y="133350"/>
            <a:ext cx="2561669" cy="461665"/>
          </a:xfrm>
          <a:prstGeom prst="rect">
            <a:avLst/>
          </a:prstGeom>
        </p:spPr>
        <p:txBody>
          <a:bodyPr wrap="none">
            <a:spAutoFit/>
          </a:bodyPr>
          <a:lstStyle/>
          <a:p>
            <a:r>
              <a:rPr lang="en-US" sz="2400" b="1" dirty="0" smtClean="0">
                <a:solidFill>
                  <a:srgbClr val="FFFFFF"/>
                </a:solidFill>
                <a:latin typeface="Raleway"/>
                <a:ea typeface="Raleway"/>
                <a:cs typeface="Raleway"/>
                <a:sym typeface="Raleway"/>
              </a:rPr>
              <a:t>Opinion Articles</a:t>
            </a:r>
            <a:endParaRPr lang="en-PH" sz="2400" b="1" dirty="0" smtClean="0">
              <a:solidFill>
                <a:srgbClr val="FFFFFF"/>
              </a:solidFill>
              <a:latin typeface="Raleway"/>
              <a:ea typeface="Raleway"/>
              <a:cs typeface="Raleway"/>
              <a:sym typeface="Raleway"/>
            </a:endParaRPr>
          </a:p>
        </p:txBody>
      </p:sp>
      <p:pic>
        <p:nvPicPr>
          <p:cNvPr id="2" name="Picture 1" descr="Screen Shot 2015-12-08 at 4.58.32 PM.png"/>
          <p:cNvPicPr>
            <a:picLocks noChangeAspect="1"/>
          </p:cNvPicPr>
          <p:nvPr/>
        </p:nvPicPr>
        <p:blipFill rotWithShape="1">
          <a:blip r:embed="rId4">
            <a:extLst>
              <a:ext uri="{28A0092B-C50C-407E-A947-70E740481C1C}">
                <a14:useLocalDpi xmlns:a14="http://schemas.microsoft.com/office/drawing/2010/main" val="0"/>
              </a:ext>
            </a:extLst>
          </a:blip>
          <a:srcRect l="37719" t="12463" r="16279" b="3917"/>
          <a:stretch/>
        </p:blipFill>
        <p:spPr>
          <a:xfrm>
            <a:off x="457200" y="666750"/>
            <a:ext cx="3886200" cy="3971618"/>
          </a:xfrm>
          <a:prstGeom prst="rect">
            <a:avLst/>
          </a:prstGeom>
          <a:ln>
            <a:solidFill>
              <a:srgbClr val="3A81BA"/>
            </a:solidFill>
          </a:ln>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685800" y="285750"/>
            <a:ext cx="7370699" cy="857400"/>
          </a:xfrm>
          <a:prstGeom prst="rect">
            <a:avLst/>
          </a:prstGeom>
        </p:spPr>
        <p:txBody>
          <a:bodyPr lIns="91425" tIns="91425" rIns="91425" bIns="91425" anchor="t" anchorCtr="0">
            <a:noAutofit/>
          </a:bodyPr>
          <a:lstStyle/>
          <a:p>
            <a:pPr marL="457200" indent="-228600"/>
            <a:r>
              <a:rPr lang="en" dirty="0" smtClean="0"/>
              <a:t>Challenges</a:t>
            </a:r>
          </a:p>
        </p:txBody>
      </p:sp>
      <p:sp>
        <p:nvSpPr>
          <p:cNvPr id="13" name="Shape 125"/>
          <p:cNvSpPr txBox="1">
            <a:spLocks noGrp="1"/>
          </p:cNvSpPr>
          <p:nvPr>
            <p:ph type="body" idx="1"/>
          </p:nvPr>
        </p:nvSpPr>
        <p:spPr>
          <a:xfrm>
            <a:off x="228600" y="1352550"/>
            <a:ext cx="8534400" cy="3657600"/>
          </a:xfrm>
          <a:prstGeom prst="rect">
            <a:avLst/>
          </a:prstGeom>
        </p:spPr>
        <p:txBody>
          <a:bodyPr lIns="91425" tIns="91425" rIns="91425" bIns="91425" anchor="t" anchorCtr="0">
            <a:noAutofit/>
          </a:bodyPr>
          <a:lstStyle/>
          <a:p>
            <a:pPr marL="571500" indent="-342900">
              <a:buNone/>
            </a:pPr>
            <a:r>
              <a:rPr lang="en-PH" sz="1600" b="1" dirty="0" smtClean="0"/>
              <a:t>RICE</a:t>
            </a:r>
          </a:p>
          <a:p>
            <a:pPr marL="571500" indent="-342900">
              <a:buNone/>
            </a:pPr>
            <a:r>
              <a:rPr lang="en-PH" sz="1600" dirty="0" smtClean="0"/>
              <a:t>Acknowledging the unlikely extension of Quantitative Restrictions, many CSOs  prioritize the call for the fast-tracking of investments on rice such as irrigation canals and increased budget on research. These are relevant measures, but are insufficient to address competitiveness and farmers’ losses.  Further, the major farmer organizations cannot come out publicly in support of the lifting of the QR, but will rather focus on improving the competitiveness of farm production and the promotion of the welfare of farmers, including adequate safety nets. </a:t>
            </a:r>
            <a:endParaRPr lang="en-PH" sz="1600" dirty="0"/>
          </a:p>
          <a:p>
            <a:pPr marL="228600">
              <a:buNone/>
            </a:pPr>
            <a:endParaRPr lang="en-PH" sz="1600" dirty="0" smtClean="0"/>
          </a:p>
          <a:p>
            <a:pPr marL="228600">
              <a:buNone/>
            </a:pPr>
            <a:r>
              <a:rPr lang="en-PH" sz="1600" b="1" dirty="0" smtClean="0"/>
              <a:t>BUS TRANSPORT </a:t>
            </a:r>
          </a:p>
          <a:p>
            <a:pPr marL="228600">
              <a:buNone/>
            </a:pPr>
            <a:r>
              <a:rPr lang="en-PH" sz="1600" dirty="0" smtClean="0"/>
              <a:t>The </a:t>
            </a:r>
            <a:r>
              <a:rPr lang="en-PH" sz="1600" dirty="0"/>
              <a:t>LTFRB </a:t>
            </a:r>
            <a:r>
              <a:rPr lang="en-PH" sz="1600" dirty="0" smtClean="0"/>
              <a:t>is prioritizing </a:t>
            </a:r>
            <a:r>
              <a:rPr lang="en-PH" sz="1600" dirty="0"/>
              <a:t>the development of the Bus Rapid Transit projects in </a:t>
            </a:r>
            <a:r>
              <a:rPr lang="en-PH" sz="1600" dirty="0" smtClean="0"/>
              <a:t>Manila, but there is no clear strategy as to how bus consolidation or rationalization will be done. A statement from the LTFRB to increase the number of buses even contradicts the reform proposal for consolidation.</a:t>
            </a:r>
            <a:endParaRPr lang="en-PH" sz="1600" dirty="0"/>
          </a:p>
          <a:p>
            <a:pPr marL="571500" indent="-342900">
              <a:buFontTx/>
              <a:buChar char="-"/>
            </a:pPr>
            <a:endParaRPr lang="en-PH" sz="1600" dirty="0"/>
          </a:p>
          <a:p>
            <a:pPr marL="571500" indent="-342900">
              <a:buFontTx/>
              <a:buChar char="-"/>
            </a:pPr>
            <a:endParaRPr lang="en-PH" sz="1600" dirty="0" smtClean="0"/>
          </a:p>
          <a:p>
            <a:pPr marL="571500" indent="-342900">
              <a:buFontTx/>
              <a:buChar char="-"/>
            </a:pPr>
            <a:endParaRPr lang="en-PH" sz="1600" dirty="0" smtClean="0"/>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7" name="Rectangle 6"/>
          <p:cNvSpPr/>
          <p:nvPr/>
        </p:nvSpPr>
        <p:spPr>
          <a:xfrm>
            <a:off x="228600" y="0"/>
            <a:ext cx="4572001" cy="461665"/>
          </a:xfrm>
          <a:prstGeom prst="rect">
            <a:avLst/>
          </a:prstGeom>
        </p:spPr>
        <p:txBody>
          <a:bodyPr wrap="square">
            <a:spAutoFit/>
          </a:bodyPr>
          <a:lstStyle/>
          <a:p>
            <a:r>
              <a:rPr lang="en-PH" sz="2400" b="1" dirty="0" smtClean="0">
                <a:solidFill>
                  <a:srgbClr val="FFFFFF"/>
                </a:solidFill>
                <a:latin typeface="Raleway"/>
                <a:sym typeface="Raleway"/>
              </a:rPr>
              <a:t>Challenges  </a:t>
            </a:r>
            <a:endParaRPr lang="en-PH" sz="2400" b="1" dirty="0" smtClean="0">
              <a:solidFill>
                <a:srgbClr val="FFFFFF"/>
              </a:solidFill>
              <a:latin typeface="Raleway"/>
              <a:ea typeface="Raleway"/>
              <a:cs typeface="Raleway"/>
              <a:sym typeface="Raleway"/>
            </a:endParaRPr>
          </a:p>
        </p:txBody>
      </p:sp>
      <p:pic>
        <p:nvPicPr>
          <p:cNvPr id="5" name="Picture 2"/>
          <p:cNvPicPr>
            <a:picLocks noChangeAspect="1" noChangeArrowheads="1"/>
          </p:cNvPicPr>
          <p:nvPr/>
        </p:nvPicPr>
        <p:blipFill>
          <a:blip r:embed="rId3"/>
          <a:srcRect/>
          <a:stretch>
            <a:fillRect/>
          </a:stretch>
        </p:blipFill>
        <p:spPr bwMode="auto">
          <a:xfrm>
            <a:off x="152401" y="1047750"/>
            <a:ext cx="4419599" cy="3933825"/>
          </a:xfrm>
          <a:prstGeom prst="rect">
            <a:avLst/>
          </a:prstGeom>
          <a:noFill/>
          <a:ln w="9525">
            <a:noFill/>
            <a:miter lim="800000"/>
            <a:headEnd/>
            <a:tailEnd/>
          </a:ln>
          <a:effectLst/>
        </p:spPr>
      </p:pic>
      <p:pic>
        <p:nvPicPr>
          <p:cNvPr id="81924" name="Picture 4"/>
          <p:cNvPicPr>
            <a:picLocks noChangeAspect="1" noChangeArrowheads="1"/>
          </p:cNvPicPr>
          <p:nvPr/>
        </p:nvPicPr>
        <p:blipFill>
          <a:blip r:embed="rId4"/>
          <a:srcRect/>
          <a:stretch>
            <a:fillRect/>
          </a:stretch>
        </p:blipFill>
        <p:spPr bwMode="auto">
          <a:xfrm>
            <a:off x="4648200" y="1047750"/>
            <a:ext cx="4343400" cy="1266825"/>
          </a:xfrm>
          <a:prstGeom prst="rect">
            <a:avLst/>
          </a:prstGeom>
          <a:noFill/>
          <a:ln w="9525">
            <a:noFill/>
            <a:miter lim="800000"/>
            <a:headEnd/>
            <a:tailEnd/>
          </a:ln>
          <a:effectLst/>
        </p:spPr>
      </p:pic>
      <p:pic>
        <p:nvPicPr>
          <p:cNvPr id="81925" name="Picture 5"/>
          <p:cNvPicPr>
            <a:picLocks noChangeAspect="1" noChangeArrowheads="1"/>
          </p:cNvPicPr>
          <p:nvPr/>
        </p:nvPicPr>
        <p:blipFill>
          <a:blip r:embed="rId5"/>
          <a:srcRect/>
          <a:stretch>
            <a:fillRect/>
          </a:stretch>
        </p:blipFill>
        <p:spPr bwMode="auto">
          <a:xfrm>
            <a:off x="4648200" y="2343150"/>
            <a:ext cx="4343400" cy="2667000"/>
          </a:xfrm>
          <a:prstGeom prst="rect">
            <a:avLst/>
          </a:prstGeom>
          <a:noFill/>
          <a:ln w="9525">
            <a:noFill/>
            <a:miter lim="800000"/>
            <a:headEnd/>
            <a:tailEnd/>
          </a:ln>
          <a:effectLst/>
        </p:spPr>
      </p:pic>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28600" y="0"/>
            <a:ext cx="8915400" cy="519599"/>
          </a:xfrm>
        </p:spPr>
        <p:txBody>
          <a:bodyPr/>
          <a:lstStyle/>
          <a:p>
            <a:pPr algn="l"/>
            <a:r>
              <a:rPr lang="en-PH" sz="2400" dirty="0" smtClean="0"/>
              <a:t>                                                            New Developments</a:t>
            </a:r>
          </a:p>
          <a:p>
            <a:pPr algn="l"/>
            <a:endParaRPr lang="en-PH" sz="2400" dirty="0" smtClean="0"/>
          </a:p>
          <a:p>
            <a:pPr algn="l"/>
            <a:endParaRPr lang="en-PH" sz="2400" dirty="0" smtClean="0"/>
          </a:p>
          <a:p>
            <a:pPr algn="l"/>
            <a:r>
              <a:rPr lang="en-PH" sz="2400" dirty="0" smtClean="0"/>
              <a:t>Elections: Tendency for politicians  to adopt populist measures</a:t>
            </a:r>
          </a:p>
          <a:p>
            <a:pPr algn="l"/>
            <a:endParaRPr lang="en-PH" sz="2400" dirty="0" smtClean="0"/>
          </a:p>
          <a:p>
            <a:pPr algn="l"/>
            <a:r>
              <a:rPr lang="en-PH" sz="2400" dirty="0" smtClean="0"/>
              <a:t>Transition to a new administration:  Inertia in reform process</a:t>
            </a:r>
          </a:p>
          <a:p>
            <a:pPr algn="l"/>
            <a:endParaRPr lang="en-PH" sz="2400" dirty="0" smtClean="0"/>
          </a:p>
          <a:p>
            <a:pPr algn="l"/>
            <a:r>
              <a:rPr lang="en-PH" sz="2400" dirty="0" smtClean="0"/>
              <a:t>Formulation of new strategy based on the make-up of the </a:t>
            </a:r>
            <a:r>
              <a:rPr lang="en-PH" sz="2400" smtClean="0"/>
              <a:t>new administration</a:t>
            </a:r>
            <a:endParaRPr lang="en-PH" sz="2400" dirty="0" smtClean="0"/>
          </a:p>
          <a:p>
            <a:pPr algn="l"/>
            <a:endParaRPr lang="en-PH" sz="2400" dirty="0" smtClean="0"/>
          </a:p>
          <a:p>
            <a:pPr algn="l"/>
            <a:endParaRPr lang="en-PH"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886650" y="398400"/>
            <a:ext cx="7370699" cy="857400"/>
          </a:xfrm>
          <a:prstGeom prst="rect">
            <a:avLst/>
          </a:prstGeom>
        </p:spPr>
        <p:txBody>
          <a:bodyPr lIns="91425" tIns="91425" rIns="91425" bIns="91425" anchor="t" anchorCtr="0">
            <a:noAutofit/>
          </a:bodyPr>
          <a:lstStyle/>
          <a:p>
            <a:r>
              <a:rPr lang="en" dirty="0" smtClean="0"/>
              <a:t>Reform </a:t>
            </a:r>
            <a:r>
              <a:rPr lang="en" dirty="0" smtClean="0"/>
              <a:t>Advocacy</a:t>
            </a:r>
            <a:r>
              <a:rPr lang="en" dirty="0" smtClean="0"/>
              <a:t>: Rice and Public Bus Sectors </a:t>
            </a:r>
            <a:endParaRPr lang="en" dirty="0"/>
          </a:p>
        </p:txBody>
      </p:sp>
      <p:sp>
        <p:nvSpPr>
          <p:cNvPr id="125" name="Shape 125"/>
          <p:cNvSpPr txBox="1">
            <a:spLocks noGrp="1"/>
          </p:cNvSpPr>
          <p:nvPr>
            <p:ph type="body" idx="1"/>
          </p:nvPr>
        </p:nvSpPr>
        <p:spPr>
          <a:xfrm>
            <a:off x="609600" y="1200150"/>
            <a:ext cx="8001000" cy="3581400"/>
          </a:xfrm>
          <a:prstGeom prst="rect">
            <a:avLst/>
          </a:prstGeom>
        </p:spPr>
        <p:txBody>
          <a:bodyPr lIns="91425" tIns="91425" rIns="91425" bIns="91425" anchor="t" anchorCtr="0">
            <a:noAutofit/>
          </a:bodyPr>
          <a:lstStyle/>
          <a:p>
            <a:pPr marL="457200" indent="-228600">
              <a:buNone/>
            </a:pPr>
            <a:endParaRPr lang="en" sz="1600" dirty="0" smtClean="0">
              <a:latin typeface="Arial"/>
              <a:cs typeface="Arial"/>
            </a:endParaRPr>
          </a:p>
          <a:p>
            <a:pPr marL="457200" indent="-228600">
              <a:buFont typeface="Wingdings" pitchFamily="2" charset="2"/>
              <a:buChar char="Ø"/>
            </a:pPr>
            <a:r>
              <a:rPr lang="en-US" sz="1600" dirty="0" smtClean="0">
                <a:latin typeface="Arial"/>
                <a:cs typeface="Arial"/>
              </a:rPr>
              <a:t>In the rice sector, the trade monopoly of the National Food Authority (NFA) and the quantitative restriction (QR) on rice importation are barriers to competition. Although the economy in general will gain from competition, the farmers’ welfare will suffer. The challenge, to make the reform equitable and credible  is how to help the producers/ </a:t>
            </a:r>
            <a:r>
              <a:rPr lang="en-US" sz="1600" dirty="0">
                <a:latin typeface="Arial"/>
                <a:cs typeface="Arial"/>
              </a:rPr>
              <a:t>farmers adjust </a:t>
            </a:r>
            <a:r>
              <a:rPr lang="en-US" sz="1600" dirty="0" smtClean="0">
                <a:latin typeface="Arial"/>
                <a:cs typeface="Arial"/>
              </a:rPr>
              <a:t>to the upcoming lifting </a:t>
            </a:r>
            <a:r>
              <a:rPr lang="en-US" sz="1600" dirty="0">
                <a:latin typeface="Arial"/>
                <a:cs typeface="Arial"/>
              </a:rPr>
              <a:t>of the QR </a:t>
            </a:r>
            <a:r>
              <a:rPr lang="en-US" sz="1600" dirty="0" smtClean="0">
                <a:latin typeface="Arial"/>
                <a:cs typeface="Arial"/>
              </a:rPr>
              <a:t>in 2017. Partnering with rice farmers in accomplishing a roadmap on rice competitiveness (includes an adjustment package) is a way to move forward.</a:t>
            </a:r>
          </a:p>
          <a:p>
            <a:pPr marL="457200" indent="-228600">
              <a:buFont typeface="Wingdings" pitchFamily="2" charset="2"/>
              <a:buChar char="Ø"/>
            </a:pPr>
            <a:endParaRPr lang="en-US" sz="1600" dirty="0">
              <a:latin typeface="Arial"/>
              <a:cs typeface="Arial"/>
            </a:endParaRPr>
          </a:p>
          <a:p>
            <a:pPr marL="457200" indent="-228600">
              <a:buFont typeface="Wingdings" pitchFamily="2" charset="2"/>
              <a:buChar char="Ø"/>
            </a:pPr>
            <a:r>
              <a:rPr lang="en-US" sz="1600" dirty="0" smtClean="0">
                <a:latin typeface="Arial"/>
                <a:cs typeface="Arial"/>
              </a:rPr>
              <a:t>In the bus transport sector , cut-throat competition and a system of perverse incentives result in traffic congestion and the attendant economic losses. The counter-intuitive competition reform is to rationalize the number of buses and have consolidation of bus companies and to adopt a wage system that incentivizes good driving behavior.</a:t>
            </a:r>
            <a:endParaRPr lang="en" sz="1600" dirty="0" smtClean="0">
              <a:latin typeface="Arial"/>
              <a:cs typeface="Arial"/>
            </a:endParaRPr>
          </a:p>
          <a:p>
            <a:pPr marL="228600">
              <a:buNone/>
            </a:pPr>
            <a:endParaRPr lang="en-US" sz="1600" dirty="0" smtClean="0">
              <a:latin typeface="Arial"/>
              <a:cs typeface="Arial"/>
            </a:endParaRPr>
          </a:p>
          <a:p>
            <a:pPr marL="228600">
              <a:buNone/>
            </a:pPr>
            <a:endParaRPr lang="en" sz="1600" dirty="0" smtClean="0">
              <a:latin typeface="Arial"/>
              <a:cs typeface="Arial"/>
            </a:endParaRPr>
          </a:p>
          <a:p>
            <a:pPr marL="457200" indent="-228600">
              <a:buFont typeface="Wingdings" pitchFamily="2" charset="2"/>
              <a:buChar char="Ø"/>
            </a:pPr>
            <a:endParaRPr lang="en" sz="1600" dirty="0" smtClean="0">
              <a:latin typeface="Arial"/>
              <a:cs typeface="Arial"/>
            </a:endParaRPr>
          </a:p>
          <a:p>
            <a:pPr marL="457200" indent="-228600">
              <a:buFont typeface="Wingdings" pitchFamily="2" charset="2"/>
              <a:buChar char="Ø"/>
            </a:pPr>
            <a:endParaRPr lang="en" sz="1600" dirty="0" smtClean="0">
              <a:latin typeface="Arial"/>
              <a:cs typeface="Arial"/>
            </a:endParaRPr>
          </a:p>
          <a:p>
            <a:pPr marL="457200" indent="-228600">
              <a:buFont typeface="Wingdings" pitchFamily="2" charset="2"/>
              <a:buChar char="Ø"/>
            </a:pPr>
            <a:endParaRPr lang="en" sz="1600" dirty="0" smtClean="0">
              <a:latin typeface="Arial"/>
              <a:cs typeface="Arial"/>
            </a:endParaRPr>
          </a:p>
          <a:p>
            <a:pPr marL="457200" indent="-228600">
              <a:buNone/>
            </a:pPr>
            <a:endParaRPr lang="en" sz="1600" dirty="0">
              <a:latin typeface="Arial"/>
              <a:cs typeface="Arial"/>
            </a:endParaRP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886650" y="398400"/>
            <a:ext cx="7370699" cy="857400"/>
          </a:xfrm>
          <a:prstGeom prst="rect">
            <a:avLst/>
          </a:prstGeom>
        </p:spPr>
        <p:txBody>
          <a:bodyPr lIns="91425" tIns="91425" rIns="91425" bIns="91425" anchor="t" anchorCtr="0">
            <a:noAutofit/>
          </a:bodyPr>
          <a:lstStyle/>
          <a:p>
            <a:r>
              <a:rPr lang="en-US" dirty="0" smtClean="0"/>
              <a:t>Elements of the Strategy</a:t>
            </a:r>
            <a:br>
              <a:rPr lang="en-US" dirty="0" smtClean="0"/>
            </a:br>
            <a:endParaRPr lang="en" dirty="0"/>
          </a:p>
        </p:txBody>
      </p:sp>
      <p:sp>
        <p:nvSpPr>
          <p:cNvPr id="125" name="Shape 125"/>
          <p:cNvSpPr txBox="1">
            <a:spLocks noGrp="1"/>
          </p:cNvSpPr>
          <p:nvPr>
            <p:ph type="body" idx="1"/>
          </p:nvPr>
        </p:nvSpPr>
        <p:spPr>
          <a:xfrm>
            <a:off x="457200" y="1276350"/>
            <a:ext cx="8153400" cy="3505200"/>
          </a:xfrm>
          <a:prstGeom prst="rect">
            <a:avLst/>
          </a:prstGeom>
        </p:spPr>
        <p:txBody>
          <a:bodyPr lIns="91425" tIns="91425" rIns="91425" bIns="91425" anchor="t" anchorCtr="0">
            <a:noAutofit/>
          </a:bodyPr>
          <a:lstStyle/>
          <a:p>
            <a:pPr marL="457200" indent="-228600">
              <a:buNone/>
            </a:pPr>
            <a:endParaRPr lang="en" sz="3200" dirty="0" smtClean="0"/>
          </a:p>
          <a:p>
            <a:pPr marL="457200" indent="-228600">
              <a:buFont typeface="Wingdings" pitchFamily="2" charset="2"/>
              <a:buChar char="Ø"/>
            </a:pPr>
            <a:r>
              <a:rPr lang="en-US" sz="2000" dirty="0" smtClean="0"/>
              <a:t>Mapping of Stakeholders</a:t>
            </a:r>
          </a:p>
          <a:p>
            <a:pPr marL="457200" lvl="8" indent="-228600">
              <a:buFont typeface="Wingdings" pitchFamily="2" charset="2"/>
              <a:buChar char="Ø"/>
            </a:pPr>
            <a:r>
              <a:rPr lang="en-US" sz="1600" dirty="0" smtClean="0"/>
              <a:t>Department of Agriculture, Consumer Groups, NGOs, Research Institutes</a:t>
            </a:r>
          </a:p>
          <a:p>
            <a:pPr marL="457200" lvl="8" indent="-228600">
              <a:buFont typeface="Wingdings" pitchFamily="2" charset="2"/>
              <a:buChar char="Ø"/>
            </a:pPr>
            <a:endParaRPr lang="en-US" sz="1600" dirty="0" smtClean="0"/>
          </a:p>
          <a:p>
            <a:pPr marL="457200" indent="-228600">
              <a:buFont typeface="Wingdings" pitchFamily="2" charset="2"/>
              <a:buChar char="Ø"/>
            </a:pPr>
            <a:r>
              <a:rPr lang="en-US" sz="2000" dirty="0" smtClean="0"/>
              <a:t>Identifying champions in the Executive and Congress, the private sector, and civil society organizations</a:t>
            </a:r>
          </a:p>
          <a:p>
            <a:pPr marL="457200" indent="-228600">
              <a:buNone/>
            </a:pPr>
            <a:endParaRPr lang="en-US" sz="2000" dirty="0" smtClean="0"/>
          </a:p>
          <a:p>
            <a:pPr marL="457200" indent="-228600">
              <a:buFont typeface="Wingdings" pitchFamily="2" charset="2"/>
              <a:buChar char="Ø"/>
            </a:pPr>
            <a:r>
              <a:rPr lang="en-US" sz="2000" dirty="0" smtClean="0"/>
              <a:t>Shaping Public Opinion: Traditional and Social Media</a:t>
            </a:r>
          </a:p>
          <a:p>
            <a:pPr marL="457200" lvl="1" indent="-228600">
              <a:buFont typeface="Wingdings" pitchFamily="2" charset="2"/>
              <a:buChar char="Ø"/>
            </a:pPr>
            <a:endParaRPr lang="en-US" sz="1600" dirty="0" smtClean="0"/>
          </a:p>
          <a:p>
            <a:pPr marL="457200" indent="-228600">
              <a:buFont typeface="Wingdings" pitchFamily="2" charset="2"/>
              <a:buChar char="Ø"/>
            </a:pPr>
            <a:endParaRPr lang="en" sz="1600" dirty="0" smtClean="0"/>
          </a:p>
          <a:p>
            <a:pPr marL="457200" indent="-228600">
              <a:buFont typeface="Wingdings" pitchFamily="2" charset="2"/>
              <a:buChar char="Ø"/>
            </a:pPr>
            <a:endParaRPr lang="en" sz="1600" dirty="0" smtClean="0"/>
          </a:p>
          <a:p>
            <a:pPr marL="457200" indent="-228600">
              <a:buFont typeface="Wingdings" pitchFamily="2" charset="2"/>
              <a:buChar char="Ø"/>
            </a:pPr>
            <a:endParaRPr lang="en" sz="1600" dirty="0" smtClean="0"/>
          </a:p>
          <a:p>
            <a:pPr marL="457200" indent="-228600">
              <a:buFont typeface="Wingdings" pitchFamily="2" charset="2"/>
              <a:buChar char="Ø"/>
            </a:pPr>
            <a:endParaRPr lang="en" sz="1600" dirty="0" smtClean="0"/>
          </a:p>
          <a:p>
            <a:pPr marL="457200" indent="-228600">
              <a:buFont typeface="Wingdings" pitchFamily="2" charset="2"/>
              <a:buChar char="Ø"/>
            </a:pPr>
            <a:endParaRPr lang="en" sz="1600" dirty="0" smtClean="0"/>
          </a:p>
          <a:p>
            <a:pPr marL="457200" indent="-228600">
              <a:buNone/>
            </a:pPr>
            <a:endParaRPr lang="en" sz="1600" dirty="0"/>
          </a:p>
        </p:txBody>
      </p:sp>
    </p:spTree>
    <p:extLst>
      <p:ext uri="{BB962C8B-B14F-4D97-AF65-F5344CB8AC3E}">
        <p14:creationId xmlns:p14="http://schemas.microsoft.com/office/powerpoint/2010/main" val="3852381748"/>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886650" y="398400"/>
            <a:ext cx="7370699" cy="857400"/>
          </a:xfrm>
          <a:prstGeom prst="rect">
            <a:avLst/>
          </a:prstGeom>
        </p:spPr>
        <p:txBody>
          <a:bodyPr lIns="91425" tIns="91425" rIns="91425" bIns="91425" anchor="t" anchorCtr="0">
            <a:noAutofit/>
          </a:bodyPr>
          <a:lstStyle/>
          <a:p>
            <a:r>
              <a:rPr lang="en" dirty="0" smtClean="0"/>
              <a:t>Meeting with Major CSOs</a:t>
            </a:r>
            <a:endParaRPr lang="en" dirty="0"/>
          </a:p>
        </p:txBody>
      </p:sp>
      <p:sp>
        <p:nvSpPr>
          <p:cNvPr id="125" name="Shape 125"/>
          <p:cNvSpPr txBox="1">
            <a:spLocks noGrp="1"/>
          </p:cNvSpPr>
          <p:nvPr>
            <p:ph type="body" idx="1"/>
          </p:nvPr>
        </p:nvSpPr>
        <p:spPr>
          <a:xfrm>
            <a:off x="381000" y="1352550"/>
            <a:ext cx="8229600" cy="3505200"/>
          </a:xfrm>
          <a:prstGeom prst="rect">
            <a:avLst/>
          </a:prstGeom>
        </p:spPr>
        <p:txBody>
          <a:bodyPr lIns="91425" tIns="91425" rIns="91425" bIns="91425" anchor="t" anchorCtr="0">
            <a:noAutofit/>
          </a:bodyPr>
          <a:lstStyle/>
          <a:p>
            <a:pPr marL="457200" indent="-228600">
              <a:buNone/>
            </a:pPr>
            <a:r>
              <a:rPr lang="en" sz="1600" dirty="0" smtClean="0"/>
              <a:t>From June to August 2015, AER established a database of civil society organizations (CSOs) that are stakeholders. Meetings and consultations with the major CSOs were held towards identifying the reforms, promoting dialogue and debate, and expliring unities. </a:t>
            </a:r>
          </a:p>
          <a:p>
            <a:pPr marL="457200" indent="-228600">
              <a:buNone/>
            </a:pPr>
            <a:endParaRPr lang="en" sz="1600" dirty="0" smtClean="0"/>
          </a:p>
          <a:p>
            <a:pPr marL="457200" indent="-228600">
              <a:buNone/>
            </a:pPr>
            <a:r>
              <a:rPr lang="en" sz="1600" dirty="0" smtClean="0"/>
              <a:t>List of CSOs:</a:t>
            </a:r>
            <a:endParaRPr lang="en-US" sz="1600" dirty="0" smtClean="0"/>
          </a:p>
          <a:p>
            <a:pPr marL="457200" indent="-228600">
              <a:buNone/>
            </a:pPr>
            <a:endParaRPr lang="en" sz="1600" dirty="0" smtClean="0"/>
          </a:p>
          <a:p>
            <a:pPr marL="457200" indent="-228600">
              <a:buNone/>
            </a:pPr>
            <a:r>
              <a:rPr lang="en" sz="2000" dirty="0" smtClean="0"/>
              <a:t>Rice sector:</a:t>
            </a:r>
          </a:p>
          <a:p>
            <a:pPr marL="457200" indent="-228600">
              <a:buNone/>
            </a:pPr>
            <a:endParaRPr lang="en" sz="1600" dirty="0" smtClean="0"/>
          </a:p>
          <a:p>
            <a:pPr marL="571500" indent="-342900">
              <a:buAutoNum type="arabicPeriod"/>
            </a:pPr>
            <a:r>
              <a:rPr lang="en" sz="1600" dirty="0" smtClean="0"/>
              <a:t>Federation of Free Farmers (</a:t>
            </a:r>
            <a:r>
              <a:rPr lang="en-US" sz="1600" dirty="0" smtClean="0"/>
              <a:t>Leonardo </a:t>
            </a:r>
            <a:r>
              <a:rPr lang="en-US" sz="1600" dirty="0" err="1" smtClean="0"/>
              <a:t>Montemayor</a:t>
            </a:r>
            <a:r>
              <a:rPr lang="en-US" sz="1600" dirty="0" smtClean="0"/>
              <a:t>, President, </a:t>
            </a:r>
            <a:br>
              <a:rPr lang="en-US" sz="1600" dirty="0" smtClean="0"/>
            </a:br>
            <a:r>
              <a:rPr lang="en-US" sz="1600" dirty="0" smtClean="0"/>
              <a:t>Former Department of Agriculture Secretary of the Philippines),</a:t>
            </a:r>
          </a:p>
          <a:p>
            <a:pPr marL="571500" indent="-342900">
              <a:buNone/>
            </a:pPr>
            <a:r>
              <a:rPr lang="en-US" sz="1600" dirty="0" smtClean="0"/>
              <a:t>      Federation of Free Farmers Cooperative Inc. (Raul </a:t>
            </a:r>
            <a:r>
              <a:rPr lang="en-US" sz="1600" dirty="0" err="1" smtClean="0"/>
              <a:t>Montemayor</a:t>
            </a:r>
            <a:r>
              <a:rPr lang="en-US" sz="1600" dirty="0" smtClean="0"/>
              <a:t>,</a:t>
            </a:r>
            <a:br>
              <a:rPr lang="en-US" sz="1600" dirty="0" smtClean="0"/>
            </a:br>
            <a:r>
              <a:rPr lang="en-US" sz="1600" dirty="0" smtClean="0"/>
              <a:t>President)</a:t>
            </a:r>
          </a:p>
          <a:p>
            <a:pPr marL="571500" indent="-342900">
              <a:buAutoNum type="arabicPeriod"/>
            </a:pPr>
            <a:endParaRPr lang="en" sz="1600" dirty="0"/>
          </a:p>
        </p:txBody>
      </p:sp>
      <p:pic>
        <p:nvPicPr>
          <p:cNvPr id="4098" name="Picture 2" descr="https://z-1-scontent-hkg3-1.xx.fbcdn.net/hphotos-xaf1/v/t1.0-9/1459307_386606418139318_781758865_n.jpg?oh=ae6a9d8ee28a17b6b5c1e389b4367422&amp;oe=56E17F48"/>
          <p:cNvPicPr>
            <a:picLocks noChangeAspect="1" noChangeArrowheads="1"/>
          </p:cNvPicPr>
          <p:nvPr/>
        </p:nvPicPr>
        <p:blipFill>
          <a:blip r:embed="rId3"/>
          <a:srcRect/>
          <a:stretch>
            <a:fillRect/>
          </a:stretch>
        </p:blipFill>
        <p:spPr bwMode="auto">
          <a:xfrm>
            <a:off x="7467600" y="3638550"/>
            <a:ext cx="914400" cy="914400"/>
          </a:xfrm>
          <a:prstGeom prst="rect">
            <a:avLst/>
          </a:prstGeom>
          <a:noFill/>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49158" name="Picture 6" descr="https://z-1-scontent-hkg3-1.xx.fbcdn.net/hphotos-xpf1/v/t1.0-9/969129_203511583144055_1496796739_n.jpg?oh=1cddfd3962a49bd64a283ab120da0850&amp;oe=56E4AB1D"/>
          <p:cNvPicPr>
            <a:picLocks noChangeAspect="1" noChangeArrowheads="1"/>
          </p:cNvPicPr>
          <p:nvPr/>
        </p:nvPicPr>
        <p:blipFill>
          <a:blip r:embed="rId3"/>
          <a:srcRect/>
          <a:stretch>
            <a:fillRect/>
          </a:stretch>
        </p:blipFill>
        <p:spPr bwMode="auto">
          <a:xfrm>
            <a:off x="7620000" y="4019550"/>
            <a:ext cx="838200" cy="685800"/>
          </a:xfrm>
          <a:prstGeom prst="rect">
            <a:avLst/>
          </a:prstGeom>
          <a:noFill/>
        </p:spPr>
      </p:pic>
      <p:sp>
        <p:nvSpPr>
          <p:cNvPr id="124" name="Shape 124"/>
          <p:cNvSpPr txBox="1">
            <a:spLocks noGrp="1"/>
          </p:cNvSpPr>
          <p:nvPr>
            <p:ph type="title"/>
          </p:nvPr>
        </p:nvSpPr>
        <p:spPr>
          <a:xfrm>
            <a:off x="886650" y="398400"/>
            <a:ext cx="7370699" cy="857400"/>
          </a:xfrm>
          <a:prstGeom prst="rect">
            <a:avLst/>
          </a:prstGeom>
        </p:spPr>
        <p:txBody>
          <a:bodyPr lIns="91425" tIns="91425" rIns="91425" bIns="91425" anchor="t" anchorCtr="0">
            <a:noAutofit/>
          </a:bodyPr>
          <a:lstStyle/>
          <a:p>
            <a:r>
              <a:rPr lang="en" dirty="0" smtClean="0"/>
              <a:t>Meeting</a:t>
            </a:r>
            <a:r>
              <a:rPr lang="en-US" dirty="0" smtClean="0"/>
              <a:t>s</a:t>
            </a:r>
            <a:r>
              <a:rPr lang="en" dirty="0" smtClean="0"/>
              <a:t> </a:t>
            </a:r>
            <a:r>
              <a:rPr lang="en-US" dirty="0" smtClean="0"/>
              <a:t>with Stakeholders</a:t>
            </a:r>
            <a:endParaRPr lang="en" dirty="0"/>
          </a:p>
        </p:txBody>
      </p:sp>
      <p:sp>
        <p:nvSpPr>
          <p:cNvPr id="125" name="Shape 125"/>
          <p:cNvSpPr txBox="1">
            <a:spLocks noGrp="1"/>
          </p:cNvSpPr>
          <p:nvPr>
            <p:ph type="body" idx="1"/>
          </p:nvPr>
        </p:nvSpPr>
        <p:spPr>
          <a:xfrm>
            <a:off x="228601" y="1352550"/>
            <a:ext cx="7315200" cy="3429000"/>
          </a:xfrm>
          <a:prstGeom prst="rect">
            <a:avLst/>
          </a:prstGeom>
        </p:spPr>
        <p:txBody>
          <a:bodyPr lIns="91425" tIns="91425" rIns="91425" bIns="91425" anchor="t" anchorCtr="0">
            <a:noAutofit/>
          </a:bodyPr>
          <a:lstStyle/>
          <a:p>
            <a:pPr marL="571500" indent="-342900">
              <a:buAutoNum type="arabicPeriod" startAt="2"/>
            </a:pPr>
            <a:r>
              <a:rPr lang="en" sz="1600" dirty="0" smtClean="0"/>
              <a:t>Kilusang Magbubukid ng Pilipinas / Peasant Movement </a:t>
            </a:r>
            <a:br>
              <a:rPr lang="en" sz="1600" dirty="0" smtClean="0"/>
            </a:br>
            <a:r>
              <a:rPr lang="en" sz="1600" dirty="0" smtClean="0"/>
              <a:t>of the Philippines (Rafael V. Mariano, President, Former  </a:t>
            </a:r>
            <a:br>
              <a:rPr lang="en" sz="1600" dirty="0" smtClean="0"/>
            </a:br>
            <a:r>
              <a:rPr lang="en" sz="1600" dirty="0" smtClean="0"/>
              <a:t>party-list representative in Congress)</a:t>
            </a:r>
          </a:p>
          <a:p>
            <a:pPr marL="571500" indent="-342900">
              <a:buAutoNum type="arabicPeriod" startAt="2"/>
            </a:pPr>
            <a:endParaRPr lang="en" sz="1600" dirty="0" smtClean="0"/>
          </a:p>
          <a:p>
            <a:pPr marL="571500" indent="-342900">
              <a:buAutoNum type="arabicPeriod" startAt="2"/>
            </a:pPr>
            <a:r>
              <a:rPr lang="en-PH" sz="1600" dirty="0" err="1" smtClean="0"/>
              <a:t>Pambansang</a:t>
            </a:r>
            <a:r>
              <a:rPr lang="en-PH" sz="1600" dirty="0" smtClean="0"/>
              <a:t> </a:t>
            </a:r>
            <a:r>
              <a:rPr lang="en-PH" sz="1600" dirty="0" err="1" smtClean="0"/>
              <a:t>Kilusan</a:t>
            </a:r>
            <a:r>
              <a:rPr lang="en-PH" sz="1600" dirty="0" smtClean="0"/>
              <a:t> ng </a:t>
            </a:r>
            <a:r>
              <a:rPr lang="en-PH" sz="1600" dirty="0" err="1" smtClean="0"/>
              <a:t>mga</a:t>
            </a:r>
            <a:r>
              <a:rPr lang="en-PH" sz="1600" dirty="0" smtClean="0"/>
              <a:t> </a:t>
            </a:r>
            <a:r>
              <a:rPr lang="en-PH" sz="1600" dirty="0" err="1" smtClean="0"/>
              <a:t>Samahang</a:t>
            </a:r>
            <a:r>
              <a:rPr lang="en-PH" sz="1600" dirty="0" smtClean="0"/>
              <a:t> </a:t>
            </a:r>
            <a:r>
              <a:rPr lang="en-PH" sz="1600" dirty="0" err="1" smtClean="0"/>
              <a:t>Magsasaka</a:t>
            </a:r>
            <a:r>
              <a:rPr lang="en-PH" sz="1600" dirty="0" smtClean="0"/>
              <a:t> / </a:t>
            </a:r>
            <a:br>
              <a:rPr lang="en-PH" sz="1600" dirty="0" smtClean="0"/>
            </a:br>
            <a:r>
              <a:rPr lang="en-PH" sz="1600" dirty="0" smtClean="0"/>
              <a:t>National Confederation of Small Farmers &amp; Fishers’</a:t>
            </a:r>
            <a:br>
              <a:rPr lang="en-PH" sz="1600" dirty="0" smtClean="0"/>
            </a:br>
            <a:r>
              <a:rPr lang="en-PH" sz="1600" dirty="0" smtClean="0"/>
              <a:t>Organizations (</a:t>
            </a:r>
            <a:r>
              <a:rPr lang="en-US" sz="1600" dirty="0" smtClean="0"/>
              <a:t>Raul Socrates </a:t>
            </a:r>
            <a:r>
              <a:rPr lang="en-US" sz="1600" dirty="0" err="1" smtClean="0"/>
              <a:t>Banzuela</a:t>
            </a:r>
            <a:r>
              <a:rPr lang="en-US" sz="1600" dirty="0" smtClean="0"/>
              <a:t>, National Coordinator)</a:t>
            </a:r>
            <a:r>
              <a:rPr lang="en-PH" sz="1600" dirty="0" smtClean="0"/>
              <a:t> </a:t>
            </a:r>
            <a:br>
              <a:rPr lang="en-PH" sz="1600" dirty="0" smtClean="0"/>
            </a:br>
            <a:r>
              <a:rPr lang="en-PH" sz="1600" dirty="0" smtClean="0"/>
              <a:t/>
            </a:r>
            <a:br>
              <a:rPr lang="en-PH" sz="1600" dirty="0" smtClean="0"/>
            </a:br>
            <a:r>
              <a:rPr lang="en-PH" sz="1600" dirty="0" smtClean="0"/>
              <a:t>*The above farmer organizations are considered the biggest in the Philippines. </a:t>
            </a:r>
            <a:endParaRPr lang="en-US" sz="1600" dirty="0" smtClean="0"/>
          </a:p>
          <a:p>
            <a:pPr marL="571500" indent="-342900">
              <a:buAutoNum type="arabicPeriod" startAt="2"/>
            </a:pPr>
            <a:endParaRPr lang="en-US" sz="1600" dirty="0" smtClean="0"/>
          </a:p>
          <a:p>
            <a:pPr marL="571500" indent="-342900">
              <a:buFont typeface="Karla"/>
              <a:buAutoNum type="arabicPeriod" startAt="2"/>
            </a:pPr>
            <a:r>
              <a:rPr lang="en-US" sz="1600" dirty="0" smtClean="0"/>
              <a:t>Philippine Partnership for the Development of Human Resources </a:t>
            </a:r>
            <a:br>
              <a:rPr lang="en-US" sz="1600" dirty="0" smtClean="0"/>
            </a:br>
            <a:r>
              <a:rPr lang="en-US" sz="1600" dirty="0" smtClean="0"/>
              <a:t>in Rural Areas (</a:t>
            </a:r>
            <a:r>
              <a:rPr lang="en-US" sz="1600" dirty="0" err="1" smtClean="0"/>
              <a:t>Felicidad</a:t>
            </a:r>
            <a:r>
              <a:rPr lang="en-US" sz="1600" dirty="0" smtClean="0"/>
              <a:t> Corpus,</a:t>
            </a:r>
            <a:r>
              <a:rPr lang="en-PH" sz="1600" dirty="0" smtClean="0"/>
              <a:t> </a:t>
            </a:r>
            <a:r>
              <a:rPr lang="en-US" sz="1600" dirty="0" smtClean="0"/>
              <a:t>Researcher)</a:t>
            </a:r>
            <a:br>
              <a:rPr lang="en-US" sz="1600" dirty="0" smtClean="0"/>
            </a:br>
            <a:r>
              <a:rPr lang="en-US" sz="1600" dirty="0" smtClean="0"/>
              <a:t/>
            </a:r>
            <a:br>
              <a:rPr lang="en-US" sz="1600" dirty="0" smtClean="0"/>
            </a:br>
            <a:endParaRPr lang="en-US" sz="1600" dirty="0" smtClean="0"/>
          </a:p>
          <a:p>
            <a:pPr marL="571500" indent="-342900">
              <a:buAutoNum type="arabicPeriod" startAt="2"/>
            </a:pPr>
            <a:endParaRPr lang="en-US" sz="1600" dirty="0" smtClean="0"/>
          </a:p>
          <a:p>
            <a:pPr marL="571500" indent="-342900">
              <a:buNone/>
            </a:pPr>
            <a:endParaRPr lang="en-PH" sz="1600" dirty="0" smtClean="0"/>
          </a:p>
        </p:txBody>
      </p:sp>
      <p:pic>
        <p:nvPicPr>
          <p:cNvPr id="49154" name="Picture 2" descr="https://z-1-scontent-hkg3-1.xx.fbcdn.net/hphotos-xfa1/v/t1.0-9/429689_10150581276353386_120068223_n.jpg?oh=0fbee5b4eae589a1f973fb268c51adc9&amp;oe=56D84716"/>
          <p:cNvPicPr>
            <a:picLocks noChangeAspect="1" noChangeArrowheads="1"/>
          </p:cNvPicPr>
          <p:nvPr/>
        </p:nvPicPr>
        <p:blipFill>
          <a:blip r:embed="rId4"/>
          <a:srcRect/>
          <a:stretch>
            <a:fillRect/>
          </a:stretch>
        </p:blipFill>
        <p:spPr bwMode="auto">
          <a:xfrm>
            <a:off x="7543800" y="1276350"/>
            <a:ext cx="1092893" cy="1086309"/>
          </a:xfrm>
          <a:prstGeom prst="rect">
            <a:avLst/>
          </a:prstGeom>
          <a:noFill/>
        </p:spPr>
      </p:pic>
      <p:pic>
        <p:nvPicPr>
          <p:cNvPr id="49156" name="Picture 4" descr="https://z-1-scontent-hkg3-1.xx.fbcdn.net/hphotos-xpa1/v/t1.0-9/1157569_657120064298758_1875758375_n.jpg?oh=df7713e25c206278d5e27879aca97793&amp;oe=56DD2A62"/>
          <p:cNvPicPr>
            <a:picLocks noChangeAspect="1" noChangeArrowheads="1"/>
          </p:cNvPicPr>
          <p:nvPr/>
        </p:nvPicPr>
        <p:blipFill>
          <a:blip r:embed="rId5"/>
          <a:srcRect/>
          <a:stretch>
            <a:fillRect/>
          </a:stretch>
        </p:blipFill>
        <p:spPr bwMode="auto">
          <a:xfrm>
            <a:off x="7543800" y="2571750"/>
            <a:ext cx="1066800" cy="990340"/>
          </a:xfrm>
          <a:prstGeom prst="rect">
            <a:avLst/>
          </a:prstGeom>
          <a:noFill/>
        </p:spPr>
      </p:pic>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886650" y="398400"/>
            <a:ext cx="7370699" cy="857400"/>
          </a:xfrm>
          <a:prstGeom prst="rect">
            <a:avLst/>
          </a:prstGeom>
        </p:spPr>
        <p:txBody>
          <a:bodyPr lIns="91425" tIns="91425" rIns="91425" bIns="91425" anchor="t" anchorCtr="0">
            <a:noAutofit/>
          </a:bodyPr>
          <a:lstStyle/>
          <a:p>
            <a:r>
              <a:rPr lang="en" dirty="0" smtClean="0"/>
              <a:t>Meeting</a:t>
            </a:r>
            <a:r>
              <a:rPr lang="en-US" dirty="0" smtClean="0"/>
              <a:t>s</a:t>
            </a:r>
            <a:r>
              <a:rPr lang="en" dirty="0" smtClean="0"/>
              <a:t> with</a:t>
            </a:r>
            <a:r>
              <a:rPr lang="en-US" dirty="0"/>
              <a:t> </a:t>
            </a:r>
            <a:r>
              <a:rPr lang="en-US" dirty="0" smtClean="0"/>
              <a:t>Stakeholders</a:t>
            </a:r>
            <a:endParaRPr lang="en" dirty="0"/>
          </a:p>
        </p:txBody>
      </p:sp>
      <p:sp>
        <p:nvSpPr>
          <p:cNvPr id="125" name="Shape 125"/>
          <p:cNvSpPr txBox="1">
            <a:spLocks noGrp="1"/>
          </p:cNvSpPr>
          <p:nvPr>
            <p:ph type="body" idx="1"/>
          </p:nvPr>
        </p:nvSpPr>
        <p:spPr>
          <a:xfrm>
            <a:off x="381000" y="1276350"/>
            <a:ext cx="8458200" cy="3581400"/>
          </a:xfrm>
          <a:prstGeom prst="rect">
            <a:avLst/>
          </a:prstGeom>
        </p:spPr>
        <p:txBody>
          <a:bodyPr lIns="91425" tIns="91425" rIns="91425" bIns="91425" anchor="t" anchorCtr="0">
            <a:noAutofit/>
          </a:bodyPr>
          <a:lstStyle/>
          <a:p>
            <a:pPr marL="571500" indent="-342900">
              <a:buAutoNum type="arabicPeriod" startAt="5"/>
            </a:pPr>
            <a:r>
              <a:rPr lang="en-PH" sz="1600" dirty="0" smtClean="0"/>
              <a:t>International Rice Research Institute (</a:t>
            </a:r>
            <a:r>
              <a:rPr lang="en-US" sz="1600" dirty="0" smtClean="0"/>
              <a:t>Bruce </a:t>
            </a:r>
            <a:r>
              <a:rPr lang="en-US" sz="1600" dirty="0" err="1" smtClean="0"/>
              <a:t>Tolentino</a:t>
            </a:r>
            <a:r>
              <a:rPr lang="en-US" sz="1600" dirty="0" smtClean="0"/>
              <a:t>, </a:t>
            </a:r>
            <a:br>
              <a:rPr lang="en-US" sz="1600" dirty="0" smtClean="0"/>
            </a:br>
            <a:r>
              <a:rPr lang="en-US" sz="1600" dirty="0" smtClean="0"/>
              <a:t>Deputy Director General)</a:t>
            </a:r>
            <a:br>
              <a:rPr lang="en-US" sz="1600" dirty="0" smtClean="0"/>
            </a:br>
            <a:endParaRPr lang="en-US" sz="1600" dirty="0" smtClean="0"/>
          </a:p>
          <a:p>
            <a:pPr marL="571500" indent="-342900">
              <a:buAutoNum type="arabicPeriod" startAt="5"/>
            </a:pPr>
            <a:endParaRPr lang="en-US" sz="1600" dirty="0" smtClean="0"/>
          </a:p>
          <a:p>
            <a:pPr marL="571500" indent="-342900">
              <a:buAutoNum type="arabicPeriod" startAt="5"/>
            </a:pPr>
            <a:r>
              <a:rPr lang="en-US" sz="1600" dirty="0" smtClean="0"/>
              <a:t>Rice Watch Action Network  (Hazel </a:t>
            </a:r>
            <a:r>
              <a:rPr lang="en-US" sz="1600" dirty="0" err="1" smtClean="0"/>
              <a:t>Tanchuling</a:t>
            </a:r>
            <a:r>
              <a:rPr lang="en-US" sz="1600" dirty="0" smtClean="0"/>
              <a:t>, National </a:t>
            </a:r>
            <a:br>
              <a:rPr lang="en-US" sz="1600" dirty="0" smtClean="0"/>
            </a:br>
            <a:r>
              <a:rPr lang="en-US" sz="1600" dirty="0" smtClean="0"/>
              <a:t>Coordinator )</a:t>
            </a:r>
            <a:endParaRPr lang="en-PH" sz="1600" dirty="0" smtClean="0"/>
          </a:p>
          <a:p>
            <a:pPr marL="571500" indent="-342900">
              <a:buAutoNum type="arabicPeriod" startAt="5"/>
            </a:pPr>
            <a:endParaRPr lang="en-PH" sz="1600" dirty="0" smtClean="0"/>
          </a:p>
          <a:p>
            <a:pPr marL="571500" indent="-342900">
              <a:buNone/>
            </a:pPr>
            <a:r>
              <a:rPr lang="en-PH" sz="1600" b="1" dirty="0" smtClean="0"/>
              <a:t>Bus transport sector:</a:t>
            </a:r>
          </a:p>
          <a:p>
            <a:pPr marL="571500" indent="-342900">
              <a:buNone/>
            </a:pPr>
            <a:endParaRPr lang="en-PH" sz="1600" dirty="0" smtClean="0"/>
          </a:p>
          <a:p>
            <a:pPr marL="571500" indent="-342900">
              <a:buFont typeface="+mj-lt"/>
              <a:buAutoNum type="arabicPeriod"/>
            </a:pPr>
            <a:r>
              <a:rPr lang="en-PH" sz="1600" dirty="0" smtClean="0"/>
              <a:t>Provincial Bus Operators Association of the Philippines</a:t>
            </a:r>
            <a:r>
              <a:rPr lang="en-US" sz="1600" dirty="0" smtClean="0"/>
              <a:t/>
            </a:r>
            <a:br>
              <a:rPr lang="en-US" sz="1600" dirty="0" smtClean="0"/>
            </a:br>
            <a:r>
              <a:rPr lang="en-US" sz="1600" dirty="0" smtClean="0"/>
              <a:t>(</a:t>
            </a:r>
            <a:r>
              <a:rPr lang="es-ES" sz="1600" dirty="0" smtClean="0"/>
              <a:t>Alejandro </a:t>
            </a:r>
            <a:r>
              <a:rPr lang="es-ES" sz="1600" dirty="0" err="1" smtClean="0"/>
              <a:t>Yague</a:t>
            </a:r>
            <a:r>
              <a:rPr lang="es-ES" sz="1600" dirty="0" smtClean="0"/>
              <a:t> Jr., </a:t>
            </a:r>
            <a:r>
              <a:rPr lang="es-ES" sz="1600" dirty="0" err="1" smtClean="0"/>
              <a:t>President</a:t>
            </a:r>
            <a:r>
              <a:rPr lang="es-ES" sz="1600" dirty="0" smtClean="0"/>
              <a:t>)</a:t>
            </a:r>
          </a:p>
          <a:p>
            <a:pPr marL="228600">
              <a:buNone/>
            </a:pPr>
            <a:endParaRPr lang="en-PH" sz="1600" dirty="0" smtClean="0"/>
          </a:p>
        </p:txBody>
      </p:sp>
      <p:pic>
        <p:nvPicPr>
          <p:cNvPr id="70658" name="Picture 2" descr="https://z-1-scontent-hkg3-1.xx.fbcdn.net/hphotos-ash2/v/t1.0-9/10734109_10152769180616878_1515468249154802089_n.jpg?oh=0eb554305664f68f64f18d3199334378&amp;oe=56EC79AF"/>
          <p:cNvPicPr>
            <a:picLocks noChangeAspect="1" noChangeArrowheads="1"/>
          </p:cNvPicPr>
          <p:nvPr/>
        </p:nvPicPr>
        <p:blipFill>
          <a:blip r:embed="rId3"/>
          <a:srcRect/>
          <a:stretch>
            <a:fillRect/>
          </a:stretch>
        </p:blipFill>
        <p:spPr bwMode="auto">
          <a:xfrm>
            <a:off x="6781800" y="1428750"/>
            <a:ext cx="1066800" cy="838200"/>
          </a:xfrm>
          <a:prstGeom prst="rect">
            <a:avLst/>
          </a:prstGeom>
          <a:noFill/>
        </p:spPr>
      </p:pic>
      <p:pic>
        <p:nvPicPr>
          <p:cNvPr id="70662" name="Picture 6" descr="https://z-n.ak.fbcdn.net/sphotos-b.ak/hphotos-ak-prn2/v/t1.0-9/526493_382944751761515_764640054_n.jpg?oh=b9ee655ea29385525a428077a173b27e&amp;oe=571EC5BA&amp;__gda__=1461417716_e8ed859ff3d71279bc9cec1c68c7f36e"/>
          <p:cNvPicPr>
            <a:picLocks noChangeAspect="1" noChangeArrowheads="1"/>
          </p:cNvPicPr>
          <p:nvPr/>
        </p:nvPicPr>
        <p:blipFill>
          <a:blip r:embed="rId4"/>
          <a:srcRect/>
          <a:stretch>
            <a:fillRect/>
          </a:stretch>
        </p:blipFill>
        <p:spPr bwMode="auto">
          <a:xfrm>
            <a:off x="6781800" y="2419350"/>
            <a:ext cx="1011353" cy="1006262"/>
          </a:xfrm>
          <a:prstGeom prst="rect">
            <a:avLst/>
          </a:prstGeom>
          <a:noFill/>
        </p:spPr>
      </p:pic>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886650" y="398400"/>
            <a:ext cx="7370699" cy="857400"/>
          </a:xfrm>
          <a:prstGeom prst="rect">
            <a:avLst/>
          </a:prstGeom>
        </p:spPr>
        <p:txBody>
          <a:bodyPr lIns="91425" tIns="91425" rIns="91425" bIns="91425" anchor="t" anchorCtr="0">
            <a:noAutofit/>
          </a:bodyPr>
          <a:lstStyle/>
          <a:p>
            <a:r>
              <a:rPr lang="en" dirty="0" smtClean="0"/>
              <a:t>Discussion with T</a:t>
            </a:r>
            <a:r>
              <a:rPr lang="en-PH" dirty="0" smtClean="0"/>
              <a:t>op Government Officials </a:t>
            </a:r>
            <a:endParaRPr lang="en" dirty="0"/>
          </a:p>
        </p:txBody>
      </p:sp>
      <p:sp>
        <p:nvSpPr>
          <p:cNvPr id="125" name="Shape 125"/>
          <p:cNvSpPr txBox="1">
            <a:spLocks noGrp="1"/>
          </p:cNvSpPr>
          <p:nvPr>
            <p:ph type="body" idx="1"/>
          </p:nvPr>
        </p:nvSpPr>
        <p:spPr>
          <a:xfrm>
            <a:off x="762000" y="1504950"/>
            <a:ext cx="7723949" cy="3276600"/>
          </a:xfrm>
          <a:prstGeom prst="rect">
            <a:avLst/>
          </a:prstGeom>
        </p:spPr>
        <p:txBody>
          <a:bodyPr lIns="91425" tIns="91425" rIns="91425" bIns="91425" anchor="t" anchorCtr="0">
            <a:noAutofit/>
          </a:bodyPr>
          <a:lstStyle/>
          <a:p>
            <a:pPr marL="571500" indent="-342900">
              <a:buNone/>
            </a:pPr>
            <a:r>
              <a:rPr lang="en-PH" sz="1600" dirty="0" smtClean="0"/>
              <a:t>Meetings with high-level government officials who have responsibilities related to policy formulation or regulation </a:t>
            </a:r>
            <a:r>
              <a:rPr lang="en-PH" sz="1600" dirty="0" err="1" smtClean="0"/>
              <a:t>vis</a:t>
            </a:r>
            <a:r>
              <a:rPr lang="en-PH" sz="1600" dirty="0" smtClean="0"/>
              <a:t>-a-</a:t>
            </a:r>
            <a:r>
              <a:rPr lang="en-PH" sz="1600" dirty="0" err="1" smtClean="0"/>
              <a:t>vis</a:t>
            </a:r>
            <a:r>
              <a:rPr lang="en-PH" sz="1600" dirty="0" smtClean="0"/>
              <a:t>  the rice sector or the bus sector.</a:t>
            </a:r>
          </a:p>
          <a:p>
            <a:pPr marL="571500" indent="-342900">
              <a:buNone/>
            </a:pPr>
            <a:endParaRPr lang="en-PH" sz="1600" dirty="0" smtClean="0"/>
          </a:p>
          <a:p>
            <a:pPr marL="571500" indent="-342900">
              <a:buNone/>
            </a:pPr>
            <a:r>
              <a:rPr lang="en-PH" sz="1600" dirty="0" smtClean="0"/>
              <a:t>Government Officials Met:</a:t>
            </a:r>
          </a:p>
          <a:p>
            <a:pPr marL="571500" indent="-342900">
              <a:buNone/>
            </a:pPr>
            <a:endParaRPr lang="en-PH" sz="1600" dirty="0" smtClean="0"/>
          </a:p>
          <a:p>
            <a:pPr marL="571500" indent="-342900">
              <a:buAutoNum type="arabicPeriod"/>
            </a:pPr>
            <a:r>
              <a:rPr lang="en-PH" sz="1600" dirty="0" smtClean="0"/>
              <a:t>Winston </a:t>
            </a:r>
            <a:r>
              <a:rPr lang="en-PH" sz="1600" dirty="0" err="1" smtClean="0"/>
              <a:t>Ginez</a:t>
            </a:r>
            <a:r>
              <a:rPr lang="en-PH" sz="1600" dirty="0" smtClean="0"/>
              <a:t> (Chairman, Land Transportation Franchising</a:t>
            </a:r>
            <a:br>
              <a:rPr lang="en-PH" sz="1600" dirty="0" smtClean="0"/>
            </a:br>
            <a:r>
              <a:rPr lang="en-PH" sz="1600" dirty="0" smtClean="0"/>
              <a:t>&amp; Regulatory Board)</a:t>
            </a:r>
          </a:p>
          <a:p>
            <a:pPr marL="571500" indent="-342900">
              <a:buAutoNum type="arabicPeriod"/>
            </a:pPr>
            <a:r>
              <a:rPr lang="en-PH" sz="1600" dirty="0" smtClean="0"/>
              <a:t>Renan </a:t>
            </a:r>
            <a:r>
              <a:rPr lang="en-PH" sz="1600" dirty="0" err="1" smtClean="0"/>
              <a:t>Dalisay</a:t>
            </a:r>
            <a:r>
              <a:rPr lang="en-PH" sz="1600" dirty="0" smtClean="0"/>
              <a:t> (National Food Authority Administrator) </a:t>
            </a:r>
          </a:p>
          <a:p>
            <a:pPr marL="571500" indent="-342900">
              <a:buAutoNum type="arabicPeriod"/>
            </a:pPr>
            <a:r>
              <a:rPr lang="en-PH" sz="1600" dirty="0" smtClean="0"/>
              <a:t>Sally </a:t>
            </a:r>
            <a:r>
              <a:rPr lang="en-PH" sz="1600" dirty="0" err="1" smtClean="0"/>
              <a:t>Bulatao</a:t>
            </a:r>
            <a:r>
              <a:rPr lang="en-PH" sz="1600" dirty="0" smtClean="0"/>
              <a:t>, (Special Technical Adviser, Office of Agriculture Secretary Prosy Alcala)  </a:t>
            </a:r>
          </a:p>
          <a:p>
            <a:pPr marL="571500" indent="-342900">
              <a:buAutoNum type="arabicPeriod"/>
            </a:pPr>
            <a:r>
              <a:rPr lang="en-PH" sz="1600" dirty="0" smtClean="0"/>
              <a:t>Judy Carol </a:t>
            </a:r>
            <a:r>
              <a:rPr lang="en-PH" sz="1600" dirty="0" err="1" smtClean="0"/>
              <a:t>Dansal</a:t>
            </a:r>
            <a:r>
              <a:rPr lang="en-PH" sz="1600" dirty="0" smtClean="0"/>
              <a:t> (Industry Services Director, National</a:t>
            </a:r>
            <a:br>
              <a:rPr lang="en-PH" sz="1600" dirty="0" smtClean="0"/>
            </a:br>
            <a:r>
              <a:rPr lang="en-PH" sz="1600" dirty="0" smtClean="0"/>
              <a:t>Food Authority)</a:t>
            </a: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ctrTitle" idx="4294967295"/>
          </p:nvPr>
        </p:nvSpPr>
        <p:spPr>
          <a:xfrm>
            <a:off x="381000" y="4019550"/>
            <a:ext cx="8001000" cy="876241"/>
          </a:xfrm>
          <a:prstGeom prst="rect">
            <a:avLst/>
          </a:prstGeom>
          <a:noFill/>
          <a:ln>
            <a:noFill/>
          </a:ln>
        </p:spPr>
        <p:txBody>
          <a:bodyPr lIns="91425" tIns="91425" rIns="91425" bIns="91425" anchor="t" anchorCtr="0">
            <a:noAutofit/>
          </a:bodyPr>
          <a:lstStyle/>
          <a:p>
            <a:pPr lvl="0" rtl="0">
              <a:spcBef>
                <a:spcPts val="0"/>
              </a:spcBef>
              <a:buNone/>
            </a:pPr>
            <a:r>
              <a:rPr lang="en-US" sz="4000" dirty="0" smtClean="0">
                <a:solidFill>
                  <a:srgbClr val="ABE33F"/>
                </a:solidFill>
              </a:rPr>
              <a:t>Press statements and columns</a:t>
            </a:r>
            <a:endParaRPr lang="en" sz="4000" dirty="0">
              <a:solidFill>
                <a:srgbClr val="ABE33F"/>
              </a:solidFill>
            </a:endParaRPr>
          </a:p>
        </p:txBody>
      </p:sp>
      <p:sp>
        <p:nvSpPr>
          <p:cNvPr id="132" name="Shape 132"/>
          <p:cNvSpPr/>
          <p:nvPr/>
        </p:nvSpPr>
        <p:spPr>
          <a:xfrm>
            <a:off x="4853675" y="0"/>
            <a:ext cx="4290325" cy="3789650"/>
          </a:xfrm>
          <a:custGeom>
            <a:avLst/>
            <a:gdLst/>
            <a:ahLst/>
            <a:cxnLst/>
            <a:rect l="0" t="0" r="0" b="0"/>
            <a:pathLst>
              <a:path w="171613" h="151586" extrusionOk="0">
                <a:moveTo>
                  <a:pt x="0" y="694"/>
                </a:moveTo>
                <a:lnTo>
                  <a:pt x="171613" y="0"/>
                </a:lnTo>
                <a:lnTo>
                  <a:pt x="170790" y="151586"/>
                </a:lnTo>
                <a:lnTo>
                  <a:pt x="46492" y="123154"/>
                </a:lnTo>
                <a:close/>
              </a:path>
            </a:pathLst>
          </a:custGeom>
          <a:solidFill>
            <a:srgbClr val="ABE33F">
              <a:alpha val="81150"/>
            </a:srgbClr>
          </a:solidFill>
          <a:ln>
            <a:noFill/>
          </a:ln>
        </p:spPr>
      </p:sp>
      <p:sp>
        <p:nvSpPr>
          <p:cNvPr id="4" name="Shape 125"/>
          <p:cNvSpPr txBox="1">
            <a:spLocks/>
          </p:cNvSpPr>
          <p:nvPr/>
        </p:nvSpPr>
        <p:spPr>
          <a:xfrm>
            <a:off x="685800" y="1504950"/>
            <a:ext cx="8077200" cy="1676400"/>
          </a:xfrm>
          <a:prstGeom prst="rect">
            <a:avLst/>
          </a:prstGeom>
        </p:spPr>
        <p:txBody>
          <a:bodyPr lIns="91425" tIns="91425" rIns="91425" bIns="91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marL="571500" indent="-342900"/>
            <a:r>
              <a:rPr lang="en-PH" sz="1600" dirty="0" smtClean="0">
                <a:latin typeface="Karla"/>
                <a:cs typeface="Karla"/>
              </a:rPr>
              <a:t>Press releases, published by some of the country’s leading newspapers, like </a:t>
            </a:r>
            <a:r>
              <a:rPr lang="en-PH" sz="1600" dirty="0" err="1" smtClean="0">
                <a:latin typeface="Karla"/>
                <a:cs typeface="Karla"/>
              </a:rPr>
              <a:t>BusinessWorld</a:t>
            </a:r>
            <a:r>
              <a:rPr lang="en-PH" sz="1600" dirty="0" smtClean="0">
                <a:latin typeface="Karla"/>
                <a:cs typeface="Karla"/>
              </a:rPr>
              <a:t>, BusinessMirror and </a:t>
            </a:r>
            <a:r>
              <a:rPr lang="en-PH" sz="1600" dirty="0" err="1" smtClean="0">
                <a:latin typeface="Karla"/>
                <a:cs typeface="Karla"/>
              </a:rPr>
              <a:t>Rappler</a:t>
            </a:r>
            <a:endParaRPr lang="en-PH" sz="1600" dirty="0" smtClean="0">
              <a:latin typeface="Karla"/>
              <a:cs typeface="Karla"/>
            </a:endParaRPr>
          </a:p>
          <a:p>
            <a:pPr marL="571500" indent="-342900"/>
            <a:endParaRPr lang="en-PH" sz="1600" dirty="0">
              <a:latin typeface="Karla"/>
              <a:cs typeface="Karla"/>
            </a:endParaRPr>
          </a:p>
          <a:p>
            <a:pPr marL="571500" indent="-342900"/>
            <a:r>
              <a:rPr lang="en-PH" sz="1600" dirty="0" smtClean="0">
                <a:latin typeface="Karla"/>
                <a:cs typeface="Karla"/>
              </a:rPr>
              <a:t>Opinion pieces in </a:t>
            </a:r>
            <a:r>
              <a:rPr lang="en-PH" sz="1600" dirty="0" err="1" smtClean="0">
                <a:latin typeface="Karla"/>
                <a:cs typeface="Karla"/>
              </a:rPr>
              <a:t>BusinessWorld</a:t>
            </a:r>
            <a:r>
              <a:rPr lang="en-PH" sz="1600" dirty="0" smtClean="0">
                <a:latin typeface="Karla"/>
                <a:cs typeface="Karla"/>
              </a:rPr>
              <a:t>  and other publications </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idx="1"/>
          </p:nvPr>
        </p:nvSpPr>
        <p:spPr/>
        <p:txBody>
          <a:bodyPr>
            <a:normAutofit fontScale="77500" lnSpcReduction="20000"/>
          </a:bodyPr>
          <a:lstStyle/>
          <a:p>
            <a:r>
              <a:rPr lang="en-US" dirty="0" smtClean="0"/>
              <a:t>Shaping public opinion: </a:t>
            </a:r>
            <a:r>
              <a:rPr lang="en-US" dirty="0" smtClean="0">
                <a:latin typeface="Abadi MT Condensed Light"/>
                <a:cs typeface="Abadi MT Condensed Light"/>
              </a:rPr>
              <a:t>Press release captured by 3 newspaper</a:t>
            </a:r>
          </a:p>
          <a:p>
            <a:pPr marL="45720" indent="0">
              <a:buNone/>
            </a:pPr>
            <a:r>
              <a:rPr lang="en-US" dirty="0" smtClean="0"/>
              <a:t> </a:t>
            </a:r>
            <a:endParaRPr lang="en-US" sz="3200" dirty="0"/>
          </a:p>
          <a:p>
            <a:pPr lvl="1"/>
            <a:endParaRPr lang="en-US" b="1" dirty="0" smtClean="0"/>
          </a:p>
          <a:p>
            <a:pPr lvl="1"/>
            <a:endParaRPr lang="en-US" b="1" dirty="0"/>
          </a:p>
          <a:p>
            <a:pPr lvl="1"/>
            <a:endParaRPr lang="en-US" b="1" dirty="0" smtClean="0"/>
          </a:p>
          <a:p>
            <a:pPr lvl="1"/>
            <a:endParaRPr lang="en-US" b="1" dirty="0"/>
          </a:p>
          <a:p>
            <a:pPr lvl="1"/>
            <a:endParaRPr lang="en-US" b="1" dirty="0" smtClean="0"/>
          </a:p>
        </p:txBody>
      </p:sp>
      <p:pic>
        <p:nvPicPr>
          <p:cNvPr id="4" name="Picture 3" descr="Screen Shot 2015-09-22 at 2.45.22 PM.png"/>
          <p:cNvPicPr>
            <a:picLocks noChangeAspect="1"/>
          </p:cNvPicPr>
          <p:nvPr/>
        </p:nvPicPr>
        <p:blipFill rotWithShape="1">
          <a:blip r:embed="rId2">
            <a:extLst>
              <a:ext uri="{28A0092B-C50C-407E-A947-70E740481C1C}">
                <a14:useLocalDpi xmlns:a14="http://schemas.microsoft.com/office/drawing/2010/main" val="0"/>
              </a:ext>
            </a:extLst>
          </a:blip>
          <a:srcRect l="9524" t="17998" r="37699" b="2598"/>
          <a:stretch/>
        </p:blipFill>
        <p:spPr>
          <a:xfrm>
            <a:off x="3386569" y="1812624"/>
            <a:ext cx="2870615" cy="2428151"/>
          </a:xfrm>
          <a:prstGeom prst="rect">
            <a:avLst/>
          </a:prstGeom>
        </p:spPr>
      </p:pic>
      <p:pic>
        <p:nvPicPr>
          <p:cNvPr id="6" name="Picture 5" descr="Screen Shot 2015-09-22 at 2.47.53 PM.png"/>
          <p:cNvPicPr>
            <a:picLocks noChangeAspect="1"/>
          </p:cNvPicPr>
          <p:nvPr/>
        </p:nvPicPr>
        <p:blipFill rotWithShape="1">
          <a:blip r:embed="rId3">
            <a:extLst>
              <a:ext uri="{28A0092B-C50C-407E-A947-70E740481C1C}">
                <a14:useLocalDpi xmlns:a14="http://schemas.microsoft.com/office/drawing/2010/main" val="0"/>
              </a:ext>
            </a:extLst>
          </a:blip>
          <a:srcRect l="4167" t="15588" r="33992"/>
          <a:stretch/>
        </p:blipFill>
        <p:spPr>
          <a:xfrm>
            <a:off x="179361" y="1812624"/>
            <a:ext cx="3164013" cy="2428151"/>
          </a:xfrm>
          <a:prstGeom prst="rect">
            <a:avLst/>
          </a:prstGeom>
        </p:spPr>
      </p:pic>
      <p:pic>
        <p:nvPicPr>
          <p:cNvPr id="7" name="Picture 6" descr="Screen Shot 2015-09-22 at 2.57.16 PM.png"/>
          <p:cNvPicPr>
            <a:picLocks noChangeAspect="1"/>
          </p:cNvPicPr>
          <p:nvPr/>
        </p:nvPicPr>
        <p:blipFill rotWithShape="1">
          <a:blip r:embed="rId4">
            <a:extLst>
              <a:ext uri="{28A0092B-C50C-407E-A947-70E740481C1C}">
                <a14:useLocalDpi xmlns:a14="http://schemas.microsoft.com/office/drawing/2010/main" val="0"/>
              </a:ext>
            </a:extLst>
          </a:blip>
          <a:srcRect l="17840" t="27824" r="39471" b="3513"/>
          <a:stretch/>
        </p:blipFill>
        <p:spPr>
          <a:xfrm>
            <a:off x="6286931" y="1812623"/>
            <a:ext cx="2685065" cy="2428152"/>
          </a:xfrm>
          <a:prstGeom prst="rect">
            <a:avLst/>
          </a:prstGeom>
        </p:spPr>
      </p:pic>
      <p:sp>
        <p:nvSpPr>
          <p:cNvPr id="8" name="Rectangle 7"/>
          <p:cNvSpPr/>
          <p:nvPr/>
        </p:nvSpPr>
        <p:spPr>
          <a:xfrm>
            <a:off x="609600" y="133350"/>
            <a:ext cx="2446504" cy="461665"/>
          </a:xfrm>
          <a:prstGeom prst="rect">
            <a:avLst/>
          </a:prstGeom>
        </p:spPr>
        <p:txBody>
          <a:bodyPr wrap="none">
            <a:spAutoFit/>
          </a:bodyPr>
          <a:lstStyle/>
          <a:p>
            <a:r>
              <a:rPr lang="en" sz="2400" b="1" dirty="0" smtClean="0">
                <a:solidFill>
                  <a:srgbClr val="FFFFFF"/>
                </a:solidFill>
                <a:latin typeface="Raleway"/>
                <a:ea typeface="Raleway"/>
                <a:cs typeface="Raleway"/>
                <a:sym typeface="Raleway"/>
              </a:rPr>
              <a:t>Press Releases</a:t>
            </a:r>
            <a:endParaRPr lang="en-PH" sz="2400" b="1" dirty="0" smtClean="0">
              <a:solidFill>
                <a:srgbClr val="FFFFFF"/>
              </a:solidFill>
              <a:latin typeface="Raleway"/>
              <a:ea typeface="Raleway"/>
              <a:cs typeface="Raleway"/>
              <a:sym typeface="Raleway"/>
            </a:endParaRPr>
          </a:p>
        </p:txBody>
      </p:sp>
      <p:sp>
        <p:nvSpPr>
          <p:cNvPr id="9" name="TextBox 8"/>
          <p:cNvSpPr txBox="1"/>
          <p:nvPr/>
        </p:nvSpPr>
        <p:spPr>
          <a:xfrm>
            <a:off x="152400" y="4324350"/>
            <a:ext cx="3124200" cy="430887"/>
          </a:xfrm>
          <a:prstGeom prst="rect">
            <a:avLst/>
          </a:prstGeom>
          <a:noFill/>
        </p:spPr>
        <p:txBody>
          <a:bodyPr wrap="square" rtlCol="0">
            <a:spAutoFit/>
          </a:bodyPr>
          <a:lstStyle/>
          <a:p>
            <a:r>
              <a:rPr lang="en-PH" sz="1100" dirty="0" smtClean="0">
                <a:solidFill>
                  <a:schemeClr val="accent3">
                    <a:lumMod val="75000"/>
                  </a:schemeClr>
                </a:solidFill>
                <a:latin typeface="Karla" charset="0"/>
                <a:ea typeface="Karla" charset="0"/>
              </a:rPr>
              <a:t>These articles shared on facebook also had a good social media reach</a:t>
            </a:r>
          </a:p>
        </p:txBody>
      </p:sp>
    </p:spTree>
    <p:extLst>
      <p:ext uri="{BB962C8B-B14F-4D97-AF65-F5344CB8AC3E}">
        <p14:creationId xmlns:p14="http://schemas.microsoft.com/office/powerpoint/2010/main" val="1432937528"/>
      </p:ext>
    </p:extLst>
  </p:cSld>
  <p:clrMapOvr>
    <a:masterClrMapping/>
  </p:clrMapOvr>
</p:sld>
</file>

<file path=ppt/theme/theme1.xml><?xml version="1.0" encoding="utf-8"?>
<a:theme xmlns:a="http://schemas.openxmlformats.org/drawingml/2006/main" name="Escalu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817</TotalTime>
  <Words>596</Words>
  <Application>Microsoft Office PowerPoint</Application>
  <PresentationFormat>On-screen Show (16:9)</PresentationFormat>
  <Paragraphs>85</Paragraphs>
  <Slides>13</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Abadi MT Condensed Light</vt:lpstr>
      <vt:lpstr>Raleway</vt:lpstr>
      <vt:lpstr>Wingdings</vt:lpstr>
      <vt:lpstr>Arial</vt:lpstr>
      <vt:lpstr>Karla</vt:lpstr>
      <vt:lpstr>Escalus template</vt:lpstr>
      <vt:lpstr>CREW PROJECT: PHILIPPINES</vt:lpstr>
      <vt:lpstr>Reform Advocacy: Rice and Public Bus Sectors </vt:lpstr>
      <vt:lpstr>Elements of the Strategy </vt:lpstr>
      <vt:lpstr>Meeting with Major CSOs</vt:lpstr>
      <vt:lpstr>Meetings with Stakeholders</vt:lpstr>
      <vt:lpstr>Meetings with Stakeholders</vt:lpstr>
      <vt:lpstr>Discussion with Top Government Officials </vt:lpstr>
      <vt:lpstr>Press statements and columns</vt:lpstr>
      <vt:lpstr>PowerPoint Presentation</vt:lpstr>
      <vt:lpstr>PowerPoint Presentation</vt:lpstr>
      <vt:lpstr>Challenges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Jef</dc:creator>
  <cp:lastModifiedBy>Neha Tomar</cp:lastModifiedBy>
  <cp:revision>135</cp:revision>
  <dcterms:modified xsi:type="dcterms:W3CDTF">2015-12-09T07:20:45Z</dcterms:modified>
</cp:coreProperties>
</file>