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handoutMasterIdLst>
    <p:handoutMasterId r:id="rId22"/>
  </p:handoutMasterIdLst>
  <p:sldIdLst>
    <p:sldId id="283" r:id="rId2"/>
    <p:sldId id="289" r:id="rId3"/>
    <p:sldId id="294" r:id="rId4"/>
    <p:sldId id="295" r:id="rId5"/>
    <p:sldId id="296" r:id="rId6"/>
    <p:sldId id="298" r:id="rId7"/>
    <p:sldId id="290" r:id="rId8"/>
    <p:sldId id="292" r:id="rId9"/>
    <p:sldId id="293" r:id="rId10"/>
    <p:sldId id="299" r:id="rId11"/>
    <p:sldId id="300" r:id="rId12"/>
    <p:sldId id="279" r:id="rId13"/>
    <p:sldId id="268" r:id="rId14"/>
    <p:sldId id="269" r:id="rId15"/>
    <p:sldId id="288" r:id="rId16"/>
    <p:sldId id="284" r:id="rId17"/>
    <p:sldId id="285" r:id="rId18"/>
    <p:sldId id="286" r:id="rId19"/>
    <p:sldId id="287" r:id="rId20"/>
  </p:sldIdLst>
  <p:sldSz cx="9144000" cy="6858000" type="screen4x3"/>
  <p:notesSz cx="6858000" cy="1005205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64" autoAdjust="0"/>
  </p:normalViewPr>
  <p:slideViewPr>
    <p:cSldViewPr>
      <p:cViewPr>
        <p:scale>
          <a:sx n="77" d="100"/>
          <a:sy n="77" d="100"/>
        </p:scale>
        <p:origin x="-306"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0152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773613"/>
            <a:ext cx="5027613" cy="4522787"/>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925513" y="760413"/>
            <a:ext cx="5008562" cy="3756025"/>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29071972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923925" y="760413"/>
            <a:ext cx="5008563" cy="3756025"/>
          </a:xfrm>
          <a:ln cap="flat"/>
        </p:spPr>
      </p:sp>
      <p:sp>
        <p:nvSpPr>
          <p:cNvPr id="2969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923925" y="760413"/>
            <a:ext cx="5008563" cy="3756025"/>
          </a:xfrm>
          <a:ln cap="flat"/>
        </p:spPr>
      </p:sp>
      <p:sp>
        <p:nvSpPr>
          <p:cNvPr id="31747" name="Rectangle 3"/>
          <p:cNvSpPr>
            <a:spLocks noGrp="1" noChangeArrowheads="1"/>
          </p:cNvSpPr>
          <p:nvPr>
            <p:ph type="body" idx="1"/>
          </p:nvPr>
        </p:nvSpPr>
        <p:spPr>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88066"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88067"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88068" name="Rectangle 4"/>
          <p:cNvSpPr>
            <a:spLocks noGrp="1" noChangeArrowheads="1"/>
          </p:cNvSpPr>
          <p:nvPr>
            <p:ph type="dt" sz="quarter" idx="2"/>
          </p:nvPr>
        </p:nvSpPr>
        <p:spPr/>
        <p:txBody>
          <a:bodyPr/>
          <a:lstStyle>
            <a:lvl1pPr>
              <a:defRPr/>
            </a:lvl1pPr>
          </a:lstStyle>
          <a:p>
            <a:endParaRPr lang="en-US"/>
          </a:p>
        </p:txBody>
      </p:sp>
      <p:sp>
        <p:nvSpPr>
          <p:cNvPr id="88069" name="Rectangle 5"/>
          <p:cNvSpPr>
            <a:spLocks noGrp="1" noChangeArrowheads="1"/>
          </p:cNvSpPr>
          <p:nvPr>
            <p:ph type="ftr" sz="quarter" idx="3"/>
          </p:nvPr>
        </p:nvSpPr>
        <p:spPr/>
        <p:txBody>
          <a:bodyPr/>
          <a:lstStyle>
            <a:lvl1pPr>
              <a:defRPr/>
            </a:lvl1pPr>
          </a:lstStyle>
          <a:p>
            <a:endParaRPr lang="en-US"/>
          </a:p>
        </p:txBody>
      </p:sp>
      <p:sp>
        <p:nvSpPr>
          <p:cNvPr id="88070" name="Rectangle 6"/>
          <p:cNvSpPr>
            <a:spLocks noGrp="1" noChangeArrowheads="1"/>
          </p:cNvSpPr>
          <p:nvPr>
            <p:ph type="sldNum" sz="quarter" idx="4"/>
          </p:nvPr>
        </p:nvSpPr>
        <p:spPr/>
        <p:txBody>
          <a:bodyPr/>
          <a:lstStyle>
            <a:lvl1pPr>
              <a:defRPr/>
            </a:lvl1pPr>
          </a:lstStyle>
          <a:p>
            <a:fld id="{ABE514FC-FFA8-4A3C-A36F-667F91C2978F}" type="slidenum">
              <a:rPr lang="en-US"/>
              <a:pPr/>
              <a:t>‹#›</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88066"/>
                                        </p:tgtEl>
                                        <p:attrNameLst>
                                          <p:attrName>style.visibility</p:attrName>
                                        </p:attrNameLst>
                                      </p:cBhvr>
                                      <p:to>
                                        <p:strVal val="visible"/>
                                      </p:to>
                                    </p:set>
                                    <p:animEffect transition="in" filter="fade">
                                      <p:cBhvr>
                                        <p:cTn id="7" dur="1000"/>
                                        <p:tgtEl>
                                          <p:spTgt spid="88066"/>
                                        </p:tgtEl>
                                      </p:cBhvr>
                                    </p:animEffect>
                                    <p:anim calcmode="lin" valueType="num">
                                      <p:cBhvr>
                                        <p:cTn id="8" dur="1000" fill="hold"/>
                                        <p:tgtEl>
                                          <p:spTgt spid="88066"/>
                                        </p:tgtEl>
                                        <p:attrNameLst>
                                          <p:attrName>ppt_x</p:attrName>
                                        </p:attrNameLst>
                                      </p:cBhvr>
                                      <p:tavLst>
                                        <p:tav tm="0">
                                          <p:val>
                                            <p:strVal val="#ppt_x"/>
                                          </p:val>
                                        </p:tav>
                                        <p:tav tm="100000">
                                          <p:val>
                                            <p:strVal val="#ppt_x"/>
                                          </p:val>
                                        </p:tav>
                                      </p:tavLst>
                                    </p:anim>
                                    <p:anim calcmode="lin" valueType="num">
                                      <p:cBhvr>
                                        <p:cTn id="9" dur="1000" fill="hold"/>
                                        <p:tgtEl>
                                          <p:spTgt spid="8806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88067">
                                            <p:txEl>
                                              <p:pRg st="0" end="0"/>
                                            </p:txEl>
                                          </p:spTgt>
                                        </p:tgtEl>
                                        <p:attrNameLst>
                                          <p:attrName>style.visibility</p:attrName>
                                        </p:attrNameLst>
                                      </p:cBhvr>
                                      <p:to>
                                        <p:strVal val="visible"/>
                                      </p:to>
                                    </p:set>
                                    <p:anim calcmode="lin" valueType="num">
                                      <p:cBhvr additive="base">
                                        <p:cTn id="14" dur="1000" fill="hold">
                                          <p:stCondLst>
                                            <p:cond delay="0"/>
                                          </p:stCondLst>
                                        </p:cTn>
                                        <p:tgtEl>
                                          <p:spTgt spid="88067">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stCondLst>
                                            <p:cond delay="0"/>
                                          </p:stCondLst>
                                        </p:cTn>
                                        <p:tgtEl>
                                          <p:spTgt spid="88067">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p:bldP spid="88067" grpId="0" build="p" rev="1">
        <p:tmplLst>
          <p:tmpl lvl="1">
            <p:tnLst>
              <p:par>
                <p:cTn presetID="2" presetClass="entr" presetSubtype="1" fill="hold" nodeType="clickEffect">
                  <p:stCondLst>
                    <p:cond delay="0"/>
                  </p:stCondLst>
                  <p:childTnLst>
                    <p:set>
                      <p:cBhvr>
                        <p:cTn dur="1" fill="hold">
                          <p:stCondLst>
                            <p:cond delay="0"/>
                          </p:stCondLst>
                        </p:cTn>
                        <p:tgtEl>
                          <p:spTgt spid="88067"/>
                        </p:tgtEl>
                        <p:attrNameLst>
                          <p:attrName>style.visibility</p:attrName>
                        </p:attrNameLst>
                      </p:cBhvr>
                      <p:to>
                        <p:strVal val="visible"/>
                      </p:to>
                    </p:set>
                    <p:anim calcmode="lin" valueType="num">
                      <p:cBhvr additive="base">
                        <p:cTn dur="1000" fill="hold">
                          <p:stCondLst>
                            <p:cond delay="0"/>
                          </p:stCondLst>
                        </p:cTn>
                        <p:tgtEl>
                          <p:spTgt spid="88067"/>
                        </p:tgtEl>
                        <p:attrNameLst>
                          <p:attrName>ppt_x</p:attrName>
                        </p:attrNameLst>
                      </p:cBhvr>
                      <p:tavLst>
                        <p:tav tm="0">
                          <p:val>
                            <p:strVal val="#ppt_x"/>
                          </p:val>
                        </p:tav>
                        <p:tav tm="100000">
                          <p:val>
                            <p:strVal val="#ppt_x"/>
                          </p:val>
                        </p:tav>
                      </p:tavLst>
                    </p:anim>
                    <p:anim calcmode="lin" valueType="num">
                      <p:cBhvr additive="base">
                        <p:cTn dur="1000" fill="hold">
                          <p:stCondLst>
                            <p:cond delay="0"/>
                          </p:stCondLst>
                        </p:cTn>
                        <p:tgtEl>
                          <p:spTgt spid="88067"/>
                        </p:tgtEl>
                        <p:attrNameLst>
                          <p:attrName>ppt_y</p:attrName>
                        </p:attrNameLst>
                      </p:cBhvr>
                      <p:tavLst>
                        <p:tav tm="0">
                          <p:val>
                            <p:strVal val="0-#ppt_h/2"/>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68A6DD7-CF2E-446C-83E1-D1C253B86D4D}"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7AA5B5-93FC-41BD-AB8F-672A02D6F933}" type="slidenum">
              <a:rPr lang="en-US"/>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B0DD9B37-0973-4F9B-8A8F-BB55579F744A}"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981200"/>
            <a:ext cx="8229600" cy="4114800"/>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7C618F90-B144-4852-86BE-F8CC4EE4F09E}" type="slidenum">
              <a:rPr lang="en-US"/>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E1718A86-E225-4FAE-BD47-6CEA1A4FED26}"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7DD545-A46E-45AA-BC9B-DFE94272C818}"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1DA7064-DF76-4404-A058-4F082B0BC192}"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97BD99F-8828-4EF7-A772-BD3EA68CCF92}"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FBA15F3-2F8D-4656-99DD-2F996A619350}"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0860477-3381-44F4-9C7D-E6E569D68B08}"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A9D9749-95DB-46AF-9098-85A05FB6207E}"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728895D-1AB5-4953-A88A-9D326082585E}"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EE4D0EA-1407-4513-8DFC-996A19337CFF}"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7043"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70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FFFFFF"/>
                  </a:outerShdw>
                </a:effectLst>
                <a:latin typeface="Arial" charset="0"/>
              </a:defRPr>
            </a:lvl1pPr>
          </a:lstStyle>
          <a:p>
            <a:endParaRPr lang="en-US"/>
          </a:p>
        </p:txBody>
      </p:sp>
      <p:sp>
        <p:nvSpPr>
          <p:cNvPr id="870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FFFFFF"/>
                  </a:outerShdw>
                </a:effectLst>
                <a:latin typeface="Arial" charset="0"/>
              </a:defRPr>
            </a:lvl1pPr>
          </a:lstStyle>
          <a:p>
            <a:endParaRPr lang="en-US"/>
          </a:p>
        </p:txBody>
      </p:sp>
      <p:sp>
        <p:nvSpPr>
          <p:cNvPr id="870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FFFFFF"/>
                  </a:outerShdw>
                </a:effectLst>
                <a:latin typeface="Arial" charset="0"/>
              </a:defRPr>
            </a:lvl1pPr>
          </a:lstStyle>
          <a:p>
            <a:fld id="{6891AE05-EB7F-42D0-AF61-1A14833BFB6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87042"/>
                                        </p:tgtEl>
                                        <p:attrNameLst>
                                          <p:attrName>style.visibility</p:attrName>
                                        </p:attrNameLst>
                                      </p:cBhvr>
                                      <p:to>
                                        <p:strVal val="visible"/>
                                      </p:to>
                                    </p:set>
                                    <p:animEffect transition="in" filter="fade">
                                      <p:cBhvr>
                                        <p:cTn id="7" dur="1000"/>
                                        <p:tgtEl>
                                          <p:spTgt spid="87042"/>
                                        </p:tgtEl>
                                      </p:cBhvr>
                                    </p:animEffect>
                                    <p:anim calcmode="lin" valueType="num">
                                      <p:cBhvr>
                                        <p:cTn id="8" dur="1000" fill="hold"/>
                                        <p:tgtEl>
                                          <p:spTgt spid="87042"/>
                                        </p:tgtEl>
                                        <p:attrNameLst>
                                          <p:attrName>ppt_x</p:attrName>
                                        </p:attrNameLst>
                                      </p:cBhvr>
                                      <p:tavLst>
                                        <p:tav tm="0">
                                          <p:val>
                                            <p:strVal val="#ppt_x"/>
                                          </p:val>
                                        </p:tav>
                                        <p:tav tm="100000">
                                          <p:val>
                                            <p:strVal val="#ppt_x"/>
                                          </p:val>
                                        </p:tav>
                                      </p:tavLst>
                                    </p:anim>
                                    <p:anim calcmode="lin" valueType="num">
                                      <p:cBhvr>
                                        <p:cTn id="9" dur="1000" fill="hold"/>
                                        <p:tgtEl>
                                          <p:spTgt spid="8704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87043">
                                            <p:txEl>
                                              <p:pRg st="0" end="0"/>
                                            </p:txEl>
                                          </p:spTgt>
                                        </p:tgtEl>
                                        <p:attrNameLst>
                                          <p:attrName>style.visibility</p:attrName>
                                        </p:attrNameLst>
                                      </p:cBhvr>
                                      <p:to>
                                        <p:strVal val="visible"/>
                                      </p:to>
                                    </p:set>
                                    <p:anim calcmode="lin" valueType="num">
                                      <p:cBhvr additive="base">
                                        <p:cTn id="14" dur="1000" fill="hold">
                                          <p:stCondLst>
                                            <p:cond delay="0"/>
                                          </p:stCondLst>
                                        </p:cTn>
                                        <p:tgtEl>
                                          <p:spTgt spid="87043">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stCondLst>
                                            <p:cond delay="0"/>
                                          </p:stCondLst>
                                        </p:cTn>
                                        <p:tgtEl>
                                          <p:spTgt spid="8704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1" fill="hold" grpId="0" nodeType="clickEffect">
                                  <p:stCondLst>
                                    <p:cond delay="0"/>
                                  </p:stCondLst>
                                  <p:childTnLst>
                                    <p:set>
                                      <p:cBhvr>
                                        <p:cTn id="19" dur="1" fill="hold">
                                          <p:stCondLst>
                                            <p:cond delay="0"/>
                                          </p:stCondLst>
                                        </p:cTn>
                                        <p:tgtEl>
                                          <p:spTgt spid="87043">
                                            <p:txEl>
                                              <p:pRg st="1" end="1"/>
                                            </p:txEl>
                                          </p:spTgt>
                                        </p:tgtEl>
                                        <p:attrNameLst>
                                          <p:attrName>style.visibility</p:attrName>
                                        </p:attrNameLst>
                                      </p:cBhvr>
                                      <p:to>
                                        <p:strVal val="visible"/>
                                      </p:to>
                                    </p:set>
                                    <p:anim calcmode="lin" valueType="num">
                                      <p:cBhvr additive="base">
                                        <p:cTn id="20" dur="1000" fill="hold">
                                          <p:stCondLst>
                                            <p:cond delay="0"/>
                                          </p:stCondLst>
                                        </p:cTn>
                                        <p:tgtEl>
                                          <p:spTgt spid="87043">
                                            <p:txEl>
                                              <p:pRg st="1" end="1"/>
                                            </p:txEl>
                                          </p:spTgt>
                                        </p:tgtEl>
                                        <p:attrNameLst>
                                          <p:attrName>ppt_x</p:attrName>
                                        </p:attrNameLst>
                                      </p:cBhvr>
                                      <p:tavLst>
                                        <p:tav tm="0">
                                          <p:val>
                                            <p:strVal val="#ppt_x"/>
                                          </p:val>
                                        </p:tav>
                                        <p:tav tm="100000">
                                          <p:val>
                                            <p:strVal val="#ppt_x"/>
                                          </p:val>
                                        </p:tav>
                                      </p:tavLst>
                                    </p:anim>
                                    <p:anim calcmode="lin" valueType="num">
                                      <p:cBhvr additive="base">
                                        <p:cTn id="21" dur="1000" fill="hold">
                                          <p:stCondLst>
                                            <p:cond delay="0"/>
                                          </p:stCondLst>
                                        </p:cTn>
                                        <p:tgtEl>
                                          <p:spTgt spid="87043">
                                            <p:txEl>
                                              <p:pRg st="1" end="1"/>
                                            </p:txEl>
                                          </p:spTgt>
                                        </p:tgtEl>
                                        <p:attrNameLst>
                                          <p:attrName>ppt_y</p:attrName>
                                        </p:attrNameLst>
                                      </p:cBhvr>
                                      <p:tavLst>
                                        <p:tav tm="0">
                                          <p:val>
                                            <p:strVal val="0-#ppt_h/2"/>
                                          </p:val>
                                        </p:tav>
                                        <p:tav tm="100000">
                                          <p:val>
                                            <p:strVal val="#ppt_y"/>
                                          </p:val>
                                        </p:tav>
                                      </p:tavLst>
                                    </p:anim>
                                  </p:childTnLst>
                                </p:cTn>
                              </p:par>
                              <p:par>
                                <p:cTn id="22" presetID="2" presetClass="entr" presetSubtype="1" fill="hold" grpId="0" nodeType="withEffect">
                                  <p:stCondLst>
                                    <p:cond delay="0"/>
                                  </p:stCondLst>
                                  <p:childTnLst>
                                    <p:set>
                                      <p:cBhvr>
                                        <p:cTn id="23" dur="1" fill="hold">
                                          <p:stCondLst>
                                            <p:cond delay="0"/>
                                          </p:stCondLst>
                                        </p:cTn>
                                        <p:tgtEl>
                                          <p:spTgt spid="87043">
                                            <p:txEl>
                                              <p:pRg st="2" end="2"/>
                                            </p:txEl>
                                          </p:spTgt>
                                        </p:tgtEl>
                                        <p:attrNameLst>
                                          <p:attrName>style.visibility</p:attrName>
                                        </p:attrNameLst>
                                      </p:cBhvr>
                                      <p:to>
                                        <p:strVal val="visible"/>
                                      </p:to>
                                    </p:set>
                                    <p:anim calcmode="lin" valueType="num">
                                      <p:cBhvr additive="base">
                                        <p:cTn id="24" dur="1000" fill="hold">
                                          <p:stCondLst>
                                            <p:cond delay="0"/>
                                          </p:stCondLst>
                                        </p:cTn>
                                        <p:tgtEl>
                                          <p:spTgt spid="87043">
                                            <p:txEl>
                                              <p:pRg st="2" end="2"/>
                                            </p:txEl>
                                          </p:spTgt>
                                        </p:tgtEl>
                                        <p:attrNameLst>
                                          <p:attrName>ppt_x</p:attrName>
                                        </p:attrNameLst>
                                      </p:cBhvr>
                                      <p:tavLst>
                                        <p:tav tm="0">
                                          <p:val>
                                            <p:strVal val="#ppt_x"/>
                                          </p:val>
                                        </p:tav>
                                        <p:tav tm="100000">
                                          <p:val>
                                            <p:strVal val="#ppt_x"/>
                                          </p:val>
                                        </p:tav>
                                      </p:tavLst>
                                    </p:anim>
                                    <p:anim calcmode="lin" valueType="num">
                                      <p:cBhvr additive="base">
                                        <p:cTn id="25" dur="1000" fill="hold">
                                          <p:stCondLst>
                                            <p:cond delay="0"/>
                                          </p:stCondLst>
                                        </p:cTn>
                                        <p:tgtEl>
                                          <p:spTgt spid="87043">
                                            <p:txEl>
                                              <p:pRg st="2" end="2"/>
                                            </p:txEl>
                                          </p:spTgt>
                                        </p:tgtEl>
                                        <p:attrNameLst>
                                          <p:attrName>ppt_y</p:attrName>
                                        </p:attrNameLst>
                                      </p:cBhvr>
                                      <p:tavLst>
                                        <p:tav tm="0">
                                          <p:val>
                                            <p:strVal val="0-#ppt_h/2"/>
                                          </p:val>
                                        </p:tav>
                                        <p:tav tm="100000">
                                          <p:val>
                                            <p:strVal val="#ppt_y"/>
                                          </p:val>
                                        </p:tav>
                                      </p:tavLst>
                                    </p:anim>
                                  </p:childTnLst>
                                </p:cTn>
                              </p:par>
                              <p:par>
                                <p:cTn id="26" presetID="2" presetClass="entr" presetSubtype="1" fill="hold" grpId="0" nodeType="withEffect">
                                  <p:stCondLst>
                                    <p:cond delay="0"/>
                                  </p:stCondLst>
                                  <p:childTnLst>
                                    <p:set>
                                      <p:cBhvr>
                                        <p:cTn id="27" dur="1" fill="hold">
                                          <p:stCondLst>
                                            <p:cond delay="0"/>
                                          </p:stCondLst>
                                        </p:cTn>
                                        <p:tgtEl>
                                          <p:spTgt spid="87043">
                                            <p:txEl>
                                              <p:pRg st="3" end="3"/>
                                            </p:txEl>
                                          </p:spTgt>
                                        </p:tgtEl>
                                        <p:attrNameLst>
                                          <p:attrName>style.visibility</p:attrName>
                                        </p:attrNameLst>
                                      </p:cBhvr>
                                      <p:to>
                                        <p:strVal val="visible"/>
                                      </p:to>
                                    </p:set>
                                    <p:anim calcmode="lin" valueType="num">
                                      <p:cBhvr additive="base">
                                        <p:cTn id="28" dur="1000" fill="hold">
                                          <p:stCondLst>
                                            <p:cond delay="0"/>
                                          </p:stCondLst>
                                        </p:cTn>
                                        <p:tgtEl>
                                          <p:spTgt spid="87043">
                                            <p:txEl>
                                              <p:pRg st="3" end="3"/>
                                            </p:txEl>
                                          </p:spTgt>
                                        </p:tgtEl>
                                        <p:attrNameLst>
                                          <p:attrName>ppt_x</p:attrName>
                                        </p:attrNameLst>
                                      </p:cBhvr>
                                      <p:tavLst>
                                        <p:tav tm="0">
                                          <p:val>
                                            <p:strVal val="#ppt_x"/>
                                          </p:val>
                                        </p:tav>
                                        <p:tav tm="100000">
                                          <p:val>
                                            <p:strVal val="#ppt_x"/>
                                          </p:val>
                                        </p:tav>
                                      </p:tavLst>
                                    </p:anim>
                                    <p:anim calcmode="lin" valueType="num">
                                      <p:cBhvr additive="base">
                                        <p:cTn id="29" dur="1000" fill="hold">
                                          <p:stCondLst>
                                            <p:cond delay="0"/>
                                          </p:stCondLst>
                                        </p:cTn>
                                        <p:tgtEl>
                                          <p:spTgt spid="87043">
                                            <p:txEl>
                                              <p:pRg st="3" end="3"/>
                                            </p:txEl>
                                          </p:spTgt>
                                        </p:tgtEl>
                                        <p:attrNameLst>
                                          <p:attrName>ppt_y</p:attrName>
                                        </p:attrNameLst>
                                      </p:cBhvr>
                                      <p:tavLst>
                                        <p:tav tm="0">
                                          <p:val>
                                            <p:strVal val="0-#ppt_h/2"/>
                                          </p:val>
                                        </p:tav>
                                        <p:tav tm="100000">
                                          <p:val>
                                            <p:strVal val="#ppt_y"/>
                                          </p:val>
                                        </p:tav>
                                      </p:tavLst>
                                    </p:anim>
                                  </p:childTnLst>
                                </p:cTn>
                              </p:par>
                              <p:par>
                                <p:cTn id="30" presetID="2" presetClass="entr" presetSubtype="1" fill="hold" grpId="0" nodeType="withEffect">
                                  <p:stCondLst>
                                    <p:cond delay="0"/>
                                  </p:stCondLst>
                                  <p:childTnLst>
                                    <p:set>
                                      <p:cBhvr>
                                        <p:cTn id="31" dur="1" fill="hold">
                                          <p:stCondLst>
                                            <p:cond delay="0"/>
                                          </p:stCondLst>
                                        </p:cTn>
                                        <p:tgtEl>
                                          <p:spTgt spid="87043">
                                            <p:txEl>
                                              <p:pRg st="4" end="4"/>
                                            </p:txEl>
                                          </p:spTgt>
                                        </p:tgtEl>
                                        <p:attrNameLst>
                                          <p:attrName>style.visibility</p:attrName>
                                        </p:attrNameLst>
                                      </p:cBhvr>
                                      <p:to>
                                        <p:strVal val="visible"/>
                                      </p:to>
                                    </p:set>
                                    <p:anim calcmode="lin" valueType="num">
                                      <p:cBhvr additive="base">
                                        <p:cTn id="32" dur="1000" fill="hold">
                                          <p:stCondLst>
                                            <p:cond delay="0"/>
                                          </p:stCondLst>
                                        </p:cTn>
                                        <p:tgtEl>
                                          <p:spTgt spid="87043">
                                            <p:txEl>
                                              <p:pRg st="4" end="4"/>
                                            </p:txEl>
                                          </p:spTgt>
                                        </p:tgtEl>
                                        <p:attrNameLst>
                                          <p:attrName>ppt_x</p:attrName>
                                        </p:attrNameLst>
                                      </p:cBhvr>
                                      <p:tavLst>
                                        <p:tav tm="0">
                                          <p:val>
                                            <p:strVal val="#ppt_x"/>
                                          </p:val>
                                        </p:tav>
                                        <p:tav tm="100000">
                                          <p:val>
                                            <p:strVal val="#ppt_x"/>
                                          </p:val>
                                        </p:tav>
                                      </p:tavLst>
                                    </p:anim>
                                    <p:anim calcmode="lin" valueType="num">
                                      <p:cBhvr additive="base">
                                        <p:cTn id="33" dur="1000" fill="hold">
                                          <p:stCondLst>
                                            <p:cond delay="0"/>
                                          </p:stCondLst>
                                        </p:cTn>
                                        <p:tgtEl>
                                          <p:spTgt spid="8704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p:bldP spid="87043" grpId="0" build="p" rev="1">
        <p:tmplLst>
          <p:tmpl lvl="1">
            <p:tnLst>
              <p:par>
                <p:cTn presetID="2" presetClass="entr" presetSubtype="1" fill="hold" nodeType="clickEffect">
                  <p:stCondLst>
                    <p:cond delay="0"/>
                  </p:stCondLst>
                  <p:childTnLst>
                    <p:set>
                      <p:cBhvr>
                        <p:cTn dur="1" fill="hold">
                          <p:stCondLst>
                            <p:cond delay="0"/>
                          </p:stCondLst>
                        </p:cTn>
                        <p:tgtEl>
                          <p:spTgt spid="87043"/>
                        </p:tgtEl>
                        <p:attrNameLst>
                          <p:attrName>style.visibility</p:attrName>
                        </p:attrNameLst>
                      </p:cBhvr>
                      <p:to>
                        <p:strVal val="visible"/>
                      </p:to>
                    </p:set>
                    <p:anim calcmode="lin" valueType="num">
                      <p:cBhvr additive="base">
                        <p:cTn dur="1000" fill="hold">
                          <p:stCondLst>
                            <p:cond delay="0"/>
                          </p:stCondLst>
                        </p:cTn>
                        <p:tgtEl>
                          <p:spTgt spid="87043"/>
                        </p:tgtEl>
                        <p:attrNameLst>
                          <p:attrName>ppt_x</p:attrName>
                        </p:attrNameLst>
                      </p:cBhvr>
                      <p:tavLst>
                        <p:tav tm="0">
                          <p:val>
                            <p:strVal val="#ppt_x"/>
                          </p:val>
                        </p:tav>
                        <p:tav tm="100000">
                          <p:val>
                            <p:strVal val="#ppt_x"/>
                          </p:val>
                        </p:tav>
                      </p:tavLst>
                    </p:anim>
                    <p:anim calcmode="lin" valueType="num">
                      <p:cBhvr additive="base">
                        <p:cTn dur="1000" fill="hold">
                          <p:stCondLst>
                            <p:cond delay="0"/>
                          </p:stCondLst>
                        </p:cTn>
                        <p:tgtEl>
                          <p:spTgt spid="87043"/>
                        </p:tgtEl>
                        <p:attrNameLst>
                          <p:attrName>ppt_y</p:attrName>
                        </p:attrNameLst>
                      </p:cBhvr>
                      <p:tavLst>
                        <p:tav tm="0">
                          <p:val>
                            <p:strVal val="0-#ppt_h/2"/>
                          </p:val>
                        </p:tav>
                        <p:tav tm="100000">
                          <p:val>
                            <p:strVal val="#ppt_y"/>
                          </p:val>
                        </p:tav>
                      </p:tavLst>
                    </p:anim>
                  </p:childTnLst>
                </p:cTn>
              </p:par>
            </p:tnLst>
          </p:tmpl>
          <p:tmpl lvl="2">
            <p:tnLst>
              <p:par>
                <p:cTn presetID="2" presetClass="entr" presetSubtype="1" fill="hold" nodeType="clickEffect">
                  <p:stCondLst>
                    <p:cond delay="0"/>
                  </p:stCondLst>
                  <p:childTnLst>
                    <p:set>
                      <p:cBhvr>
                        <p:cTn dur="1" fill="hold">
                          <p:stCondLst>
                            <p:cond delay="0"/>
                          </p:stCondLst>
                        </p:cTn>
                        <p:tgtEl>
                          <p:spTgt spid="87043"/>
                        </p:tgtEl>
                        <p:attrNameLst>
                          <p:attrName>style.visibility</p:attrName>
                        </p:attrNameLst>
                      </p:cBhvr>
                      <p:to>
                        <p:strVal val="visible"/>
                      </p:to>
                    </p:set>
                    <p:anim calcmode="lin" valueType="num">
                      <p:cBhvr additive="base">
                        <p:cTn dur="1000" fill="hold">
                          <p:stCondLst>
                            <p:cond delay="0"/>
                          </p:stCondLst>
                        </p:cTn>
                        <p:tgtEl>
                          <p:spTgt spid="87043"/>
                        </p:tgtEl>
                        <p:attrNameLst>
                          <p:attrName>ppt_x</p:attrName>
                        </p:attrNameLst>
                      </p:cBhvr>
                      <p:tavLst>
                        <p:tav tm="0">
                          <p:val>
                            <p:strVal val="#ppt_x"/>
                          </p:val>
                        </p:tav>
                        <p:tav tm="100000">
                          <p:val>
                            <p:strVal val="#ppt_x"/>
                          </p:val>
                        </p:tav>
                      </p:tavLst>
                    </p:anim>
                    <p:anim calcmode="lin" valueType="num">
                      <p:cBhvr additive="base">
                        <p:cTn dur="1000" fill="hold">
                          <p:stCondLst>
                            <p:cond delay="0"/>
                          </p:stCondLst>
                        </p:cTn>
                        <p:tgtEl>
                          <p:spTgt spid="87043"/>
                        </p:tgtEl>
                        <p:attrNameLst>
                          <p:attrName>ppt_y</p:attrName>
                        </p:attrNameLst>
                      </p:cBhvr>
                      <p:tavLst>
                        <p:tav tm="0">
                          <p:val>
                            <p:strVal val="0-#ppt_h/2"/>
                          </p:val>
                        </p:tav>
                        <p:tav tm="100000">
                          <p:val>
                            <p:strVal val="#ppt_y"/>
                          </p:val>
                        </p:tav>
                      </p:tavLst>
                    </p:anim>
                  </p:childTnLst>
                </p:cTn>
              </p:par>
            </p:tnLst>
          </p:tmpl>
          <p:tmpl lvl="3">
            <p:tnLst>
              <p:par>
                <p:cTn presetID="2" presetClass="entr" presetSubtype="1" fill="hold" nodeType="withEffect">
                  <p:stCondLst>
                    <p:cond delay="0"/>
                  </p:stCondLst>
                  <p:childTnLst>
                    <p:set>
                      <p:cBhvr>
                        <p:cTn dur="1" fill="hold">
                          <p:stCondLst>
                            <p:cond delay="0"/>
                          </p:stCondLst>
                        </p:cTn>
                        <p:tgtEl>
                          <p:spTgt spid="87043"/>
                        </p:tgtEl>
                        <p:attrNameLst>
                          <p:attrName>style.visibility</p:attrName>
                        </p:attrNameLst>
                      </p:cBhvr>
                      <p:to>
                        <p:strVal val="visible"/>
                      </p:to>
                    </p:set>
                    <p:anim calcmode="lin" valueType="num">
                      <p:cBhvr additive="base">
                        <p:cTn dur="1000" fill="hold">
                          <p:stCondLst>
                            <p:cond delay="0"/>
                          </p:stCondLst>
                        </p:cTn>
                        <p:tgtEl>
                          <p:spTgt spid="87043"/>
                        </p:tgtEl>
                        <p:attrNameLst>
                          <p:attrName>ppt_x</p:attrName>
                        </p:attrNameLst>
                      </p:cBhvr>
                      <p:tavLst>
                        <p:tav tm="0">
                          <p:val>
                            <p:strVal val="#ppt_x"/>
                          </p:val>
                        </p:tav>
                        <p:tav tm="100000">
                          <p:val>
                            <p:strVal val="#ppt_x"/>
                          </p:val>
                        </p:tav>
                      </p:tavLst>
                    </p:anim>
                    <p:anim calcmode="lin" valueType="num">
                      <p:cBhvr additive="base">
                        <p:cTn dur="1000" fill="hold">
                          <p:stCondLst>
                            <p:cond delay="0"/>
                          </p:stCondLst>
                        </p:cTn>
                        <p:tgtEl>
                          <p:spTgt spid="87043"/>
                        </p:tgtEl>
                        <p:attrNameLst>
                          <p:attrName>ppt_y</p:attrName>
                        </p:attrNameLst>
                      </p:cBhvr>
                      <p:tavLst>
                        <p:tav tm="0">
                          <p:val>
                            <p:strVal val="0-#ppt_h/2"/>
                          </p:val>
                        </p:tav>
                        <p:tav tm="100000">
                          <p:val>
                            <p:strVal val="#ppt_y"/>
                          </p:val>
                        </p:tav>
                      </p:tavLst>
                    </p:anim>
                  </p:childTnLst>
                </p:cTn>
              </p:par>
            </p:tnLst>
          </p:tmpl>
          <p:tmpl lvl="4">
            <p:tnLst>
              <p:par>
                <p:cTn presetID="2" presetClass="entr" presetSubtype="1" fill="hold" nodeType="withEffect">
                  <p:stCondLst>
                    <p:cond delay="0"/>
                  </p:stCondLst>
                  <p:childTnLst>
                    <p:set>
                      <p:cBhvr>
                        <p:cTn dur="1" fill="hold">
                          <p:stCondLst>
                            <p:cond delay="0"/>
                          </p:stCondLst>
                        </p:cTn>
                        <p:tgtEl>
                          <p:spTgt spid="87043"/>
                        </p:tgtEl>
                        <p:attrNameLst>
                          <p:attrName>style.visibility</p:attrName>
                        </p:attrNameLst>
                      </p:cBhvr>
                      <p:to>
                        <p:strVal val="visible"/>
                      </p:to>
                    </p:set>
                    <p:anim calcmode="lin" valueType="num">
                      <p:cBhvr additive="base">
                        <p:cTn dur="1000" fill="hold">
                          <p:stCondLst>
                            <p:cond delay="0"/>
                          </p:stCondLst>
                        </p:cTn>
                        <p:tgtEl>
                          <p:spTgt spid="87043"/>
                        </p:tgtEl>
                        <p:attrNameLst>
                          <p:attrName>ppt_x</p:attrName>
                        </p:attrNameLst>
                      </p:cBhvr>
                      <p:tavLst>
                        <p:tav tm="0">
                          <p:val>
                            <p:strVal val="#ppt_x"/>
                          </p:val>
                        </p:tav>
                        <p:tav tm="100000">
                          <p:val>
                            <p:strVal val="#ppt_x"/>
                          </p:val>
                        </p:tav>
                      </p:tavLst>
                    </p:anim>
                    <p:anim calcmode="lin" valueType="num">
                      <p:cBhvr additive="base">
                        <p:cTn dur="1000" fill="hold">
                          <p:stCondLst>
                            <p:cond delay="0"/>
                          </p:stCondLst>
                        </p:cTn>
                        <p:tgtEl>
                          <p:spTgt spid="87043"/>
                        </p:tgtEl>
                        <p:attrNameLst>
                          <p:attrName>ppt_y</p:attrName>
                        </p:attrNameLst>
                      </p:cBhvr>
                      <p:tavLst>
                        <p:tav tm="0">
                          <p:val>
                            <p:strVal val="0-#ppt_h/2"/>
                          </p:val>
                        </p:tav>
                        <p:tav tm="100000">
                          <p:val>
                            <p:strVal val="#ppt_y"/>
                          </p:val>
                        </p:tav>
                      </p:tavLst>
                    </p:anim>
                  </p:childTnLst>
                </p:cTn>
              </p:par>
            </p:tnLst>
          </p:tmpl>
          <p:tmpl lvl="5">
            <p:tnLst>
              <p:par>
                <p:cTn presetID="2" presetClass="entr" presetSubtype="1" fill="hold" nodeType="withEffect">
                  <p:stCondLst>
                    <p:cond delay="0"/>
                  </p:stCondLst>
                  <p:childTnLst>
                    <p:set>
                      <p:cBhvr>
                        <p:cTn dur="1" fill="hold">
                          <p:stCondLst>
                            <p:cond delay="0"/>
                          </p:stCondLst>
                        </p:cTn>
                        <p:tgtEl>
                          <p:spTgt spid="87043"/>
                        </p:tgtEl>
                        <p:attrNameLst>
                          <p:attrName>style.visibility</p:attrName>
                        </p:attrNameLst>
                      </p:cBhvr>
                      <p:to>
                        <p:strVal val="visible"/>
                      </p:to>
                    </p:set>
                    <p:anim calcmode="lin" valueType="num">
                      <p:cBhvr additive="base">
                        <p:cTn dur="1000" fill="hold">
                          <p:stCondLst>
                            <p:cond delay="0"/>
                          </p:stCondLst>
                        </p:cTn>
                        <p:tgtEl>
                          <p:spTgt spid="87043"/>
                        </p:tgtEl>
                        <p:attrNameLst>
                          <p:attrName>ppt_x</p:attrName>
                        </p:attrNameLst>
                      </p:cBhvr>
                      <p:tavLst>
                        <p:tav tm="0">
                          <p:val>
                            <p:strVal val="#ppt_x"/>
                          </p:val>
                        </p:tav>
                        <p:tav tm="100000">
                          <p:val>
                            <p:strVal val="#ppt_x"/>
                          </p:val>
                        </p:tav>
                      </p:tavLst>
                    </p:anim>
                    <p:anim calcmode="lin" valueType="num">
                      <p:cBhvr additive="base">
                        <p:cTn dur="1000" fill="hold">
                          <p:stCondLst>
                            <p:cond delay="0"/>
                          </p:stCondLst>
                        </p:cTn>
                        <p:tgtEl>
                          <p:spTgt spid="87043"/>
                        </p:tgtEl>
                        <p:attrNameLst>
                          <p:attrName>ppt_y</p:attrName>
                        </p:attrNameLst>
                      </p:cBhvr>
                      <p:tavLst>
                        <p:tav tm="0">
                          <p:val>
                            <p:strVal val="0-#ppt_h/2"/>
                          </p:val>
                        </p:tav>
                        <p:tav tm="100000">
                          <p:val>
                            <p:strVal val="#ppt_y"/>
                          </p:val>
                        </p:tav>
                      </p:tavLst>
                    </p:anim>
                  </p:childTnLst>
                </p:cTn>
              </p:par>
            </p:tnLst>
          </p:tmpl>
        </p:tmplLst>
      </p:bldP>
    </p:bldLst>
  </p:timing>
  <p:hf hdr="0" ftr="0" dt="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FFFFFF"/>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FFFFFF"/>
            </a:outerShdw>
          </a:effectLst>
          <a:latin typeface="+mn-lt"/>
        </a:defRPr>
      </a:lvl2pPr>
      <a:lvl3pPr marL="1143000" indent="-228600" algn="l" rtl="0" fontAlgn="base">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FFFFFF"/>
            </a:outerShdw>
          </a:effectLst>
          <a:latin typeface="+mn-lt"/>
        </a:defRPr>
      </a:lvl3pPr>
      <a:lvl4pPr marL="1600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image" Target="../media/image2.emf"/></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8C7AE13A-DAFB-447F-8916-46D3F5EE4F5A}" type="slidenum">
              <a:rPr lang="en-US"/>
              <a:pPr/>
              <a:t>1</a:t>
            </a:fld>
            <a:endParaRPr lang="en-US"/>
          </a:p>
        </p:txBody>
      </p:sp>
      <p:sp>
        <p:nvSpPr>
          <p:cNvPr id="91138" name="Rectangle 2"/>
          <p:cNvSpPr>
            <a:spLocks noGrp="1" noChangeArrowheads="1"/>
          </p:cNvSpPr>
          <p:nvPr>
            <p:ph type="title"/>
          </p:nvPr>
        </p:nvSpPr>
        <p:spPr>
          <a:xfrm>
            <a:off x="323850" y="381000"/>
            <a:ext cx="8362950" cy="4992688"/>
          </a:xfrm>
        </p:spPr>
        <p:txBody>
          <a:bodyPr/>
          <a:lstStyle/>
          <a:p>
            <a:r>
              <a:rPr lang="en-US" sz="4000"/>
              <a:t>Energy Efficiency: Linkages with DSM, Methods, Technologies, Role of CSOs in West Bengal </a:t>
            </a:r>
            <a:br>
              <a:rPr lang="en-US" sz="4000"/>
            </a:br>
            <a:endParaRPr lang="en-US" sz="4000"/>
          </a:p>
        </p:txBody>
      </p:sp>
      <p:sp>
        <p:nvSpPr>
          <p:cNvPr id="91139" name="Rectangle 3"/>
          <p:cNvSpPr>
            <a:spLocks noGrp="1" noChangeArrowheads="1"/>
          </p:cNvSpPr>
          <p:nvPr>
            <p:ph type="body" idx="1"/>
          </p:nvPr>
        </p:nvSpPr>
        <p:spPr>
          <a:xfrm>
            <a:off x="900113" y="5157788"/>
            <a:ext cx="3600450" cy="3322637"/>
          </a:xfrm>
        </p:spPr>
        <p:txBody>
          <a:bodyPr/>
          <a:lstStyle/>
          <a:p>
            <a:pPr>
              <a:buFont typeface="Wingdings" pitchFamily="2" charset="2"/>
              <a:buNone/>
            </a:pPr>
            <a:r>
              <a:rPr lang="en-US" sz="1800" b="1"/>
              <a:t>	</a:t>
            </a:r>
          </a:p>
          <a:p>
            <a:pPr>
              <a:buFont typeface="Wingdings" pitchFamily="2" charset="2"/>
              <a:buNone/>
            </a:pPr>
            <a:r>
              <a:rPr lang="en-US" sz="2400"/>
              <a:t>Dilip Samajpati</a:t>
            </a:r>
          </a:p>
          <a:p>
            <a:pPr>
              <a:buFont typeface="Wingdings" pitchFamily="2" charset="2"/>
              <a:buNone/>
            </a:pPr>
            <a:r>
              <a:rPr lang="en-US" sz="2400"/>
              <a:t>CESC Limited</a:t>
            </a:r>
          </a:p>
          <a:p>
            <a:pPr>
              <a:buFont typeface="Wingdings" pitchFamily="2" charset="2"/>
              <a:buNone/>
            </a:pPr>
            <a:r>
              <a:rPr lang="en-US" sz="2400"/>
              <a:t>March 13, 2012</a:t>
            </a:r>
          </a:p>
        </p:txBody>
      </p:sp>
      <p:pic>
        <p:nvPicPr>
          <p:cNvPr id="91141" name="Picture 10"/>
          <p:cNvPicPr>
            <a:picLocks noChangeAspect="1" noChangeArrowheads="1"/>
          </p:cNvPicPr>
          <p:nvPr/>
        </p:nvPicPr>
        <p:blipFill>
          <a:blip r:embed="rId2"/>
          <a:srcRect/>
          <a:stretch>
            <a:fillRect/>
          </a:stretch>
        </p:blipFill>
        <p:spPr bwMode="auto">
          <a:xfrm>
            <a:off x="7451725" y="0"/>
            <a:ext cx="1692275" cy="765175"/>
          </a:xfrm>
          <a:prstGeom prst="rect">
            <a:avLst/>
          </a:prstGeom>
          <a:noFill/>
          <a:ln w="9525" algn="ctr">
            <a:noFill/>
            <a:miter lim="800000"/>
            <a:headEnd/>
            <a:tailEnd/>
          </a:ln>
        </p:spPr>
      </p:pic>
      <p:pic>
        <p:nvPicPr>
          <p:cNvPr id="91142" name="Picture 6"/>
          <p:cNvPicPr>
            <a:picLocks noChangeAspect="1" noChangeArrowheads="1"/>
          </p:cNvPicPr>
          <p:nvPr/>
        </p:nvPicPr>
        <p:blipFill>
          <a:blip r:embed="rId3"/>
          <a:srcRect/>
          <a:stretch>
            <a:fillRect/>
          </a:stretch>
        </p:blipFill>
        <p:spPr bwMode="auto">
          <a:xfrm>
            <a:off x="0" y="0"/>
            <a:ext cx="1751013" cy="6096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11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DC5D45B3-F841-4C62-AB14-58B8261524B2}" type="slidenum">
              <a:rPr lang="en-US"/>
              <a:pPr/>
              <a:t>10</a:t>
            </a:fld>
            <a:endParaRPr lang="en-US"/>
          </a:p>
        </p:txBody>
      </p:sp>
      <p:sp>
        <p:nvSpPr>
          <p:cNvPr id="119811" name="Rectangle 3"/>
          <p:cNvSpPr>
            <a:spLocks noGrp="1" noChangeArrowheads="1"/>
          </p:cNvSpPr>
          <p:nvPr>
            <p:ph type="body" idx="1"/>
          </p:nvPr>
        </p:nvSpPr>
        <p:spPr>
          <a:xfrm>
            <a:off x="457200" y="1447800"/>
            <a:ext cx="8229600" cy="4648200"/>
          </a:xfrm>
        </p:spPr>
        <p:txBody>
          <a:bodyPr/>
          <a:lstStyle/>
          <a:p>
            <a:pPr>
              <a:lnSpc>
                <a:spcPct val="90000"/>
              </a:lnSpc>
            </a:pPr>
            <a:r>
              <a:rPr lang="en-US" sz="3000"/>
              <a:t>Load research is the study of how consumers and groups of consumers use electricity</a:t>
            </a:r>
          </a:p>
          <a:p>
            <a:pPr>
              <a:lnSpc>
                <a:spcPct val="90000"/>
              </a:lnSpc>
            </a:pPr>
            <a:r>
              <a:rPr lang="en-US" sz="3000"/>
              <a:t>Involves measurement and study of the characteristics of electric loads of the consumers.</a:t>
            </a:r>
            <a:endParaRPr lang="en-IN" sz="3000"/>
          </a:p>
          <a:p>
            <a:pPr>
              <a:lnSpc>
                <a:spcPct val="90000"/>
              </a:lnSpc>
            </a:pPr>
            <a:r>
              <a:rPr lang="en-IN" sz="3000"/>
              <a:t>Helps understanding and predicting how customer loads behave</a:t>
            </a:r>
          </a:p>
          <a:p>
            <a:pPr>
              <a:lnSpc>
                <a:spcPct val="90000"/>
              </a:lnSpc>
            </a:pPr>
            <a:r>
              <a:rPr lang="en-IN" sz="3000"/>
              <a:t>Required for DSM interventions</a:t>
            </a:r>
          </a:p>
          <a:p>
            <a:pPr>
              <a:lnSpc>
                <a:spcPct val="90000"/>
              </a:lnSpc>
            </a:pPr>
            <a:endParaRPr lang="en-IN"/>
          </a:p>
          <a:p>
            <a:pPr>
              <a:lnSpc>
                <a:spcPct val="90000"/>
              </a:lnSpc>
            </a:pPr>
            <a:endParaRPr lang="en-US" sz="2400"/>
          </a:p>
        </p:txBody>
      </p:sp>
      <p:pic>
        <p:nvPicPr>
          <p:cNvPr id="119812" name="Picture 10"/>
          <p:cNvPicPr>
            <a:picLocks noChangeAspect="1" noChangeArrowheads="1"/>
          </p:cNvPicPr>
          <p:nvPr/>
        </p:nvPicPr>
        <p:blipFill>
          <a:blip r:embed="rId2"/>
          <a:srcRect/>
          <a:stretch>
            <a:fillRect/>
          </a:stretch>
        </p:blipFill>
        <p:spPr bwMode="auto">
          <a:xfrm>
            <a:off x="7451725" y="0"/>
            <a:ext cx="1692275" cy="765175"/>
          </a:xfrm>
          <a:prstGeom prst="rect">
            <a:avLst/>
          </a:prstGeom>
          <a:noFill/>
          <a:ln w="9525" algn="ctr">
            <a:noFill/>
            <a:miter lim="800000"/>
            <a:headEnd/>
            <a:tailEnd/>
          </a:ln>
        </p:spPr>
      </p:pic>
      <p:pic>
        <p:nvPicPr>
          <p:cNvPr id="119813" name="Picture 5"/>
          <p:cNvPicPr>
            <a:picLocks noChangeAspect="1" noChangeArrowheads="1"/>
          </p:cNvPicPr>
          <p:nvPr/>
        </p:nvPicPr>
        <p:blipFill>
          <a:blip r:embed="rId3"/>
          <a:srcRect/>
          <a:stretch>
            <a:fillRect/>
          </a:stretch>
        </p:blipFill>
        <p:spPr bwMode="auto">
          <a:xfrm>
            <a:off x="0" y="0"/>
            <a:ext cx="1751013" cy="609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09C684DA-7D9F-4EF6-BD0F-D3E1A864A148}" type="slidenum">
              <a:rPr lang="en-US"/>
              <a:pPr/>
              <a:t>11</a:t>
            </a:fld>
            <a:endParaRPr lang="en-US"/>
          </a:p>
        </p:txBody>
      </p:sp>
      <p:sp>
        <p:nvSpPr>
          <p:cNvPr id="120835" name="Rectangle 3"/>
          <p:cNvSpPr>
            <a:spLocks noGrp="1" noChangeArrowheads="1"/>
          </p:cNvSpPr>
          <p:nvPr>
            <p:ph type="body" idx="1"/>
          </p:nvPr>
        </p:nvSpPr>
        <p:spPr>
          <a:xfrm>
            <a:off x="457200" y="1600200"/>
            <a:ext cx="8229600" cy="4495800"/>
          </a:xfrm>
        </p:spPr>
        <p:txBody>
          <a:bodyPr/>
          <a:lstStyle/>
          <a:p>
            <a:pPr>
              <a:lnSpc>
                <a:spcPct val="80000"/>
              </a:lnSpc>
            </a:pPr>
            <a:r>
              <a:rPr lang="en-US" sz="2800"/>
              <a:t>Lighting Load </a:t>
            </a:r>
            <a:r>
              <a:rPr lang="en-US" sz="2800">
                <a:solidFill>
                  <a:schemeClr val="tx2"/>
                </a:solidFill>
                <a:effectLst>
                  <a:outerShdw blurRad="38100" dist="38100" dir="2700000" algn="tl">
                    <a:srgbClr val="000000"/>
                  </a:outerShdw>
                </a:effectLst>
              </a:rPr>
              <a:t>300-350 MW</a:t>
            </a:r>
          </a:p>
          <a:p>
            <a:pPr lvl="1">
              <a:lnSpc>
                <a:spcPct val="80000"/>
              </a:lnSpc>
            </a:pPr>
            <a:r>
              <a:rPr lang="en-US" sz="2200"/>
              <a:t>Street Light : 50 MW</a:t>
            </a:r>
          </a:p>
          <a:p>
            <a:pPr lvl="1">
              <a:lnSpc>
                <a:spcPct val="80000"/>
              </a:lnSpc>
            </a:pPr>
            <a:r>
              <a:rPr lang="en-US" sz="2200"/>
              <a:t>Domestic &amp; Commercial Load : 300 MW</a:t>
            </a:r>
          </a:p>
          <a:p>
            <a:pPr>
              <a:lnSpc>
                <a:spcPct val="80000"/>
              </a:lnSpc>
            </a:pPr>
            <a:r>
              <a:rPr lang="en-US" sz="2800"/>
              <a:t>Municipalities : </a:t>
            </a:r>
            <a:r>
              <a:rPr lang="en-US" sz="2800">
                <a:solidFill>
                  <a:schemeClr val="tx2"/>
                </a:solidFill>
                <a:effectLst>
                  <a:outerShdw blurRad="38100" dist="38100" dir="2700000" algn="tl">
                    <a:srgbClr val="000000"/>
                  </a:outerShdw>
                </a:effectLst>
              </a:rPr>
              <a:t>100 MW</a:t>
            </a:r>
          </a:p>
          <a:p>
            <a:pPr lvl="1">
              <a:lnSpc>
                <a:spcPct val="80000"/>
              </a:lnSpc>
            </a:pPr>
            <a:r>
              <a:rPr lang="en-US" sz="2200"/>
              <a:t>Pumping Stations</a:t>
            </a:r>
          </a:p>
          <a:p>
            <a:pPr lvl="1">
              <a:lnSpc>
                <a:spcPct val="80000"/>
              </a:lnSpc>
            </a:pPr>
            <a:r>
              <a:rPr lang="en-US" sz="2200"/>
              <a:t>Drainage P.S.</a:t>
            </a:r>
          </a:p>
          <a:p>
            <a:pPr lvl="1">
              <a:lnSpc>
                <a:spcPct val="80000"/>
              </a:lnSpc>
            </a:pPr>
            <a:r>
              <a:rPr lang="en-US" sz="2200"/>
              <a:t>Utilities</a:t>
            </a:r>
          </a:p>
          <a:p>
            <a:pPr>
              <a:lnSpc>
                <a:spcPct val="80000"/>
              </a:lnSpc>
            </a:pPr>
            <a:r>
              <a:rPr lang="en-US" sz="2800"/>
              <a:t>AC and Fan load – Domestic : </a:t>
            </a:r>
            <a:r>
              <a:rPr lang="en-US" sz="2800">
                <a:solidFill>
                  <a:schemeClr val="tx2"/>
                </a:solidFill>
                <a:effectLst>
                  <a:outerShdw blurRad="38100" dist="38100" dir="2700000" algn="tl">
                    <a:srgbClr val="000000"/>
                  </a:outerShdw>
                </a:effectLst>
              </a:rPr>
              <a:t>450-500 MW</a:t>
            </a:r>
          </a:p>
          <a:p>
            <a:pPr>
              <a:lnSpc>
                <a:spcPct val="80000"/>
              </a:lnSpc>
            </a:pPr>
            <a:r>
              <a:rPr lang="en-US" sz="2800"/>
              <a:t>Power factor improvement</a:t>
            </a:r>
            <a:endParaRPr lang="en-US" sz="2800">
              <a:solidFill>
                <a:schemeClr val="tx2"/>
              </a:solidFill>
              <a:effectLst>
                <a:outerShdw blurRad="38100" dist="38100" dir="2700000" algn="tl">
                  <a:srgbClr val="000000"/>
                </a:outerShdw>
              </a:effectLst>
            </a:endParaRPr>
          </a:p>
          <a:p>
            <a:pPr>
              <a:lnSpc>
                <a:spcPct val="80000"/>
              </a:lnSpc>
            </a:pPr>
            <a:endParaRPr lang="en-US" sz="2000"/>
          </a:p>
        </p:txBody>
      </p:sp>
      <p:pic>
        <p:nvPicPr>
          <p:cNvPr id="120836" name="Picture 10"/>
          <p:cNvPicPr>
            <a:picLocks noChangeAspect="1" noChangeArrowheads="1"/>
          </p:cNvPicPr>
          <p:nvPr/>
        </p:nvPicPr>
        <p:blipFill>
          <a:blip r:embed="rId2"/>
          <a:srcRect/>
          <a:stretch>
            <a:fillRect/>
          </a:stretch>
        </p:blipFill>
        <p:spPr bwMode="auto">
          <a:xfrm>
            <a:off x="7451725" y="0"/>
            <a:ext cx="1692275" cy="765175"/>
          </a:xfrm>
          <a:prstGeom prst="rect">
            <a:avLst/>
          </a:prstGeom>
          <a:noFill/>
          <a:ln w="9525" algn="ctr">
            <a:noFill/>
            <a:miter lim="800000"/>
            <a:headEnd/>
            <a:tailEnd/>
          </a:ln>
        </p:spPr>
      </p:pic>
      <p:pic>
        <p:nvPicPr>
          <p:cNvPr id="120837" name="Picture 5"/>
          <p:cNvPicPr>
            <a:picLocks noChangeAspect="1" noChangeArrowheads="1"/>
          </p:cNvPicPr>
          <p:nvPr/>
        </p:nvPicPr>
        <p:blipFill>
          <a:blip r:embed="rId3"/>
          <a:srcRect/>
          <a:stretch>
            <a:fillRect/>
          </a:stretch>
        </p:blipFill>
        <p:spPr bwMode="auto">
          <a:xfrm>
            <a:off x="0" y="0"/>
            <a:ext cx="1751013" cy="609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66CC56AD-DF0B-4C1C-A03E-45EFE86EAC05}" type="slidenum">
              <a:rPr lang="en-US"/>
              <a:pPr/>
              <a:t>12</a:t>
            </a:fld>
            <a:endParaRPr lang="en-US"/>
          </a:p>
        </p:txBody>
      </p:sp>
      <p:sp>
        <p:nvSpPr>
          <p:cNvPr id="78850" name="Rectangle 2"/>
          <p:cNvSpPr>
            <a:spLocks noGrp="1" noChangeArrowheads="1"/>
          </p:cNvSpPr>
          <p:nvPr>
            <p:ph type="title"/>
          </p:nvPr>
        </p:nvSpPr>
        <p:spPr>
          <a:xfrm>
            <a:off x="323850" y="692150"/>
            <a:ext cx="8820150" cy="1223963"/>
          </a:xfrm>
        </p:spPr>
        <p:txBody>
          <a:bodyPr/>
          <a:lstStyle/>
          <a:p>
            <a:r>
              <a:rPr lang="en-US" sz="4800" u="sng"/>
              <a:t>Bureau of Energy Efficiency</a:t>
            </a:r>
          </a:p>
        </p:txBody>
      </p:sp>
      <p:sp>
        <p:nvSpPr>
          <p:cNvPr id="78851" name="Rectangle 3"/>
          <p:cNvSpPr>
            <a:spLocks noGrp="1" noChangeArrowheads="1"/>
          </p:cNvSpPr>
          <p:nvPr>
            <p:ph type="body" idx="1"/>
          </p:nvPr>
        </p:nvSpPr>
        <p:spPr>
          <a:xfrm>
            <a:off x="457200" y="1557338"/>
            <a:ext cx="8229600" cy="4568825"/>
          </a:xfrm>
        </p:spPr>
        <p:txBody>
          <a:bodyPr/>
          <a:lstStyle/>
          <a:p>
            <a:pPr algn="just">
              <a:lnSpc>
                <a:spcPct val="90000"/>
              </a:lnSpc>
              <a:buClr>
                <a:schemeClr val="tx1"/>
              </a:buClr>
              <a:buFont typeface="Wingdings" pitchFamily="2" charset="2"/>
              <a:buNone/>
            </a:pPr>
            <a:r>
              <a:rPr lang="en-US" sz="2800"/>
              <a:t>	</a:t>
            </a:r>
          </a:p>
          <a:p>
            <a:pPr algn="just">
              <a:lnSpc>
                <a:spcPct val="90000"/>
              </a:lnSpc>
              <a:buClr>
                <a:schemeClr val="tx1"/>
              </a:buClr>
              <a:buFont typeface="Wingdings" pitchFamily="2" charset="2"/>
              <a:buNone/>
            </a:pPr>
            <a:r>
              <a:rPr lang="en-US" sz="2800"/>
              <a:t>	</a:t>
            </a:r>
            <a:r>
              <a:rPr lang="en-US"/>
              <a:t>The mission of Bureau of Energy Efficiency (BEE) is to institutionalize energy efficiency services, enable delivery mechanisms in the country and provide leadership to the key players involved in the energy conservation movement. The primary goal of the Bureau is to reduce the energy intensity in the economy of the country.</a:t>
            </a:r>
          </a:p>
        </p:txBody>
      </p:sp>
      <p:pic>
        <p:nvPicPr>
          <p:cNvPr id="78855" name="Picture 10"/>
          <p:cNvPicPr>
            <a:picLocks noChangeAspect="1" noChangeArrowheads="1"/>
          </p:cNvPicPr>
          <p:nvPr/>
        </p:nvPicPr>
        <p:blipFill>
          <a:blip r:embed="rId2"/>
          <a:srcRect/>
          <a:stretch>
            <a:fillRect/>
          </a:stretch>
        </p:blipFill>
        <p:spPr bwMode="auto">
          <a:xfrm>
            <a:off x="7451725" y="0"/>
            <a:ext cx="1692275" cy="765175"/>
          </a:xfrm>
          <a:prstGeom prst="rect">
            <a:avLst/>
          </a:prstGeom>
          <a:noFill/>
          <a:ln w="9525" algn="ctr">
            <a:noFill/>
            <a:miter lim="800000"/>
            <a:headEnd/>
            <a:tailEnd/>
          </a:ln>
        </p:spPr>
      </p:pic>
      <p:pic>
        <p:nvPicPr>
          <p:cNvPr id="78856" name="Picture 8"/>
          <p:cNvPicPr>
            <a:picLocks noChangeAspect="1" noChangeArrowheads="1"/>
          </p:cNvPicPr>
          <p:nvPr/>
        </p:nvPicPr>
        <p:blipFill>
          <a:blip r:embed="rId3"/>
          <a:srcRect/>
          <a:stretch>
            <a:fillRect/>
          </a:stretch>
        </p:blipFill>
        <p:spPr bwMode="auto">
          <a:xfrm>
            <a:off x="0" y="0"/>
            <a:ext cx="1751013" cy="6096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78850"/>
                                        </p:tgtEl>
                                        <p:attrNameLst>
                                          <p:attrName>style.visibility</p:attrName>
                                        </p:attrNameLst>
                                      </p:cBhvr>
                                      <p:to>
                                        <p:strVal val="visible"/>
                                      </p:to>
                                    </p:set>
                                    <p:anim calcmode="lin" valueType="num">
                                      <p:cBhvr>
                                        <p:cTn id="7" dur="500" fill="hold"/>
                                        <p:tgtEl>
                                          <p:spTgt spid="78850"/>
                                        </p:tgtEl>
                                        <p:attrNameLst>
                                          <p:attrName>ppt_w</p:attrName>
                                        </p:attrNameLst>
                                      </p:cBhvr>
                                      <p:tavLst>
                                        <p:tav tm="0">
                                          <p:val>
                                            <p:fltVal val="0"/>
                                          </p:val>
                                        </p:tav>
                                        <p:tav tm="100000">
                                          <p:val>
                                            <p:strVal val="#ppt_w"/>
                                          </p:val>
                                        </p:tav>
                                      </p:tavLst>
                                    </p:anim>
                                    <p:anim calcmode="lin" valueType="num">
                                      <p:cBhvr>
                                        <p:cTn id="8" dur="500" fill="hold"/>
                                        <p:tgtEl>
                                          <p:spTgt spid="7885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 name="Slide Number Placeholder 5"/>
          <p:cNvSpPr>
            <a:spLocks noGrp="1"/>
          </p:cNvSpPr>
          <p:nvPr>
            <p:ph type="sldNum" sz="quarter" idx="12"/>
          </p:nvPr>
        </p:nvSpPr>
        <p:spPr/>
        <p:txBody>
          <a:bodyPr/>
          <a:lstStyle/>
          <a:p>
            <a:fld id="{5F94BC4C-EB8D-414B-B2A9-EA9BB27E2A12}" type="slidenum">
              <a:rPr lang="en-US"/>
              <a:pPr/>
              <a:t>13</a:t>
            </a:fld>
            <a:endParaRPr lang="en-US"/>
          </a:p>
        </p:txBody>
      </p:sp>
      <p:sp>
        <p:nvSpPr>
          <p:cNvPr id="28674" name="Rectangle 2"/>
          <p:cNvSpPr>
            <a:spLocks noGrp="1" noChangeArrowheads="1"/>
          </p:cNvSpPr>
          <p:nvPr>
            <p:ph type="title"/>
          </p:nvPr>
        </p:nvSpPr>
        <p:spPr>
          <a:noFill/>
          <a:ln/>
        </p:spPr>
        <p:txBody>
          <a:bodyPr lIns="90488" tIns="44450" rIns="90488" bIns="44450"/>
          <a:lstStyle/>
          <a:p>
            <a:r>
              <a:rPr lang="en-US" sz="4000" b="1"/>
              <a:t>Electrical Rating </a:t>
            </a:r>
            <a:r>
              <a:rPr lang="en-US" sz="3200"/>
              <a:t>for</a:t>
            </a:r>
            <a:br>
              <a:rPr lang="en-US" sz="3200"/>
            </a:br>
            <a:r>
              <a:rPr lang="en-US" sz="3200" b="1"/>
              <a:t> Refrigerator (250 Litres Frost Free)</a:t>
            </a:r>
          </a:p>
        </p:txBody>
      </p:sp>
      <p:graphicFrame>
        <p:nvGraphicFramePr>
          <p:cNvPr id="28762" name="Group 90"/>
          <p:cNvGraphicFramePr>
            <a:graphicFrameLocks noGrp="1"/>
          </p:cNvGraphicFramePr>
          <p:nvPr>
            <p:ph idx="1"/>
          </p:nvPr>
        </p:nvGraphicFramePr>
        <p:xfrm>
          <a:off x="457200" y="1981200"/>
          <a:ext cx="8229600" cy="3686175"/>
        </p:xfrm>
        <a:graphic>
          <a:graphicData uri="http://schemas.openxmlformats.org/drawingml/2006/table">
            <a:tbl>
              <a:tblPr/>
              <a:tblGrid>
                <a:gridCol w="1306513"/>
                <a:gridCol w="1985962"/>
                <a:gridCol w="1644650"/>
                <a:gridCol w="1646238"/>
                <a:gridCol w="1646237"/>
              </a:tblGrid>
              <a:tr h="9429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Star Rating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Approx. </a:t>
                      </a:r>
                      <a:r>
                        <a:rPr kumimoji="0" lang="en-US" sz="1400" b="1" i="0" u="sng" strike="noStrike" cap="none" normalizeH="0" baseline="0" smtClean="0">
                          <a:ln>
                            <a:noFill/>
                          </a:ln>
                          <a:solidFill>
                            <a:schemeClr val="tx1"/>
                          </a:solidFill>
                          <a:effectLst>
                            <a:outerShdw blurRad="38100" dist="38100" dir="2700000" algn="tl">
                              <a:srgbClr val="FFFFFF"/>
                            </a:outerShdw>
                          </a:effectLst>
                          <a:latin typeface="Tahoma" pitchFamily="34" charset="0"/>
                        </a:rPr>
                        <a:t>Maximum</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Annual Energy Consumption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Per Unit Charge in Rs. (approx.)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Total Cost per year  in 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Total Saving (w.r.t No Star)</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Every Year in 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49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No Star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1100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4400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1 (One)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977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3908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492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2 (Two)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782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3128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1272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3 (Three)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626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2504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1896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4 (Four)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501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2004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2396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5 (Five)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1600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2800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8764" name="Picture 10"/>
          <p:cNvPicPr>
            <a:picLocks noChangeAspect="1" noChangeArrowheads="1"/>
          </p:cNvPicPr>
          <p:nvPr/>
        </p:nvPicPr>
        <p:blipFill>
          <a:blip r:embed="rId3"/>
          <a:srcRect/>
          <a:stretch>
            <a:fillRect/>
          </a:stretch>
        </p:blipFill>
        <p:spPr bwMode="auto">
          <a:xfrm>
            <a:off x="7451725" y="0"/>
            <a:ext cx="1692275" cy="765175"/>
          </a:xfrm>
          <a:prstGeom prst="rect">
            <a:avLst/>
          </a:prstGeom>
          <a:noFill/>
          <a:ln w="9525" algn="ctr">
            <a:noFill/>
            <a:miter lim="800000"/>
            <a:headEnd/>
            <a:tailEnd/>
          </a:ln>
        </p:spPr>
      </p:pic>
      <p:pic>
        <p:nvPicPr>
          <p:cNvPr id="28765" name="Picture 93"/>
          <p:cNvPicPr>
            <a:picLocks noChangeAspect="1" noChangeArrowheads="1"/>
          </p:cNvPicPr>
          <p:nvPr/>
        </p:nvPicPr>
        <p:blipFill>
          <a:blip r:embed="rId4"/>
          <a:srcRect/>
          <a:stretch>
            <a:fillRect/>
          </a:stretch>
        </p:blipFill>
        <p:spPr bwMode="auto">
          <a:xfrm>
            <a:off x="0" y="0"/>
            <a:ext cx="1751013" cy="609600"/>
          </a:xfrm>
          <a:prstGeom prst="rect">
            <a:avLst/>
          </a:prstGeom>
          <a:noFill/>
          <a:ln w="9525">
            <a:noFill/>
            <a:miter lim="800000"/>
            <a:headEnd/>
            <a:tailEnd/>
          </a:ln>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fade">
                                      <p:cBhvr>
                                        <p:cTn id="7" dur="800" decel="100000"/>
                                        <p:tgtEl>
                                          <p:spTgt spid="28674"/>
                                        </p:tgtEl>
                                      </p:cBhvr>
                                    </p:animEffect>
                                    <p:anim calcmode="lin" valueType="num">
                                      <p:cBhvr>
                                        <p:cTn id="8" dur="800" decel="100000" fill="hold"/>
                                        <p:tgtEl>
                                          <p:spTgt spid="28674"/>
                                        </p:tgtEl>
                                        <p:attrNameLst>
                                          <p:attrName>style.rotation</p:attrName>
                                        </p:attrNameLst>
                                      </p:cBhvr>
                                      <p:tavLst>
                                        <p:tav tm="0">
                                          <p:val>
                                            <p:fltVal val="-90"/>
                                          </p:val>
                                        </p:tav>
                                        <p:tav tm="100000">
                                          <p:val>
                                            <p:fltVal val="0"/>
                                          </p:val>
                                        </p:tav>
                                      </p:tavLst>
                                    </p:anim>
                                    <p:anim calcmode="lin" valueType="num">
                                      <p:cBhvr>
                                        <p:cTn id="9" dur="800" decel="100000" fill="hold"/>
                                        <p:tgtEl>
                                          <p:spTgt spid="28674"/>
                                        </p:tgtEl>
                                        <p:attrNameLst>
                                          <p:attrName>ppt_x</p:attrName>
                                        </p:attrNameLst>
                                      </p:cBhvr>
                                      <p:tavLst>
                                        <p:tav tm="0">
                                          <p:val>
                                            <p:strVal val="#ppt_x+0.4"/>
                                          </p:val>
                                        </p:tav>
                                        <p:tav tm="100000">
                                          <p:val>
                                            <p:strVal val="#ppt_x-0.05"/>
                                          </p:val>
                                        </p:tav>
                                      </p:tavLst>
                                    </p:anim>
                                    <p:anim calcmode="lin" valueType="num">
                                      <p:cBhvr>
                                        <p:cTn id="10" dur="800" decel="100000" fill="hold"/>
                                        <p:tgtEl>
                                          <p:spTgt spid="2867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867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867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 name="Slide Number Placeholder 7"/>
          <p:cNvSpPr>
            <a:spLocks noGrp="1"/>
          </p:cNvSpPr>
          <p:nvPr>
            <p:ph type="sldNum" sz="quarter" idx="12"/>
          </p:nvPr>
        </p:nvSpPr>
        <p:spPr/>
        <p:txBody>
          <a:bodyPr/>
          <a:lstStyle/>
          <a:p>
            <a:fld id="{F2BC4DEB-2127-4905-B9D9-F9F8AFE69C1B}" type="slidenum">
              <a:rPr lang="en-US"/>
              <a:pPr/>
              <a:t>14</a:t>
            </a:fld>
            <a:endParaRPr lang="en-US"/>
          </a:p>
        </p:txBody>
      </p:sp>
      <p:sp>
        <p:nvSpPr>
          <p:cNvPr id="30722" name="Rectangle 2"/>
          <p:cNvSpPr>
            <a:spLocks noGrp="1" noChangeArrowheads="1"/>
          </p:cNvSpPr>
          <p:nvPr>
            <p:ph type="title"/>
          </p:nvPr>
        </p:nvSpPr>
        <p:spPr>
          <a:noFill/>
          <a:ln/>
        </p:spPr>
        <p:txBody>
          <a:bodyPr lIns="90488" tIns="44450" rIns="90488" bIns="44450"/>
          <a:lstStyle/>
          <a:p>
            <a:r>
              <a:rPr lang="en-US" b="1"/>
              <a:t>Electrical Rating </a:t>
            </a:r>
            <a:r>
              <a:rPr lang="en-US" sz="3600"/>
              <a:t>for</a:t>
            </a:r>
            <a:r>
              <a:rPr lang="en-US" sz="3600" b="1"/>
              <a:t> </a:t>
            </a:r>
            <a:br>
              <a:rPr lang="en-US" sz="3600" b="1"/>
            </a:br>
            <a:r>
              <a:rPr lang="en-US" sz="3600" b="1"/>
              <a:t>Tube Lights</a:t>
            </a:r>
          </a:p>
        </p:txBody>
      </p:sp>
      <p:sp>
        <p:nvSpPr>
          <p:cNvPr id="30723" name="Rectangle 3"/>
          <p:cNvSpPr>
            <a:spLocks noGrp="1" noChangeArrowheads="1"/>
          </p:cNvSpPr>
          <p:nvPr>
            <p:ph type="body" sz="half" idx="1"/>
          </p:nvPr>
        </p:nvSpPr>
        <p:spPr>
          <a:noFill/>
          <a:ln/>
        </p:spPr>
        <p:txBody>
          <a:bodyPr lIns="90488" tIns="44450" rIns="90488" bIns="44450"/>
          <a:lstStyle/>
          <a:p>
            <a:pPr algn="just">
              <a:lnSpc>
                <a:spcPct val="80000"/>
              </a:lnSpc>
              <a:buFont typeface="Wingdings" pitchFamily="2" charset="2"/>
              <a:buNone/>
            </a:pPr>
            <a:r>
              <a:rPr lang="en-US" sz="2000"/>
              <a:t>	</a:t>
            </a:r>
            <a:endParaRPr lang="en-US" sz="2400"/>
          </a:p>
        </p:txBody>
      </p:sp>
      <p:graphicFrame>
        <p:nvGraphicFramePr>
          <p:cNvPr id="31076" name="Group 356"/>
          <p:cNvGraphicFramePr>
            <a:graphicFrameLocks noGrp="1"/>
          </p:cNvGraphicFramePr>
          <p:nvPr>
            <p:ph sz="quarter" idx="3"/>
          </p:nvPr>
        </p:nvGraphicFramePr>
        <p:xfrm>
          <a:off x="611188" y="1916113"/>
          <a:ext cx="8075612" cy="3546475"/>
        </p:xfrm>
        <a:graphic>
          <a:graphicData uri="http://schemas.openxmlformats.org/drawingml/2006/table">
            <a:tbl>
              <a:tblPr/>
              <a:tblGrid>
                <a:gridCol w="2376487"/>
                <a:gridCol w="1008063"/>
                <a:gridCol w="1223962"/>
                <a:gridCol w="1296988"/>
                <a:gridCol w="1079500"/>
                <a:gridCol w="1090612"/>
              </a:tblGrid>
              <a:tr h="504825">
                <a:tc gridSpan="6">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BEE STAR RATING PLAN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762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STAR RATING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91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Lumens per Watt at 100 hrs of use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&lt;61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&gt;=61 &amp; &lt;67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&gt;=67 &amp; &lt;86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&gt;=86 &amp; &lt;92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&gt;=92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31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Lumens per Watt at 2000 hrs of use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1" i="0" u="none" strike="noStrike" cap="none" normalizeH="0" baseline="0" smtClean="0">
                        <a:ln>
                          <a:noFill/>
                        </a:ln>
                        <a:solidFill>
                          <a:schemeClr val="tx1"/>
                        </a:solidFill>
                        <a:effectLst>
                          <a:outerShdw blurRad="38100" dist="38100" dir="2700000" algn="tl">
                            <a:srgbClr val="FFFFFF"/>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&lt;52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&gt;=52 &amp; &lt;57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&gt;=57 &amp; &lt;77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&gt;=77 &amp; &lt;83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&gt;=83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Lumens per Watt at 3500 hrs of use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1" i="0" u="none" strike="noStrike" cap="none" normalizeH="0" baseline="0" smtClean="0">
                        <a:ln>
                          <a:noFill/>
                        </a:ln>
                        <a:solidFill>
                          <a:schemeClr val="tx1"/>
                        </a:solidFill>
                        <a:effectLst>
                          <a:outerShdw blurRad="38100" dist="38100" dir="2700000" algn="tl">
                            <a:srgbClr val="FFFFFF"/>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&lt;49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&gt;=49 &amp; &lt;54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&gt;=54 &amp; &lt;73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&gt;=73 &amp; 78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&gt;=78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31078" name="Picture 10"/>
          <p:cNvPicPr>
            <a:picLocks noChangeAspect="1" noChangeArrowheads="1"/>
          </p:cNvPicPr>
          <p:nvPr/>
        </p:nvPicPr>
        <p:blipFill>
          <a:blip r:embed="rId3"/>
          <a:srcRect/>
          <a:stretch>
            <a:fillRect/>
          </a:stretch>
        </p:blipFill>
        <p:spPr bwMode="auto">
          <a:xfrm>
            <a:off x="7451725" y="0"/>
            <a:ext cx="1692275" cy="765175"/>
          </a:xfrm>
          <a:prstGeom prst="rect">
            <a:avLst/>
          </a:prstGeom>
          <a:noFill/>
          <a:ln w="9525" algn="ctr">
            <a:noFill/>
            <a:miter lim="800000"/>
            <a:headEnd/>
            <a:tailEnd/>
          </a:ln>
        </p:spPr>
      </p:pic>
      <p:pic>
        <p:nvPicPr>
          <p:cNvPr id="31079" name="Picture 359"/>
          <p:cNvPicPr>
            <a:picLocks noChangeAspect="1" noChangeArrowheads="1"/>
          </p:cNvPicPr>
          <p:nvPr/>
        </p:nvPicPr>
        <p:blipFill>
          <a:blip r:embed="rId4"/>
          <a:srcRect/>
          <a:stretch>
            <a:fillRect/>
          </a:stretch>
        </p:blipFill>
        <p:spPr bwMode="auto">
          <a:xfrm>
            <a:off x="0" y="0"/>
            <a:ext cx="1751013" cy="609600"/>
          </a:xfrm>
          <a:prstGeom prst="rect">
            <a:avLst/>
          </a:prstGeom>
          <a:noFill/>
          <a:ln w="9525">
            <a:noFill/>
            <a:miter lim="800000"/>
            <a:headEnd/>
            <a:tailEnd/>
          </a:ln>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07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 name="Slide Number Placeholder 5"/>
          <p:cNvSpPr>
            <a:spLocks noGrp="1"/>
          </p:cNvSpPr>
          <p:nvPr>
            <p:ph type="sldNum" sz="quarter" idx="12"/>
          </p:nvPr>
        </p:nvSpPr>
        <p:spPr/>
        <p:txBody>
          <a:bodyPr/>
          <a:lstStyle/>
          <a:p>
            <a:fld id="{9E199DEF-B801-4825-946E-4DBBD25ADE66}" type="slidenum">
              <a:rPr lang="en-US"/>
              <a:pPr/>
              <a:t>15</a:t>
            </a:fld>
            <a:endParaRPr lang="en-US"/>
          </a:p>
        </p:txBody>
      </p:sp>
      <p:sp>
        <p:nvSpPr>
          <p:cNvPr id="101378" name="Rectangle 2"/>
          <p:cNvSpPr>
            <a:spLocks noGrp="1" noChangeArrowheads="1"/>
          </p:cNvSpPr>
          <p:nvPr>
            <p:ph type="title"/>
          </p:nvPr>
        </p:nvSpPr>
        <p:spPr>
          <a:xfrm>
            <a:off x="457200" y="381000"/>
            <a:ext cx="8229600" cy="1031875"/>
          </a:xfrm>
        </p:spPr>
        <p:txBody>
          <a:bodyPr/>
          <a:lstStyle/>
          <a:p>
            <a:r>
              <a:rPr lang="en-US" b="1"/>
              <a:t>Electrical Rating </a:t>
            </a:r>
            <a:r>
              <a:rPr lang="en-US" sz="3600"/>
              <a:t>for</a:t>
            </a:r>
            <a:r>
              <a:rPr lang="en-US" sz="3600" b="1"/>
              <a:t> </a:t>
            </a:r>
            <a:br>
              <a:rPr lang="en-US" sz="3600" b="1"/>
            </a:br>
            <a:r>
              <a:rPr lang="en-US" sz="3600" b="1"/>
              <a:t>Air - Conditioner</a:t>
            </a:r>
          </a:p>
        </p:txBody>
      </p:sp>
      <p:graphicFrame>
        <p:nvGraphicFramePr>
          <p:cNvPr id="101537" name="Group 161"/>
          <p:cNvGraphicFramePr>
            <a:graphicFrameLocks noGrp="1"/>
          </p:cNvGraphicFramePr>
          <p:nvPr>
            <p:ph idx="1"/>
          </p:nvPr>
        </p:nvGraphicFramePr>
        <p:xfrm>
          <a:off x="457200" y="1557338"/>
          <a:ext cx="8362950" cy="4931412"/>
        </p:xfrm>
        <a:graphic>
          <a:graphicData uri="http://schemas.openxmlformats.org/drawingml/2006/table">
            <a:tbl>
              <a:tblPr/>
              <a:tblGrid>
                <a:gridCol w="1193800"/>
                <a:gridCol w="795338"/>
                <a:gridCol w="993775"/>
                <a:gridCol w="993775"/>
                <a:gridCol w="1184275"/>
                <a:gridCol w="904875"/>
                <a:gridCol w="895350"/>
                <a:gridCol w="1401762"/>
              </a:tblGrid>
              <a:tr h="1598613">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Star Rating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Max.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Input Power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Unit Consumed/Day in KWh (app.)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Charge/ Unit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 in Rs. (app.)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Total Expenditure </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in 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Total Saving (without W.R.T. star)</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 per year in 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4863">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Cooling Capacity  (in Watt)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Electricity Efficiency Ration (EER)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83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Without Star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5200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2.20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2364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18.91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2269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43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5200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2.30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2261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18.09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2170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987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7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5200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2.50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2080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16.64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1997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2723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1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5200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2.70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1926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15.41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1849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4202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5200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2.90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1793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14.34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1721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5477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55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5200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3.10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1677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13.42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1610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6588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01538" name="Picture 10"/>
          <p:cNvPicPr>
            <a:picLocks noChangeAspect="1" noChangeArrowheads="1"/>
          </p:cNvPicPr>
          <p:nvPr/>
        </p:nvPicPr>
        <p:blipFill>
          <a:blip r:embed="rId2"/>
          <a:srcRect/>
          <a:stretch>
            <a:fillRect/>
          </a:stretch>
        </p:blipFill>
        <p:spPr bwMode="auto">
          <a:xfrm>
            <a:off x="7451725" y="0"/>
            <a:ext cx="1692275" cy="765175"/>
          </a:xfrm>
          <a:prstGeom prst="rect">
            <a:avLst/>
          </a:prstGeom>
          <a:noFill/>
          <a:ln w="9525" algn="ctr">
            <a:noFill/>
            <a:miter lim="800000"/>
            <a:headEnd/>
            <a:tailEnd/>
          </a:ln>
        </p:spPr>
      </p:pic>
      <p:pic>
        <p:nvPicPr>
          <p:cNvPr id="101539" name="Picture 163"/>
          <p:cNvPicPr>
            <a:picLocks noChangeAspect="1" noChangeArrowheads="1"/>
          </p:cNvPicPr>
          <p:nvPr/>
        </p:nvPicPr>
        <p:blipFill>
          <a:blip r:embed="rId3"/>
          <a:srcRect/>
          <a:stretch>
            <a:fillRect/>
          </a:stretch>
        </p:blipFill>
        <p:spPr bwMode="auto">
          <a:xfrm>
            <a:off x="0" y="0"/>
            <a:ext cx="1751013" cy="609600"/>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01378"/>
                                        </p:tgtEl>
                                        <p:attrNameLst>
                                          <p:attrName>style.visibility</p:attrName>
                                        </p:attrNameLst>
                                      </p:cBhvr>
                                      <p:to>
                                        <p:strVal val="visible"/>
                                      </p:to>
                                    </p:set>
                                    <p:animEffect transition="in" filter="fade">
                                      <p:cBhvr>
                                        <p:cTn id="7" dur="768" decel="100000"/>
                                        <p:tgtEl>
                                          <p:spTgt spid="101378"/>
                                        </p:tgtEl>
                                      </p:cBhvr>
                                    </p:animEffect>
                                    <p:animScale>
                                      <p:cBhvr>
                                        <p:cTn id="8" dur="768" decel="100000"/>
                                        <p:tgtEl>
                                          <p:spTgt spid="101378"/>
                                        </p:tgtEl>
                                      </p:cBhvr>
                                      <p:from x="10000" y="10000"/>
                                      <p:to x="200000" y="450000"/>
                                    </p:animScale>
                                    <p:animScale>
                                      <p:cBhvr>
                                        <p:cTn id="9" dur="1230" accel="100000" fill="hold">
                                          <p:stCondLst>
                                            <p:cond delay="768"/>
                                          </p:stCondLst>
                                        </p:cTn>
                                        <p:tgtEl>
                                          <p:spTgt spid="101378"/>
                                        </p:tgtEl>
                                      </p:cBhvr>
                                      <p:from x="200000" y="450000"/>
                                      <p:to x="100000" y="100000"/>
                                    </p:animScale>
                                    <p:set>
                                      <p:cBhvr>
                                        <p:cTn id="10" dur="768" fill="hold"/>
                                        <p:tgtEl>
                                          <p:spTgt spid="101378"/>
                                        </p:tgtEl>
                                        <p:attrNameLst>
                                          <p:attrName>ppt_x</p:attrName>
                                        </p:attrNameLst>
                                      </p:cBhvr>
                                      <p:to>
                                        <p:strVal val="(0.5)"/>
                                      </p:to>
                                    </p:set>
                                    <p:anim from="(0.5)" to="(#ppt_x)" calcmode="lin" valueType="num">
                                      <p:cBhvr>
                                        <p:cTn id="11" dur="1230" accel="100000" fill="hold">
                                          <p:stCondLst>
                                            <p:cond delay="768"/>
                                          </p:stCondLst>
                                        </p:cTn>
                                        <p:tgtEl>
                                          <p:spTgt spid="101378"/>
                                        </p:tgtEl>
                                        <p:attrNameLst>
                                          <p:attrName>ppt_x</p:attrName>
                                        </p:attrNameLst>
                                      </p:cBhvr>
                                    </p:anim>
                                    <p:set>
                                      <p:cBhvr>
                                        <p:cTn id="12" dur="768" fill="hold"/>
                                        <p:tgtEl>
                                          <p:spTgt spid="101378"/>
                                        </p:tgtEl>
                                        <p:attrNameLst>
                                          <p:attrName>ppt_y</p:attrName>
                                        </p:attrNameLst>
                                      </p:cBhvr>
                                      <p:to>
                                        <p:strVal val="(#ppt_y+0.4)"/>
                                      </p:to>
                                    </p:set>
                                    <p:anim from="(#ppt_y+0.4)" to="(#ppt_y)" calcmode="lin" valueType="num">
                                      <p:cBhvr>
                                        <p:cTn id="13" dur="1230" accel="100000" fill="hold">
                                          <p:stCondLst>
                                            <p:cond delay="768"/>
                                          </p:stCondLst>
                                        </p:cTn>
                                        <p:tgtEl>
                                          <p:spTgt spid="101378"/>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157B9C80-49CA-4180-AC17-9DC327E0F9EC}" type="slidenum">
              <a:rPr lang="en-US"/>
              <a:pPr/>
              <a:t>16</a:t>
            </a:fld>
            <a:endParaRPr lang="en-US"/>
          </a:p>
        </p:txBody>
      </p:sp>
      <p:sp>
        <p:nvSpPr>
          <p:cNvPr id="96258" name="Rectangle 2"/>
          <p:cNvSpPr>
            <a:spLocks noGrp="1" noChangeArrowheads="1"/>
          </p:cNvSpPr>
          <p:nvPr>
            <p:ph type="title"/>
          </p:nvPr>
        </p:nvSpPr>
        <p:spPr/>
        <p:txBody>
          <a:bodyPr/>
          <a:lstStyle/>
          <a:p>
            <a:r>
              <a:rPr lang="en-US" sz="4000"/>
              <a:t>Using Energy Efficiently</a:t>
            </a:r>
            <a:br>
              <a:rPr lang="en-US" sz="4000"/>
            </a:br>
            <a:endParaRPr lang="en-US" sz="4000"/>
          </a:p>
        </p:txBody>
      </p:sp>
      <p:sp>
        <p:nvSpPr>
          <p:cNvPr id="96259" name="Rectangle 3"/>
          <p:cNvSpPr>
            <a:spLocks noGrp="1" noChangeArrowheads="1"/>
          </p:cNvSpPr>
          <p:nvPr>
            <p:ph type="body" idx="1"/>
          </p:nvPr>
        </p:nvSpPr>
        <p:spPr>
          <a:xfrm>
            <a:off x="457200" y="1196975"/>
            <a:ext cx="8229600" cy="4899025"/>
          </a:xfrm>
        </p:spPr>
        <p:txBody>
          <a:bodyPr/>
          <a:lstStyle/>
          <a:p>
            <a:pPr>
              <a:lnSpc>
                <a:spcPct val="80000"/>
              </a:lnSpc>
            </a:pPr>
            <a:r>
              <a:rPr lang="en-US" sz="2400"/>
              <a:t>Switching off electrical appliances when not required will reduce consumption. </a:t>
            </a:r>
            <a:br>
              <a:rPr lang="en-US" sz="2400"/>
            </a:br>
            <a:endParaRPr lang="en-US" sz="2400"/>
          </a:p>
          <a:p>
            <a:pPr>
              <a:lnSpc>
                <a:spcPct val="80000"/>
              </a:lnSpc>
            </a:pPr>
            <a:r>
              <a:rPr lang="en-US" sz="2400"/>
              <a:t>Use tube lights or energy saving lamps, such as CFL (Compact Fluorescent Lamp). This is applicable for A.C. supplies only.</a:t>
            </a:r>
            <a:br>
              <a:rPr lang="en-US" sz="2400"/>
            </a:br>
            <a:endParaRPr lang="en-US" sz="2400"/>
          </a:p>
          <a:p>
            <a:pPr algn="just">
              <a:lnSpc>
                <a:spcPct val="80000"/>
              </a:lnSpc>
            </a:pPr>
            <a:r>
              <a:rPr lang="en-US" sz="2400"/>
              <a:t>Use of electronic chokes with tube lights and electronic regulators with ceiling fans reduces consumption of electricity. </a:t>
            </a:r>
            <a:br>
              <a:rPr lang="en-US" sz="2400"/>
            </a:br>
            <a:endParaRPr lang="en-US" sz="2400"/>
          </a:p>
          <a:p>
            <a:pPr algn="just">
              <a:lnSpc>
                <a:spcPct val="80000"/>
              </a:lnSpc>
            </a:pPr>
            <a:r>
              <a:rPr lang="en-US" sz="2400"/>
              <a:t>Frequent opening of refrigerator door should be avoided. </a:t>
            </a:r>
            <a:br>
              <a:rPr lang="en-US" sz="2400"/>
            </a:br>
            <a:endParaRPr lang="en-US" sz="2400"/>
          </a:p>
          <a:p>
            <a:pPr algn="just">
              <a:lnSpc>
                <a:spcPct val="80000"/>
              </a:lnSpc>
            </a:pPr>
            <a:r>
              <a:rPr lang="en-US" sz="2400"/>
              <a:t>Keeping TV, Computer etc. on stand-by mode should be avoided because it consumes power in that mode also. </a:t>
            </a:r>
            <a:br>
              <a:rPr lang="en-US" sz="2400"/>
            </a:br>
            <a:endParaRPr lang="en-US" sz="2400"/>
          </a:p>
        </p:txBody>
      </p:sp>
      <p:pic>
        <p:nvPicPr>
          <p:cNvPr id="96262" name="Picture 10"/>
          <p:cNvPicPr>
            <a:picLocks noChangeAspect="1" noChangeArrowheads="1"/>
          </p:cNvPicPr>
          <p:nvPr/>
        </p:nvPicPr>
        <p:blipFill>
          <a:blip r:embed="rId2"/>
          <a:srcRect/>
          <a:stretch>
            <a:fillRect/>
          </a:stretch>
        </p:blipFill>
        <p:spPr bwMode="auto">
          <a:xfrm>
            <a:off x="7451725" y="0"/>
            <a:ext cx="1692275" cy="765175"/>
          </a:xfrm>
          <a:prstGeom prst="rect">
            <a:avLst/>
          </a:prstGeom>
          <a:noFill/>
          <a:ln w="9525" algn="ctr">
            <a:noFill/>
            <a:miter lim="800000"/>
            <a:headEnd/>
            <a:tailEnd/>
          </a:ln>
        </p:spPr>
      </p:pic>
      <p:pic>
        <p:nvPicPr>
          <p:cNvPr id="96263" name="Picture 7"/>
          <p:cNvPicPr>
            <a:picLocks noChangeAspect="1" noChangeArrowheads="1"/>
          </p:cNvPicPr>
          <p:nvPr/>
        </p:nvPicPr>
        <p:blipFill>
          <a:blip r:embed="rId3"/>
          <a:srcRect/>
          <a:stretch>
            <a:fillRect/>
          </a:stretch>
        </p:blipFill>
        <p:spPr bwMode="auto">
          <a:xfrm>
            <a:off x="0" y="0"/>
            <a:ext cx="1751013" cy="609600"/>
          </a:xfrm>
          <a:prstGeom prst="rect">
            <a:avLst/>
          </a:prstGeom>
          <a:noFill/>
          <a:ln w="9525">
            <a:noFill/>
            <a:miter lim="800000"/>
            <a:headEnd/>
            <a:tailEnd/>
          </a:ln>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62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656C2548-7051-4E23-B34D-C06A44A567BB}" type="slidenum">
              <a:rPr lang="en-US"/>
              <a:pPr/>
              <a:t>17</a:t>
            </a:fld>
            <a:endParaRPr lang="en-US"/>
          </a:p>
        </p:txBody>
      </p:sp>
      <p:sp>
        <p:nvSpPr>
          <p:cNvPr id="97282" name="Rectangle 2"/>
          <p:cNvSpPr>
            <a:spLocks noGrp="1" noChangeArrowheads="1"/>
          </p:cNvSpPr>
          <p:nvPr>
            <p:ph type="title"/>
          </p:nvPr>
        </p:nvSpPr>
        <p:spPr>
          <a:xfrm>
            <a:off x="684213" y="620713"/>
            <a:ext cx="8229600" cy="1079500"/>
          </a:xfrm>
        </p:spPr>
        <p:txBody>
          <a:bodyPr/>
          <a:lstStyle/>
          <a:p>
            <a:r>
              <a:rPr lang="en-US" sz="4000"/>
              <a:t>Using Energy Efficiently</a:t>
            </a:r>
            <a:br>
              <a:rPr lang="en-US" sz="4000"/>
            </a:br>
            <a:r>
              <a:rPr lang="en-US" sz="4000"/>
              <a:t>- contd.</a:t>
            </a:r>
          </a:p>
        </p:txBody>
      </p:sp>
      <p:sp>
        <p:nvSpPr>
          <p:cNvPr id="97283" name="Rectangle 3"/>
          <p:cNvSpPr>
            <a:spLocks noGrp="1" noChangeArrowheads="1"/>
          </p:cNvSpPr>
          <p:nvPr>
            <p:ph type="body" idx="1"/>
          </p:nvPr>
        </p:nvSpPr>
        <p:spPr/>
        <p:txBody>
          <a:bodyPr/>
          <a:lstStyle/>
          <a:p>
            <a:pPr algn="just">
              <a:lnSpc>
                <a:spcPct val="80000"/>
              </a:lnSpc>
            </a:pPr>
            <a:r>
              <a:rPr lang="en-US" sz="2400"/>
              <a:t>Clean the lamps, bulbs and its reflectors regularly.</a:t>
            </a:r>
            <a:br>
              <a:rPr lang="en-US" sz="2400"/>
            </a:br>
            <a:endParaRPr lang="en-US" sz="2400"/>
          </a:p>
          <a:p>
            <a:pPr algn="just">
              <a:lnSpc>
                <a:spcPct val="80000"/>
              </a:lnSpc>
            </a:pPr>
            <a:r>
              <a:rPr lang="en-US" sz="2400"/>
              <a:t>Use more sunlight. By doing so, you can avoid using electricity to illuminate your home or office during the day. </a:t>
            </a:r>
          </a:p>
          <a:p>
            <a:pPr algn="just">
              <a:lnSpc>
                <a:spcPct val="80000"/>
              </a:lnSpc>
              <a:buFont typeface="Wingdings" pitchFamily="2" charset="2"/>
              <a:buNone/>
            </a:pPr>
            <a:endParaRPr lang="en-US" sz="2400"/>
          </a:p>
          <a:p>
            <a:pPr>
              <a:lnSpc>
                <a:spcPct val="80000"/>
              </a:lnSpc>
            </a:pPr>
            <a:r>
              <a:rPr lang="en-US" sz="2400"/>
              <a:t>Use white or light colours for the walls, ceilings, curtains, drapes  and  furniture  as  they  help  retain  more  light within the building and therefore, further reduce the cost of lighting. </a:t>
            </a:r>
            <a:br>
              <a:rPr lang="en-US" sz="2400"/>
            </a:br>
            <a:endParaRPr lang="en-US" sz="2400"/>
          </a:p>
          <a:p>
            <a:pPr algn="just">
              <a:lnSpc>
                <a:spcPct val="80000"/>
              </a:lnSpc>
            </a:pPr>
            <a:r>
              <a:rPr lang="en-US" sz="2400"/>
              <a:t>Use domestic appliances which conform to ISI standards. </a:t>
            </a:r>
            <a:br>
              <a:rPr lang="en-US" sz="2400"/>
            </a:br>
            <a:endParaRPr lang="en-US" sz="2400"/>
          </a:p>
        </p:txBody>
      </p:sp>
      <p:pic>
        <p:nvPicPr>
          <p:cNvPr id="97286" name="Picture 10"/>
          <p:cNvPicPr>
            <a:picLocks noChangeAspect="1" noChangeArrowheads="1"/>
          </p:cNvPicPr>
          <p:nvPr/>
        </p:nvPicPr>
        <p:blipFill>
          <a:blip r:embed="rId2"/>
          <a:srcRect/>
          <a:stretch>
            <a:fillRect/>
          </a:stretch>
        </p:blipFill>
        <p:spPr bwMode="auto">
          <a:xfrm>
            <a:off x="7451725" y="0"/>
            <a:ext cx="1692275" cy="765175"/>
          </a:xfrm>
          <a:prstGeom prst="rect">
            <a:avLst/>
          </a:prstGeom>
          <a:noFill/>
          <a:ln w="9525" algn="ctr">
            <a:noFill/>
            <a:miter lim="800000"/>
            <a:headEnd/>
            <a:tailEnd/>
          </a:ln>
        </p:spPr>
      </p:pic>
      <p:pic>
        <p:nvPicPr>
          <p:cNvPr id="97287" name="Picture 7"/>
          <p:cNvPicPr>
            <a:picLocks noChangeAspect="1" noChangeArrowheads="1"/>
          </p:cNvPicPr>
          <p:nvPr/>
        </p:nvPicPr>
        <p:blipFill>
          <a:blip r:embed="rId3"/>
          <a:srcRect/>
          <a:stretch>
            <a:fillRect/>
          </a:stretch>
        </p:blipFill>
        <p:spPr bwMode="auto">
          <a:xfrm>
            <a:off x="0" y="0"/>
            <a:ext cx="1751013" cy="609600"/>
          </a:xfrm>
          <a:prstGeom prst="rect">
            <a:avLst/>
          </a:prstGeom>
          <a:noFill/>
          <a:ln w="9525">
            <a:noFill/>
            <a:miter lim="800000"/>
            <a:headEnd/>
            <a:tailEnd/>
          </a:ln>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72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130EAE5F-3153-41ED-B0BF-4D5528AD4693}" type="slidenum">
              <a:rPr lang="en-US"/>
              <a:pPr/>
              <a:t>18</a:t>
            </a:fld>
            <a:endParaRPr lang="en-US"/>
          </a:p>
        </p:txBody>
      </p:sp>
      <p:sp>
        <p:nvSpPr>
          <p:cNvPr id="98306" name="Rectangle 2"/>
          <p:cNvSpPr>
            <a:spLocks noGrp="1" noChangeArrowheads="1"/>
          </p:cNvSpPr>
          <p:nvPr>
            <p:ph type="title"/>
          </p:nvPr>
        </p:nvSpPr>
        <p:spPr/>
        <p:txBody>
          <a:bodyPr/>
          <a:lstStyle/>
          <a:p>
            <a:r>
              <a:rPr lang="en-US" sz="4000"/>
              <a:t>Using Energy Efficiently</a:t>
            </a:r>
            <a:br>
              <a:rPr lang="en-US" sz="4000"/>
            </a:br>
            <a:r>
              <a:rPr lang="en-US" sz="4000"/>
              <a:t>- contd.</a:t>
            </a:r>
          </a:p>
        </p:txBody>
      </p:sp>
      <p:sp>
        <p:nvSpPr>
          <p:cNvPr id="98307" name="Rectangle 3"/>
          <p:cNvSpPr>
            <a:spLocks noGrp="1" noChangeArrowheads="1"/>
          </p:cNvSpPr>
          <p:nvPr>
            <p:ph type="body" idx="1"/>
          </p:nvPr>
        </p:nvSpPr>
        <p:spPr/>
        <p:txBody>
          <a:bodyPr/>
          <a:lstStyle/>
          <a:p>
            <a:pPr>
              <a:lnSpc>
                <a:spcPct val="80000"/>
              </a:lnSpc>
            </a:pPr>
            <a:r>
              <a:rPr lang="en-US" sz="2800"/>
              <a:t>Iron your clothes and linen at one go. Do not keep the hot iron upright for long. </a:t>
            </a:r>
            <a:br>
              <a:rPr lang="en-US" sz="2800"/>
            </a:br>
            <a:endParaRPr lang="en-US" sz="2800"/>
          </a:p>
          <a:p>
            <a:pPr>
              <a:lnSpc>
                <a:spcPct val="80000"/>
              </a:lnSpc>
            </a:pPr>
            <a:r>
              <a:rPr lang="en-US" sz="2800"/>
              <a:t>Before putting anything in the refrigerator, allow it  to  cool  to  room temperature and stack food items inside the refrigerator in such a way so as to allow adequate air circulation. </a:t>
            </a:r>
            <a:br>
              <a:rPr lang="en-US" sz="2800"/>
            </a:br>
            <a:endParaRPr lang="en-US" sz="2800"/>
          </a:p>
          <a:p>
            <a:pPr algn="just">
              <a:lnSpc>
                <a:spcPct val="80000"/>
              </a:lnSpc>
            </a:pPr>
            <a:r>
              <a:rPr lang="en-US" sz="2800"/>
              <a:t>Clean the air filter of the air-conditioner regularly. It increases compressor efficiency. </a:t>
            </a:r>
            <a:br>
              <a:rPr lang="en-US" sz="2800"/>
            </a:br>
            <a:endParaRPr lang="en-US" sz="2800"/>
          </a:p>
          <a:p>
            <a:pPr>
              <a:lnSpc>
                <a:spcPct val="80000"/>
              </a:lnSpc>
            </a:pPr>
            <a:endParaRPr lang="en-US" sz="2800"/>
          </a:p>
          <a:p>
            <a:pPr>
              <a:lnSpc>
                <a:spcPct val="80000"/>
              </a:lnSpc>
            </a:pPr>
            <a:endParaRPr lang="en-US" sz="1400"/>
          </a:p>
        </p:txBody>
      </p:sp>
      <p:pic>
        <p:nvPicPr>
          <p:cNvPr id="98310" name="Picture 10"/>
          <p:cNvPicPr>
            <a:picLocks noChangeAspect="1" noChangeArrowheads="1"/>
          </p:cNvPicPr>
          <p:nvPr/>
        </p:nvPicPr>
        <p:blipFill>
          <a:blip r:embed="rId2"/>
          <a:srcRect/>
          <a:stretch>
            <a:fillRect/>
          </a:stretch>
        </p:blipFill>
        <p:spPr bwMode="auto">
          <a:xfrm>
            <a:off x="7451725" y="0"/>
            <a:ext cx="1692275" cy="765175"/>
          </a:xfrm>
          <a:prstGeom prst="rect">
            <a:avLst/>
          </a:prstGeom>
          <a:noFill/>
          <a:ln w="9525" algn="ctr">
            <a:noFill/>
            <a:miter lim="800000"/>
            <a:headEnd/>
            <a:tailEnd/>
          </a:ln>
        </p:spPr>
      </p:pic>
      <p:pic>
        <p:nvPicPr>
          <p:cNvPr id="98311" name="Picture 7"/>
          <p:cNvPicPr>
            <a:picLocks noChangeAspect="1" noChangeArrowheads="1"/>
          </p:cNvPicPr>
          <p:nvPr/>
        </p:nvPicPr>
        <p:blipFill>
          <a:blip r:embed="rId3"/>
          <a:srcRect/>
          <a:stretch>
            <a:fillRect/>
          </a:stretch>
        </p:blipFill>
        <p:spPr bwMode="auto">
          <a:xfrm>
            <a:off x="0" y="0"/>
            <a:ext cx="1751013" cy="609600"/>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83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4FBD79C1-69DE-4275-A0F5-2B6484CC8FBE}" type="slidenum">
              <a:rPr lang="en-US"/>
              <a:pPr/>
              <a:t>19</a:t>
            </a:fld>
            <a:endParaRPr lang="en-US"/>
          </a:p>
        </p:txBody>
      </p:sp>
      <p:sp>
        <p:nvSpPr>
          <p:cNvPr id="99331" name="Rectangle 3"/>
          <p:cNvSpPr>
            <a:spLocks noGrp="1" noChangeArrowheads="1"/>
          </p:cNvSpPr>
          <p:nvPr>
            <p:ph type="body" idx="1"/>
          </p:nvPr>
        </p:nvSpPr>
        <p:spPr>
          <a:xfrm>
            <a:off x="457200" y="836613"/>
            <a:ext cx="8229600" cy="5259387"/>
          </a:xfrm>
        </p:spPr>
        <p:txBody>
          <a:bodyPr/>
          <a:lstStyle/>
          <a:p>
            <a:pPr algn="ctr">
              <a:buFont typeface="Wingdings" pitchFamily="2" charset="2"/>
              <a:buNone/>
            </a:pPr>
            <a:endParaRPr lang="en-US" sz="8800"/>
          </a:p>
          <a:p>
            <a:pPr algn="ctr">
              <a:buFont typeface="Wingdings" pitchFamily="2" charset="2"/>
              <a:buNone/>
            </a:pPr>
            <a:r>
              <a:rPr lang="en-US" sz="13100"/>
              <a:t>Thank You</a:t>
            </a:r>
          </a:p>
        </p:txBody>
      </p:sp>
      <p:pic>
        <p:nvPicPr>
          <p:cNvPr id="99334" name="Picture 10"/>
          <p:cNvPicPr>
            <a:picLocks noChangeAspect="1" noChangeArrowheads="1"/>
          </p:cNvPicPr>
          <p:nvPr/>
        </p:nvPicPr>
        <p:blipFill>
          <a:blip r:embed="rId2"/>
          <a:srcRect/>
          <a:stretch>
            <a:fillRect/>
          </a:stretch>
        </p:blipFill>
        <p:spPr bwMode="auto">
          <a:xfrm>
            <a:off x="7451725" y="0"/>
            <a:ext cx="1692275" cy="765175"/>
          </a:xfrm>
          <a:prstGeom prst="rect">
            <a:avLst/>
          </a:prstGeom>
          <a:noFill/>
          <a:ln w="9525" algn="ctr">
            <a:noFill/>
            <a:miter lim="800000"/>
            <a:headEnd/>
            <a:tailEnd/>
          </a:ln>
        </p:spPr>
      </p:pic>
      <p:pic>
        <p:nvPicPr>
          <p:cNvPr id="99335" name="Picture 7"/>
          <p:cNvPicPr>
            <a:picLocks noChangeAspect="1" noChangeArrowheads="1"/>
          </p:cNvPicPr>
          <p:nvPr/>
        </p:nvPicPr>
        <p:blipFill>
          <a:blip r:embed="rId3"/>
          <a:srcRect/>
          <a:stretch>
            <a:fillRect/>
          </a:stretch>
        </p:blipFill>
        <p:spPr bwMode="auto">
          <a:xfrm>
            <a:off x="0" y="0"/>
            <a:ext cx="1751013" cy="609600"/>
          </a:xfrm>
          <a:prstGeom prst="rect">
            <a:avLst/>
          </a:prstGeom>
          <a:noFill/>
          <a:ln w="9525">
            <a:noFill/>
            <a:miter lim="800000"/>
            <a:headEnd/>
            <a:tailEnd/>
          </a:ln>
        </p:spPr>
      </p:pic>
    </p:spTree>
  </p:cSld>
  <p:clrMapOvr>
    <a:masterClrMapping/>
  </p:clrMapOvr>
  <p:transition>
    <p:split orient="vert" dir="in"/>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526AE29F-E5AC-47B0-82DA-DE9622532E88}" type="slidenum">
              <a:rPr lang="en-US"/>
              <a:pPr/>
              <a:t>2</a:t>
            </a:fld>
            <a:endParaRPr lang="en-US"/>
          </a:p>
        </p:txBody>
      </p:sp>
      <p:sp>
        <p:nvSpPr>
          <p:cNvPr id="103426" name="Rectangle 2"/>
          <p:cNvSpPr>
            <a:spLocks noGrp="1" noChangeArrowheads="1"/>
          </p:cNvSpPr>
          <p:nvPr>
            <p:ph type="title"/>
          </p:nvPr>
        </p:nvSpPr>
        <p:spPr>
          <a:xfrm>
            <a:off x="457200" y="838200"/>
            <a:ext cx="8229600" cy="685800"/>
          </a:xfrm>
        </p:spPr>
        <p:txBody>
          <a:bodyPr/>
          <a:lstStyle/>
          <a:p>
            <a:r>
              <a:rPr lang="en-US"/>
              <a:t>Demand Side Management</a:t>
            </a:r>
          </a:p>
        </p:txBody>
      </p:sp>
      <p:sp>
        <p:nvSpPr>
          <p:cNvPr id="103427" name="Rectangle 3"/>
          <p:cNvSpPr>
            <a:spLocks noGrp="1" noChangeArrowheads="1"/>
          </p:cNvSpPr>
          <p:nvPr>
            <p:ph type="body" idx="1"/>
          </p:nvPr>
        </p:nvSpPr>
        <p:spPr>
          <a:xfrm>
            <a:off x="457200" y="1752600"/>
            <a:ext cx="8229600" cy="4343400"/>
          </a:xfrm>
        </p:spPr>
        <p:txBody>
          <a:bodyPr/>
          <a:lstStyle/>
          <a:p>
            <a:pPr algn="just">
              <a:lnSpc>
                <a:spcPct val="90000"/>
              </a:lnSpc>
            </a:pPr>
            <a:r>
              <a:rPr lang="en-US" sz="2400"/>
              <a:t>During 24 hours in a day, the demand for power changes over various time periods. It usually reaches the peak in the evenings when the lighting load is added to other loads. Demand Side Management (DSM) is a process to manage this variation in demand by planning and monitoring the pattern of electricity usage by the consumers. </a:t>
            </a:r>
          </a:p>
          <a:p>
            <a:pPr algn="just">
              <a:lnSpc>
                <a:spcPct val="90000"/>
              </a:lnSpc>
            </a:pPr>
            <a:endParaRPr lang="en-US" sz="2400"/>
          </a:p>
          <a:p>
            <a:pPr algn="just">
              <a:lnSpc>
                <a:spcPct val="90000"/>
              </a:lnSpc>
            </a:pPr>
            <a:r>
              <a:rPr lang="en-US" sz="2400"/>
              <a:t>The simplest way of managing peak demand in the evenings is to control the use of high consumption electrical equipment (e.g. Air Conditioner, Geyser and other heating appliances, Pumps etc wherever possible. </a:t>
            </a:r>
          </a:p>
        </p:txBody>
      </p:sp>
      <p:pic>
        <p:nvPicPr>
          <p:cNvPr id="103429" name="Picture 10"/>
          <p:cNvPicPr>
            <a:picLocks noChangeAspect="1" noChangeArrowheads="1"/>
          </p:cNvPicPr>
          <p:nvPr/>
        </p:nvPicPr>
        <p:blipFill>
          <a:blip r:embed="rId2"/>
          <a:srcRect/>
          <a:stretch>
            <a:fillRect/>
          </a:stretch>
        </p:blipFill>
        <p:spPr bwMode="auto">
          <a:xfrm>
            <a:off x="7451725" y="0"/>
            <a:ext cx="1692275" cy="765175"/>
          </a:xfrm>
          <a:prstGeom prst="rect">
            <a:avLst/>
          </a:prstGeom>
          <a:noFill/>
          <a:ln w="9525" algn="ctr">
            <a:noFill/>
            <a:miter lim="800000"/>
            <a:headEnd/>
            <a:tailEnd/>
          </a:ln>
        </p:spPr>
      </p:pic>
      <p:pic>
        <p:nvPicPr>
          <p:cNvPr id="103430" name="Picture 6"/>
          <p:cNvPicPr>
            <a:picLocks noChangeAspect="1" noChangeArrowheads="1"/>
          </p:cNvPicPr>
          <p:nvPr/>
        </p:nvPicPr>
        <p:blipFill>
          <a:blip r:embed="rId3"/>
          <a:srcRect/>
          <a:stretch>
            <a:fillRect/>
          </a:stretch>
        </p:blipFill>
        <p:spPr bwMode="auto">
          <a:xfrm>
            <a:off x="0" y="0"/>
            <a:ext cx="1751013" cy="6096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034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0E057BC1-8708-4353-A94B-C323F460D964}" type="slidenum">
              <a:rPr lang="en-US"/>
              <a:pPr/>
              <a:t>3</a:t>
            </a:fld>
            <a:endParaRPr lang="en-US"/>
          </a:p>
        </p:txBody>
      </p:sp>
      <p:sp>
        <p:nvSpPr>
          <p:cNvPr id="114691" name="Rectangle 3"/>
          <p:cNvSpPr>
            <a:spLocks noGrp="1" noChangeArrowheads="1"/>
          </p:cNvSpPr>
          <p:nvPr>
            <p:ph type="body" idx="1"/>
          </p:nvPr>
        </p:nvSpPr>
        <p:spPr/>
        <p:txBody>
          <a:bodyPr/>
          <a:lstStyle/>
          <a:p>
            <a:pPr>
              <a:lnSpc>
                <a:spcPct val="90000"/>
              </a:lnSpc>
            </a:pPr>
            <a:r>
              <a:rPr lang="en-IN" b="1">
                <a:effectLst/>
              </a:rPr>
              <a:t>DSM</a:t>
            </a:r>
            <a:r>
              <a:rPr lang="en-IN">
                <a:effectLst/>
              </a:rPr>
              <a:t> is the modification of consumer demand for energy through various methods such as financial incentives and education. </a:t>
            </a:r>
          </a:p>
          <a:p>
            <a:pPr>
              <a:lnSpc>
                <a:spcPct val="90000"/>
              </a:lnSpc>
            </a:pPr>
            <a:endParaRPr lang="en-IN">
              <a:effectLst/>
            </a:endParaRPr>
          </a:p>
          <a:p>
            <a:pPr>
              <a:lnSpc>
                <a:spcPct val="90000"/>
              </a:lnSpc>
            </a:pPr>
            <a:r>
              <a:rPr lang="en-IN">
                <a:effectLst/>
              </a:rPr>
              <a:t>General perception, it is an activity beyond meters where a distribution company has very little or no control.</a:t>
            </a:r>
          </a:p>
          <a:p>
            <a:pPr>
              <a:lnSpc>
                <a:spcPct val="90000"/>
              </a:lnSpc>
            </a:pPr>
            <a:endParaRPr lang="en-US"/>
          </a:p>
        </p:txBody>
      </p:sp>
      <p:pic>
        <p:nvPicPr>
          <p:cNvPr id="114693" name="Picture 10"/>
          <p:cNvPicPr>
            <a:picLocks noChangeAspect="1" noChangeArrowheads="1"/>
          </p:cNvPicPr>
          <p:nvPr/>
        </p:nvPicPr>
        <p:blipFill>
          <a:blip r:embed="rId2"/>
          <a:srcRect/>
          <a:stretch>
            <a:fillRect/>
          </a:stretch>
        </p:blipFill>
        <p:spPr bwMode="auto">
          <a:xfrm>
            <a:off x="7451725" y="0"/>
            <a:ext cx="1692275" cy="765175"/>
          </a:xfrm>
          <a:prstGeom prst="rect">
            <a:avLst/>
          </a:prstGeom>
          <a:noFill/>
          <a:ln w="9525" algn="ctr">
            <a:noFill/>
            <a:miter lim="800000"/>
            <a:headEnd/>
            <a:tailEnd/>
          </a:ln>
        </p:spPr>
      </p:pic>
      <p:pic>
        <p:nvPicPr>
          <p:cNvPr id="114694" name="Picture 6"/>
          <p:cNvPicPr>
            <a:picLocks noChangeAspect="1" noChangeArrowheads="1"/>
          </p:cNvPicPr>
          <p:nvPr/>
        </p:nvPicPr>
        <p:blipFill>
          <a:blip r:embed="rId3"/>
          <a:srcRect/>
          <a:stretch>
            <a:fillRect/>
          </a:stretch>
        </p:blipFill>
        <p:spPr bwMode="auto">
          <a:xfrm>
            <a:off x="0" y="0"/>
            <a:ext cx="1751013" cy="609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CE11DBB7-CDF6-44B7-A8F6-E4C18074D0D9}" type="slidenum">
              <a:rPr lang="en-US"/>
              <a:pPr/>
              <a:t>4</a:t>
            </a:fld>
            <a:endParaRPr lang="en-US"/>
          </a:p>
        </p:txBody>
      </p:sp>
      <p:sp>
        <p:nvSpPr>
          <p:cNvPr id="115715" name="Rectangle 3"/>
          <p:cNvSpPr>
            <a:spLocks noGrp="1" noChangeArrowheads="1"/>
          </p:cNvSpPr>
          <p:nvPr>
            <p:ph type="body" idx="1"/>
          </p:nvPr>
        </p:nvSpPr>
        <p:spPr/>
        <p:txBody>
          <a:bodyPr/>
          <a:lstStyle/>
          <a:p>
            <a:r>
              <a:rPr lang="en-IN" sz="3600"/>
              <a:t>TOD Tariff</a:t>
            </a:r>
          </a:p>
          <a:p>
            <a:r>
              <a:rPr lang="en-IN" sz="3600"/>
              <a:t>Power Factor Rebate / Surcharge</a:t>
            </a:r>
          </a:p>
          <a:p>
            <a:r>
              <a:rPr lang="en-IN" sz="3600"/>
              <a:t>Load Factor Rebate / Surcharge</a:t>
            </a:r>
          </a:p>
          <a:p>
            <a:r>
              <a:rPr lang="en-IN" sz="3600"/>
              <a:t>Less tariff for energy efficient equipment</a:t>
            </a:r>
          </a:p>
          <a:p>
            <a:pPr>
              <a:buFont typeface="Wingdings" pitchFamily="2" charset="2"/>
              <a:buNone/>
            </a:pPr>
            <a:r>
              <a:rPr lang="en-IN" sz="3600"/>
              <a:t>	</a:t>
            </a:r>
            <a:r>
              <a:rPr lang="en-IN" sz="3600" i="1"/>
              <a:t>(Street Lighting with LED – 46 P less)</a:t>
            </a:r>
          </a:p>
          <a:p>
            <a:pPr>
              <a:buFont typeface="Wingdings" pitchFamily="2" charset="2"/>
              <a:buNone/>
            </a:pPr>
            <a:endParaRPr lang="en-IN" sz="3600"/>
          </a:p>
          <a:p>
            <a:endParaRPr lang="en-US" sz="2800"/>
          </a:p>
        </p:txBody>
      </p:sp>
      <p:pic>
        <p:nvPicPr>
          <p:cNvPr id="115716" name="Picture 10"/>
          <p:cNvPicPr>
            <a:picLocks noChangeAspect="1" noChangeArrowheads="1"/>
          </p:cNvPicPr>
          <p:nvPr/>
        </p:nvPicPr>
        <p:blipFill>
          <a:blip r:embed="rId2"/>
          <a:srcRect/>
          <a:stretch>
            <a:fillRect/>
          </a:stretch>
        </p:blipFill>
        <p:spPr bwMode="auto">
          <a:xfrm>
            <a:off x="7467600" y="0"/>
            <a:ext cx="1692275" cy="765175"/>
          </a:xfrm>
          <a:prstGeom prst="rect">
            <a:avLst/>
          </a:prstGeom>
          <a:noFill/>
          <a:ln w="9525" algn="ctr">
            <a:noFill/>
            <a:miter lim="800000"/>
            <a:headEnd/>
            <a:tailEnd/>
          </a:ln>
        </p:spPr>
      </p:pic>
      <p:pic>
        <p:nvPicPr>
          <p:cNvPr id="115717" name="Picture 5"/>
          <p:cNvPicPr>
            <a:picLocks noChangeAspect="1" noChangeArrowheads="1"/>
          </p:cNvPicPr>
          <p:nvPr/>
        </p:nvPicPr>
        <p:blipFill>
          <a:blip r:embed="rId3"/>
          <a:srcRect/>
          <a:stretch>
            <a:fillRect/>
          </a:stretch>
        </p:blipFill>
        <p:spPr bwMode="auto">
          <a:xfrm>
            <a:off x="0" y="0"/>
            <a:ext cx="1751013" cy="609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1F17EE3F-B403-4BD6-8106-4C671CBB6F65}" type="slidenum">
              <a:rPr lang="en-US"/>
              <a:pPr/>
              <a:t>5</a:t>
            </a:fld>
            <a:endParaRPr lang="en-US"/>
          </a:p>
        </p:txBody>
      </p:sp>
      <p:sp>
        <p:nvSpPr>
          <p:cNvPr id="116739" name="Rectangle 3"/>
          <p:cNvSpPr>
            <a:spLocks noGrp="1" noChangeArrowheads="1"/>
          </p:cNvSpPr>
          <p:nvPr>
            <p:ph type="body" idx="1"/>
          </p:nvPr>
        </p:nvSpPr>
        <p:spPr>
          <a:xfrm>
            <a:off x="457200" y="1524000"/>
            <a:ext cx="8229600" cy="4572000"/>
          </a:xfrm>
        </p:spPr>
        <p:txBody>
          <a:bodyPr/>
          <a:lstStyle/>
          <a:p>
            <a:pPr>
              <a:lnSpc>
                <a:spcPct val="80000"/>
              </a:lnSpc>
            </a:pPr>
            <a:r>
              <a:rPr lang="en-US" sz="3400"/>
              <a:t>Direction to create awareness on TOD tariff</a:t>
            </a:r>
            <a:endParaRPr lang="en-IN" sz="3400"/>
          </a:p>
          <a:p>
            <a:pPr>
              <a:lnSpc>
                <a:spcPct val="80000"/>
              </a:lnSpc>
            </a:pPr>
            <a:r>
              <a:rPr lang="en-IN" sz="3400"/>
              <a:t>Direction for installation of capacitor banks by the consumers</a:t>
            </a:r>
          </a:p>
          <a:p>
            <a:pPr>
              <a:lnSpc>
                <a:spcPct val="80000"/>
              </a:lnSpc>
            </a:pPr>
            <a:r>
              <a:rPr lang="en-IN" sz="3400"/>
              <a:t>Direction for installation of capacitor banks by the licensee</a:t>
            </a:r>
          </a:p>
          <a:p>
            <a:pPr>
              <a:lnSpc>
                <a:spcPct val="80000"/>
              </a:lnSpc>
            </a:pPr>
            <a:r>
              <a:rPr lang="en-US" sz="3400"/>
              <a:t>Direction for energy audit</a:t>
            </a:r>
          </a:p>
          <a:p>
            <a:pPr>
              <a:lnSpc>
                <a:spcPct val="80000"/>
              </a:lnSpc>
            </a:pPr>
            <a:r>
              <a:rPr lang="en-IN" sz="3400"/>
              <a:t>Direction for undertaking load research</a:t>
            </a:r>
            <a:endParaRPr lang="en-US" sz="3400"/>
          </a:p>
          <a:p>
            <a:pPr>
              <a:lnSpc>
                <a:spcPct val="80000"/>
              </a:lnSpc>
            </a:pPr>
            <a:endParaRPr lang="en-US" sz="2800"/>
          </a:p>
        </p:txBody>
      </p:sp>
      <p:pic>
        <p:nvPicPr>
          <p:cNvPr id="116740" name="Picture 10"/>
          <p:cNvPicPr>
            <a:picLocks noChangeAspect="1" noChangeArrowheads="1"/>
          </p:cNvPicPr>
          <p:nvPr/>
        </p:nvPicPr>
        <p:blipFill>
          <a:blip r:embed="rId2"/>
          <a:srcRect/>
          <a:stretch>
            <a:fillRect/>
          </a:stretch>
        </p:blipFill>
        <p:spPr bwMode="auto">
          <a:xfrm>
            <a:off x="7451725" y="0"/>
            <a:ext cx="1692275" cy="765175"/>
          </a:xfrm>
          <a:prstGeom prst="rect">
            <a:avLst/>
          </a:prstGeom>
          <a:noFill/>
          <a:ln w="9525" algn="ctr">
            <a:noFill/>
            <a:miter lim="800000"/>
            <a:headEnd/>
            <a:tailEnd/>
          </a:ln>
        </p:spPr>
      </p:pic>
      <p:pic>
        <p:nvPicPr>
          <p:cNvPr id="116741" name="Picture 5"/>
          <p:cNvPicPr>
            <a:picLocks noChangeAspect="1" noChangeArrowheads="1"/>
          </p:cNvPicPr>
          <p:nvPr/>
        </p:nvPicPr>
        <p:blipFill>
          <a:blip r:embed="rId3"/>
          <a:srcRect/>
          <a:stretch>
            <a:fillRect/>
          </a:stretch>
        </p:blipFill>
        <p:spPr bwMode="auto">
          <a:xfrm>
            <a:off x="0" y="0"/>
            <a:ext cx="1751013" cy="609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A0AFCBC9-21DC-45ED-8964-6F4579A3C582}" type="slidenum">
              <a:rPr lang="en-US"/>
              <a:pPr/>
              <a:t>6</a:t>
            </a:fld>
            <a:endParaRPr lang="en-US"/>
          </a:p>
        </p:txBody>
      </p:sp>
      <p:sp>
        <p:nvSpPr>
          <p:cNvPr id="118787" name="Rectangle 3"/>
          <p:cNvSpPr>
            <a:spLocks noGrp="1" noChangeArrowheads="1"/>
          </p:cNvSpPr>
          <p:nvPr>
            <p:ph type="body" idx="1"/>
          </p:nvPr>
        </p:nvSpPr>
        <p:spPr>
          <a:xfrm>
            <a:off x="457200" y="1447800"/>
            <a:ext cx="8229600" cy="4648200"/>
          </a:xfrm>
        </p:spPr>
        <p:txBody>
          <a:bodyPr/>
          <a:lstStyle/>
          <a:p>
            <a:pPr>
              <a:lnSpc>
                <a:spcPct val="90000"/>
              </a:lnSpc>
            </a:pPr>
            <a:r>
              <a:rPr lang="en-US"/>
              <a:t>Encouraging TOD</a:t>
            </a:r>
          </a:p>
          <a:p>
            <a:pPr>
              <a:lnSpc>
                <a:spcPct val="90000"/>
              </a:lnSpc>
            </a:pPr>
            <a:r>
              <a:rPr lang="en-US"/>
              <a:t>Encouraging Energy Audit at Consumers’ establishments</a:t>
            </a:r>
          </a:p>
          <a:p>
            <a:pPr>
              <a:lnSpc>
                <a:spcPct val="90000"/>
              </a:lnSpc>
            </a:pPr>
            <a:r>
              <a:rPr lang="en-US"/>
              <a:t>Informing about installation of Capacitors for improvement of power factors</a:t>
            </a:r>
          </a:p>
          <a:p>
            <a:pPr>
              <a:lnSpc>
                <a:spcPct val="90000"/>
              </a:lnSpc>
            </a:pPr>
            <a:r>
              <a:rPr lang="en-US"/>
              <a:t>Metering of Street lighting supplies</a:t>
            </a:r>
          </a:p>
          <a:p>
            <a:pPr>
              <a:lnSpc>
                <a:spcPct val="90000"/>
              </a:lnSpc>
            </a:pPr>
            <a:r>
              <a:rPr lang="en-US"/>
              <a:t>Intense drive against theft of electricity</a:t>
            </a:r>
            <a:endParaRPr lang="en-IN"/>
          </a:p>
          <a:p>
            <a:pPr>
              <a:lnSpc>
                <a:spcPct val="90000"/>
              </a:lnSpc>
            </a:pPr>
            <a:endParaRPr lang="en-US" sz="2400"/>
          </a:p>
        </p:txBody>
      </p:sp>
      <p:pic>
        <p:nvPicPr>
          <p:cNvPr id="118788" name="Picture 10"/>
          <p:cNvPicPr>
            <a:picLocks noChangeAspect="1" noChangeArrowheads="1"/>
          </p:cNvPicPr>
          <p:nvPr/>
        </p:nvPicPr>
        <p:blipFill>
          <a:blip r:embed="rId2"/>
          <a:srcRect/>
          <a:stretch>
            <a:fillRect/>
          </a:stretch>
        </p:blipFill>
        <p:spPr bwMode="auto">
          <a:xfrm>
            <a:off x="7451725" y="0"/>
            <a:ext cx="1692275" cy="765175"/>
          </a:xfrm>
          <a:prstGeom prst="rect">
            <a:avLst/>
          </a:prstGeom>
          <a:noFill/>
          <a:ln w="9525" algn="ctr">
            <a:noFill/>
            <a:miter lim="800000"/>
            <a:headEnd/>
            <a:tailEnd/>
          </a:ln>
        </p:spPr>
      </p:pic>
      <p:pic>
        <p:nvPicPr>
          <p:cNvPr id="118789" name="Picture 5"/>
          <p:cNvPicPr>
            <a:picLocks noChangeAspect="1" noChangeArrowheads="1"/>
          </p:cNvPicPr>
          <p:nvPr/>
        </p:nvPicPr>
        <p:blipFill>
          <a:blip r:embed="rId3"/>
          <a:srcRect/>
          <a:stretch>
            <a:fillRect/>
          </a:stretch>
        </p:blipFill>
        <p:spPr bwMode="auto">
          <a:xfrm>
            <a:off x="0" y="0"/>
            <a:ext cx="1751013" cy="609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853AB4C8-0980-4AFC-B822-200B638084C4}" type="slidenum">
              <a:rPr lang="en-US"/>
              <a:pPr/>
              <a:t>7</a:t>
            </a:fld>
            <a:endParaRPr lang="en-US"/>
          </a:p>
        </p:txBody>
      </p:sp>
      <p:sp>
        <p:nvSpPr>
          <p:cNvPr id="104450" name="Rectangle 2"/>
          <p:cNvSpPr>
            <a:spLocks noGrp="1" noChangeArrowheads="1"/>
          </p:cNvSpPr>
          <p:nvPr>
            <p:ph type="title"/>
          </p:nvPr>
        </p:nvSpPr>
        <p:spPr>
          <a:xfrm>
            <a:off x="457200" y="381000"/>
            <a:ext cx="8229600" cy="600075"/>
          </a:xfrm>
        </p:spPr>
        <p:txBody>
          <a:bodyPr/>
          <a:lstStyle/>
          <a:p>
            <a:r>
              <a:rPr lang="en-US" sz="4000"/>
              <a:t>TOD Tariff</a:t>
            </a:r>
          </a:p>
        </p:txBody>
      </p:sp>
      <p:sp>
        <p:nvSpPr>
          <p:cNvPr id="104451" name="Rectangle 3"/>
          <p:cNvSpPr>
            <a:spLocks noGrp="1" noChangeArrowheads="1"/>
          </p:cNvSpPr>
          <p:nvPr>
            <p:ph type="body" idx="1"/>
          </p:nvPr>
        </p:nvSpPr>
        <p:spPr>
          <a:xfrm>
            <a:off x="457200" y="1052513"/>
            <a:ext cx="8229600" cy="5043487"/>
          </a:xfrm>
        </p:spPr>
        <p:txBody>
          <a:bodyPr/>
          <a:lstStyle/>
          <a:p>
            <a:pPr algn="just"/>
            <a:r>
              <a:rPr lang="en-US" sz="2400"/>
              <a:t>CESC is actively encouraging TOD tariff in line with the directives of the Hon’ble WBERC. </a:t>
            </a:r>
          </a:p>
          <a:p>
            <a:pPr algn="just">
              <a:buFont typeface="Wingdings" pitchFamily="2" charset="2"/>
              <a:buNone/>
            </a:pPr>
            <a:endParaRPr lang="en-US" sz="2400"/>
          </a:p>
          <a:p>
            <a:pPr algn="just"/>
            <a:r>
              <a:rPr lang="en-US" sz="2400"/>
              <a:t>TOD tariff scheme is a tool for DSM as the scheme adopts higher prices during peak hours to discourage consumption. </a:t>
            </a:r>
          </a:p>
          <a:p>
            <a:pPr algn="just">
              <a:buFont typeface="Wingdings" pitchFamily="2" charset="2"/>
              <a:buNone/>
            </a:pPr>
            <a:endParaRPr lang="en-US" sz="2400"/>
          </a:p>
          <a:p>
            <a:pPr algn="just"/>
            <a:r>
              <a:rPr lang="en-US" sz="2400"/>
              <a:t>Concessional rates adopted during off-peak hours encourage consumption and smoothens the demand curve. </a:t>
            </a:r>
          </a:p>
          <a:p>
            <a:pPr algn="just">
              <a:buFont typeface="Wingdings" pitchFamily="2" charset="2"/>
              <a:buNone/>
            </a:pPr>
            <a:endParaRPr lang="en-US" sz="2400"/>
          </a:p>
          <a:p>
            <a:pPr algn="just"/>
            <a:r>
              <a:rPr lang="en-US" sz="2400"/>
              <a:t>Consumer may re-engineer their drawal from peak hours to off-peak hours to avail of the benefit of overall reduction in their electricity bill. </a:t>
            </a:r>
          </a:p>
          <a:p>
            <a:pPr algn="just">
              <a:buFont typeface="Wingdings" pitchFamily="2" charset="2"/>
              <a:buNone/>
            </a:pPr>
            <a:endParaRPr lang="en-US" sz="2400"/>
          </a:p>
          <a:p>
            <a:pPr algn="just">
              <a:buFont typeface="Wingdings" pitchFamily="2" charset="2"/>
              <a:buNone/>
            </a:pPr>
            <a:endParaRPr lang="en-US" sz="2400"/>
          </a:p>
          <a:p>
            <a:pPr algn="just">
              <a:buFont typeface="Wingdings" pitchFamily="2" charset="2"/>
              <a:buNone/>
            </a:pPr>
            <a:endParaRPr lang="en-US" sz="2400"/>
          </a:p>
        </p:txBody>
      </p:sp>
      <p:pic>
        <p:nvPicPr>
          <p:cNvPr id="104453" name="Picture 10"/>
          <p:cNvPicPr>
            <a:picLocks noChangeAspect="1" noChangeArrowheads="1"/>
          </p:cNvPicPr>
          <p:nvPr/>
        </p:nvPicPr>
        <p:blipFill>
          <a:blip r:embed="rId2"/>
          <a:srcRect/>
          <a:stretch>
            <a:fillRect/>
          </a:stretch>
        </p:blipFill>
        <p:spPr bwMode="auto">
          <a:xfrm>
            <a:off x="7451725" y="0"/>
            <a:ext cx="1692275" cy="765175"/>
          </a:xfrm>
          <a:prstGeom prst="rect">
            <a:avLst/>
          </a:prstGeom>
          <a:noFill/>
          <a:ln w="9525" algn="ctr">
            <a:noFill/>
            <a:miter lim="800000"/>
            <a:headEnd/>
            <a:tailEnd/>
          </a:ln>
        </p:spPr>
      </p:pic>
      <p:pic>
        <p:nvPicPr>
          <p:cNvPr id="104454" name="Picture 6"/>
          <p:cNvPicPr>
            <a:picLocks noChangeAspect="1" noChangeArrowheads="1"/>
          </p:cNvPicPr>
          <p:nvPr/>
        </p:nvPicPr>
        <p:blipFill>
          <a:blip r:embed="rId3"/>
          <a:srcRect/>
          <a:stretch>
            <a:fillRect/>
          </a:stretch>
        </p:blipFill>
        <p:spPr bwMode="auto">
          <a:xfrm>
            <a:off x="0" y="0"/>
            <a:ext cx="1751013" cy="6096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75"/>
                                  </p:iterate>
                                  <p:childTnLst>
                                    <p:set>
                                      <p:cBhvr>
                                        <p:cTn id="6" dur="1" fill="hold">
                                          <p:stCondLst>
                                            <p:cond delay="74"/>
                                          </p:stCondLst>
                                        </p:cTn>
                                        <p:tgtEl>
                                          <p:spTgt spid="1044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 name="Slide Number Placeholder 6"/>
          <p:cNvSpPr>
            <a:spLocks noGrp="1"/>
          </p:cNvSpPr>
          <p:nvPr>
            <p:ph type="sldNum" sz="quarter" idx="12"/>
          </p:nvPr>
        </p:nvSpPr>
        <p:spPr/>
        <p:txBody>
          <a:bodyPr/>
          <a:lstStyle/>
          <a:p>
            <a:fld id="{80434DCA-B0ED-4199-8D49-62092D932104}" type="slidenum">
              <a:rPr lang="en-US"/>
              <a:pPr/>
              <a:t>8</a:t>
            </a:fld>
            <a:endParaRPr lang="en-US"/>
          </a:p>
        </p:txBody>
      </p:sp>
      <p:sp>
        <p:nvSpPr>
          <p:cNvPr id="106498" name="Rectangle 2"/>
          <p:cNvSpPr>
            <a:spLocks noGrp="1" noChangeArrowheads="1"/>
          </p:cNvSpPr>
          <p:nvPr>
            <p:ph type="title"/>
          </p:nvPr>
        </p:nvSpPr>
        <p:spPr/>
        <p:txBody>
          <a:bodyPr/>
          <a:lstStyle/>
          <a:p>
            <a:r>
              <a:rPr lang="en-US"/>
              <a:t>TOD for Industrial Consumers</a:t>
            </a:r>
          </a:p>
        </p:txBody>
      </p:sp>
      <p:sp>
        <p:nvSpPr>
          <p:cNvPr id="106499" name="Rectangle 3"/>
          <p:cNvSpPr>
            <a:spLocks noGrp="1" noChangeArrowheads="1"/>
          </p:cNvSpPr>
          <p:nvPr>
            <p:ph type="body" sz="half" idx="1"/>
          </p:nvPr>
        </p:nvSpPr>
        <p:spPr>
          <a:xfrm>
            <a:off x="457200" y="1981200"/>
            <a:ext cx="8075613" cy="4114800"/>
          </a:xfrm>
        </p:spPr>
        <p:txBody>
          <a:bodyPr/>
          <a:lstStyle/>
          <a:p>
            <a:pPr algn="ctr">
              <a:buFont typeface="Wingdings" pitchFamily="2" charset="2"/>
              <a:buNone/>
            </a:pPr>
            <a:r>
              <a:rPr lang="en-US" sz="2800"/>
              <a:t>As per Tariff Order of 2010 – 2011 </a:t>
            </a:r>
          </a:p>
          <a:p>
            <a:pPr>
              <a:buFont typeface="Wingdings" pitchFamily="2" charset="2"/>
              <a:buNone/>
            </a:pPr>
            <a:endParaRPr lang="en-US" sz="2800"/>
          </a:p>
        </p:txBody>
      </p:sp>
      <p:graphicFrame>
        <p:nvGraphicFramePr>
          <p:cNvPr id="106533" name="Group 37"/>
          <p:cNvGraphicFramePr>
            <a:graphicFrameLocks noGrp="1"/>
          </p:cNvGraphicFramePr>
          <p:nvPr>
            <p:ph sz="half" idx="2"/>
          </p:nvPr>
        </p:nvGraphicFramePr>
        <p:xfrm>
          <a:off x="1116013" y="2636838"/>
          <a:ext cx="7343775" cy="3455988"/>
        </p:xfrm>
        <a:graphic>
          <a:graphicData uri="http://schemas.openxmlformats.org/drawingml/2006/table">
            <a:tbl>
              <a:tblPr/>
              <a:tblGrid>
                <a:gridCol w="2447925"/>
                <a:gridCol w="2232025"/>
                <a:gridCol w="2663825"/>
              </a:tblGrid>
              <a:tr h="8636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Period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Time Zone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Energy Charge (Paise/kWh)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51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Normal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0600 hrs. to 1700 hrs.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CC3300"/>
                          </a:solidFill>
                          <a:effectLst>
                            <a:outerShdw blurRad="38100" dist="38100" dir="2700000" algn="tl">
                              <a:srgbClr val="000000"/>
                            </a:outerShdw>
                          </a:effectLst>
                          <a:latin typeface="Tahoma" pitchFamily="34" charset="0"/>
                        </a:rPr>
                        <a:t>521</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800" b="1" i="0" u="none" strike="noStrike" cap="none" normalizeH="0" baseline="0" smtClean="0">
                        <a:ln>
                          <a:noFill/>
                        </a:ln>
                        <a:solidFill>
                          <a:srgbClr val="CC33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Peak</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FFFFFF"/>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1700 hrs to 2300 hrs.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CC3300"/>
                          </a:solidFill>
                          <a:effectLst>
                            <a:outerShdw blurRad="38100" dist="38100" dir="2700000" algn="tl">
                              <a:srgbClr val="000000"/>
                            </a:outerShdw>
                          </a:effectLst>
                          <a:latin typeface="Tahoma" pitchFamily="34" charset="0"/>
                        </a:rPr>
                        <a:t>782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Off-peak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2300 hrs. to 0600 hrs.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CC3300"/>
                          </a:solidFill>
                          <a:effectLst>
                            <a:outerShdw blurRad="38100" dist="38100" dir="2700000" algn="tl">
                              <a:srgbClr val="000000"/>
                            </a:outerShdw>
                          </a:effectLst>
                          <a:latin typeface="Tahoma" pitchFamily="34" charset="0"/>
                        </a:rPr>
                        <a:t>359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06535" name="Picture 10"/>
          <p:cNvPicPr>
            <a:picLocks noChangeAspect="1" noChangeArrowheads="1"/>
          </p:cNvPicPr>
          <p:nvPr/>
        </p:nvPicPr>
        <p:blipFill>
          <a:blip r:embed="rId2"/>
          <a:srcRect/>
          <a:stretch>
            <a:fillRect/>
          </a:stretch>
        </p:blipFill>
        <p:spPr bwMode="auto">
          <a:xfrm>
            <a:off x="7451725" y="0"/>
            <a:ext cx="1692275" cy="765175"/>
          </a:xfrm>
          <a:prstGeom prst="rect">
            <a:avLst/>
          </a:prstGeom>
          <a:noFill/>
          <a:ln w="9525" algn="ctr">
            <a:noFill/>
            <a:miter lim="800000"/>
            <a:headEnd/>
            <a:tailEnd/>
          </a:ln>
        </p:spPr>
      </p:pic>
      <p:pic>
        <p:nvPicPr>
          <p:cNvPr id="106536" name="Picture 40"/>
          <p:cNvPicPr>
            <a:picLocks noChangeAspect="1" noChangeArrowheads="1"/>
          </p:cNvPicPr>
          <p:nvPr/>
        </p:nvPicPr>
        <p:blipFill>
          <a:blip r:embed="rId3"/>
          <a:srcRect/>
          <a:stretch>
            <a:fillRect/>
          </a:stretch>
        </p:blipFill>
        <p:spPr bwMode="auto">
          <a:xfrm>
            <a:off x="0" y="0"/>
            <a:ext cx="1751013" cy="609600"/>
          </a:xfrm>
          <a:prstGeom prst="rect">
            <a:avLst/>
          </a:prstGeom>
          <a:noFill/>
          <a:ln w="9525">
            <a:noFill/>
            <a:miter lim="800000"/>
            <a:headEnd/>
            <a:tailEnd/>
          </a:ln>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064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 name="Slide Number Placeholder 6"/>
          <p:cNvSpPr>
            <a:spLocks noGrp="1"/>
          </p:cNvSpPr>
          <p:nvPr>
            <p:ph type="sldNum" sz="quarter" idx="12"/>
          </p:nvPr>
        </p:nvSpPr>
        <p:spPr/>
        <p:txBody>
          <a:bodyPr/>
          <a:lstStyle/>
          <a:p>
            <a:fld id="{B49BCECB-09F6-47B8-9755-855239DAF23D}" type="slidenum">
              <a:rPr lang="en-US"/>
              <a:pPr/>
              <a:t>9</a:t>
            </a:fld>
            <a:endParaRPr lang="en-US"/>
          </a:p>
        </p:txBody>
      </p:sp>
      <p:sp>
        <p:nvSpPr>
          <p:cNvPr id="108546" name="Rectangle 2"/>
          <p:cNvSpPr>
            <a:spLocks noGrp="1" noChangeArrowheads="1"/>
          </p:cNvSpPr>
          <p:nvPr>
            <p:ph type="title"/>
          </p:nvPr>
        </p:nvSpPr>
        <p:spPr/>
        <p:txBody>
          <a:bodyPr/>
          <a:lstStyle/>
          <a:p>
            <a:r>
              <a:rPr lang="en-US"/>
              <a:t>TOD for Commercial Consumers</a:t>
            </a:r>
          </a:p>
        </p:txBody>
      </p:sp>
      <p:sp>
        <p:nvSpPr>
          <p:cNvPr id="108547" name="Rectangle 3"/>
          <p:cNvSpPr>
            <a:spLocks noGrp="1" noChangeArrowheads="1"/>
          </p:cNvSpPr>
          <p:nvPr>
            <p:ph type="body" sz="half" idx="1"/>
          </p:nvPr>
        </p:nvSpPr>
        <p:spPr>
          <a:xfrm>
            <a:off x="900113" y="1916113"/>
            <a:ext cx="7127875" cy="3827462"/>
          </a:xfrm>
        </p:spPr>
        <p:txBody>
          <a:bodyPr/>
          <a:lstStyle/>
          <a:p>
            <a:pPr algn="ctr">
              <a:buFont typeface="Wingdings" pitchFamily="2" charset="2"/>
              <a:buNone/>
            </a:pPr>
            <a:r>
              <a:rPr lang="en-US" sz="2800"/>
              <a:t>As per Tariff Order of 2010 – 2011 </a:t>
            </a:r>
          </a:p>
          <a:p>
            <a:pPr algn="ctr">
              <a:buFont typeface="Wingdings" pitchFamily="2" charset="2"/>
              <a:buNone/>
            </a:pPr>
            <a:endParaRPr lang="en-US" sz="2800"/>
          </a:p>
          <a:p>
            <a:pPr>
              <a:buFont typeface="Wingdings" pitchFamily="2" charset="2"/>
              <a:buNone/>
            </a:pPr>
            <a:endParaRPr lang="en-US" sz="2800"/>
          </a:p>
        </p:txBody>
      </p:sp>
      <p:graphicFrame>
        <p:nvGraphicFramePr>
          <p:cNvPr id="108610" name="Group 66"/>
          <p:cNvGraphicFramePr>
            <a:graphicFrameLocks noGrp="1"/>
          </p:cNvGraphicFramePr>
          <p:nvPr>
            <p:ph sz="half" idx="2"/>
          </p:nvPr>
        </p:nvGraphicFramePr>
        <p:xfrm>
          <a:off x="755650" y="2852738"/>
          <a:ext cx="7632700" cy="3787140"/>
        </p:xfrm>
        <a:graphic>
          <a:graphicData uri="http://schemas.openxmlformats.org/drawingml/2006/table">
            <a:tbl>
              <a:tblPr/>
              <a:tblGrid>
                <a:gridCol w="1944688"/>
                <a:gridCol w="3143250"/>
                <a:gridCol w="2544762"/>
              </a:tblGrid>
              <a:tr h="1571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Period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Time Zone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Energy Charge (Paise / kWh)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Normal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0600 hrs. to 1700 hrs.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CC3300"/>
                          </a:solidFill>
                          <a:effectLst>
                            <a:outerShdw blurRad="38100" dist="38100" dir="2700000" algn="tl">
                              <a:srgbClr val="000000"/>
                            </a:outerShdw>
                          </a:effectLst>
                          <a:latin typeface="Tahoma" pitchFamily="34" charset="0"/>
                        </a:rPr>
                        <a:t>540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Peak</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FFFFFF"/>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1700 hrs to 2300 hrs.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CC3300"/>
                          </a:solidFill>
                          <a:effectLst>
                            <a:outerShdw blurRad="38100" dist="38100" dir="2700000" algn="tl">
                              <a:srgbClr val="000000"/>
                            </a:outerShdw>
                          </a:effectLst>
                          <a:latin typeface="Tahoma" pitchFamily="34" charset="0"/>
                        </a:rPr>
                        <a:t>594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Off-peak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ahoma" pitchFamily="34" charset="0"/>
                        </a:rPr>
                        <a:t>2300 hrs. to 0600 hrs.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CC3300"/>
                          </a:solidFill>
                          <a:effectLst>
                            <a:outerShdw blurRad="38100" dist="38100" dir="2700000" algn="tl">
                              <a:srgbClr val="000000"/>
                            </a:outerShdw>
                          </a:effectLst>
                          <a:latin typeface="Tahoma" pitchFamily="34" charset="0"/>
                        </a:rPr>
                        <a:t>502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08612" name="Picture 10"/>
          <p:cNvPicPr>
            <a:picLocks noChangeAspect="1" noChangeArrowheads="1"/>
          </p:cNvPicPr>
          <p:nvPr/>
        </p:nvPicPr>
        <p:blipFill>
          <a:blip r:embed="rId2"/>
          <a:srcRect/>
          <a:stretch>
            <a:fillRect/>
          </a:stretch>
        </p:blipFill>
        <p:spPr bwMode="auto">
          <a:xfrm>
            <a:off x="7451725" y="0"/>
            <a:ext cx="1692275" cy="765175"/>
          </a:xfrm>
          <a:prstGeom prst="rect">
            <a:avLst/>
          </a:prstGeom>
          <a:noFill/>
          <a:ln w="9525" algn="ctr">
            <a:noFill/>
            <a:miter lim="800000"/>
            <a:headEnd/>
            <a:tailEnd/>
          </a:ln>
        </p:spPr>
      </p:pic>
      <p:pic>
        <p:nvPicPr>
          <p:cNvPr id="108613" name="Picture 69"/>
          <p:cNvPicPr>
            <a:picLocks noChangeAspect="1" noChangeArrowheads="1"/>
          </p:cNvPicPr>
          <p:nvPr/>
        </p:nvPicPr>
        <p:blipFill>
          <a:blip r:embed="rId3"/>
          <a:srcRect/>
          <a:stretch>
            <a:fillRect/>
          </a:stretch>
        </p:blipFill>
        <p:spPr bwMode="auto">
          <a:xfrm>
            <a:off x="0" y="0"/>
            <a:ext cx="1751013" cy="609600"/>
          </a:xfrm>
          <a:prstGeom prst="rect">
            <a:avLst/>
          </a:prstGeom>
          <a:noFill/>
          <a:ln w="9525">
            <a:noFill/>
            <a:miter lim="800000"/>
            <a:headEnd/>
            <a:tailEnd/>
          </a:ln>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085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autoUpdateAnimBg="0"/>
    </p:bldLst>
  </p:timing>
</p:sld>
</file>

<file path=ppt/theme/theme1.xml><?xml version="1.0" encoding="utf-8"?>
<a:theme xmlns:a="http://schemas.openxmlformats.org/drawingml/2006/main" name="Textured">
  <a:themeElements>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Designs\Sumi Painting.pot</Template>
  <TotalTime>424</TotalTime>
  <Pages>19</Pages>
  <Words>851</Words>
  <Application>Microsoft Office PowerPoint</Application>
  <PresentationFormat>On-screen Show (4:3)</PresentationFormat>
  <Paragraphs>248</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Textured</vt:lpstr>
      <vt:lpstr>Energy Efficiency: Linkages with DSM, Methods, Technologies, Role of CSOs in West Bengal  </vt:lpstr>
      <vt:lpstr>Demand Side Management</vt:lpstr>
      <vt:lpstr>PowerPoint Presentation</vt:lpstr>
      <vt:lpstr>PowerPoint Presentation</vt:lpstr>
      <vt:lpstr>PowerPoint Presentation</vt:lpstr>
      <vt:lpstr>PowerPoint Presentation</vt:lpstr>
      <vt:lpstr>TOD Tariff</vt:lpstr>
      <vt:lpstr>TOD for Industrial Consumers</vt:lpstr>
      <vt:lpstr>TOD for Commercial Consumers</vt:lpstr>
      <vt:lpstr>PowerPoint Presentation</vt:lpstr>
      <vt:lpstr>PowerPoint Presentation</vt:lpstr>
      <vt:lpstr>Bureau of Energy Efficiency</vt:lpstr>
      <vt:lpstr>Electrical Rating for  Refrigerator (250 Litres Frost Free)</vt:lpstr>
      <vt:lpstr>Electrical Rating for  Tube Lights</vt:lpstr>
      <vt:lpstr>Electrical Rating for  Air - Conditioner</vt:lpstr>
      <vt:lpstr>Using Energy Efficiently </vt:lpstr>
      <vt:lpstr>Using Energy Efficiently - contd.</vt:lpstr>
      <vt:lpstr>Using Energy Efficiently - contd.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electricity and his history</dc:title>
  <dc:creator>CESC</dc:creator>
  <cp:lastModifiedBy>Gaurav Shukla</cp:lastModifiedBy>
  <cp:revision>29</cp:revision>
  <cp:lastPrinted>1601-01-01T00:00:00Z</cp:lastPrinted>
  <dcterms:created xsi:type="dcterms:W3CDTF">1996-05-24T10:16:58Z</dcterms:created>
  <dcterms:modified xsi:type="dcterms:W3CDTF">2012-03-20T07:13:13Z</dcterms:modified>
</cp:coreProperties>
</file>