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66" r:id="rId4"/>
    <p:sldId id="267" r:id="rId5"/>
    <p:sldId id="270" r:id="rId6"/>
    <p:sldId id="280" r:id="rId7"/>
    <p:sldId id="272" r:id="rId8"/>
    <p:sldId id="281" r:id="rId9"/>
    <p:sldId id="273" r:id="rId10"/>
    <p:sldId id="274" r:id="rId11"/>
    <p:sldId id="275" r:id="rId12"/>
    <p:sldId id="276" r:id="rId13"/>
    <p:sldId id="279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India's Installed Generation Capacity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Thermal</c:v>
                </c:pt>
                <c:pt idx="1">
                  <c:v>Nuclear</c:v>
                </c:pt>
                <c:pt idx="2">
                  <c:v>Renewable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0.66300000000000003</c:v>
                </c:pt>
                <c:pt idx="1">
                  <c:v>2.4E-2</c:v>
                </c:pt>
                <c:pt idx="2">
                  <c:v>0.313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General Shortage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2010-11</c:v>
                </c:pt>
                <c:pt idx="1">
                  <c:v>Mar-12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8.5000000000000006E-2</c:v>
                </c:pt>
                <c:pt idx="1">
                  <c:v>0.10199999999999999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Peak Shortage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2010-11</c:v>
                </c:pt>
                <c:pt idx="1">
                  <c:v>Mar-12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9.8000000000000004E-2</c:v>
                </c:pt>
                <c:pt idx="1">
                  <c:v>0.111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713792"/>
        <c:axId val="37715328"/>
        <c:axId val="48106560"/>
      </c:bar3DChart>
      <c:catAx>
        <c:axId val="37713792"/>
        <c:scaling>
          <c:orientation val="minMax"/>
        </c:scaling>
        <c:delete val="0"/>
        <c:axPos val="b"/>
        <c:majorTickMark val="out"/>
        <c:minorTickMark val="none"/>
        <c:tickLblPos val="nextTo"/>
        <c:crossAx val="37715328"/>
        <c:crosses val="autoZero"/>
        <c:auto val="1"/>
        <c:lblAlgn val="ctr"/>
        <c:lblOffset val="100"/>
        <c:noMultiLvlLbl val="0"/>
      </c:catAx>
      <c:valAx>
        <c:axId val="377153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7713792"/>
        <c:crosses val="autoZero"/>
        <c:crossBetween val="between"/>
      </c:valAx>
      <c:serAx>
        <c:axId val="48106560"/>
        <c:scaling>
          <c:orientation val="minMax"/>
        </c:scaling>
        <c:delete val="1"/>
        <c:axPos val="b"/>
        <c:majorTickMark val="out"/>
        <c:minorTickMark val="none"/>
        <c:tickLblPos val="nextTo"/>
        <c:crossAx val="37715328"/>
        <c:crosses val="autoZero"/>
      </c:serAx>
    </c:plotArea>
    <c:legend>
      <c:legendPos val="r"/>
      <c:layout>
        <c:manualLayout>
          <c:xMode val="edge"/>
          <c:yMode val="edge"/>
          <c:x val="0.74877970934264004"/>
          <c:y val="8.4549682273174651E-2"/>
          <c:w val="0.24665901585647571"/>
          <c:h val="0.135150433406831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5ABA0C-EE6D-494D-A69F-171F17E80D6F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F97D9D13-3EAE-4C3E-B2DC-5FB81F5F1116}">
      <dgm:prSet phldrT="[Text]"/>
      <dgm:spPr/>
      <dgm:t>
        <a:bodyPr/>
        <a:lstStyle/>
        <a:p>
          <a:r>
            <a:rPr lang="en-US" dirty="0" smtClean="0"/>
            <a:t>Consumers</a:t>
          </a:r>
          <a:endParaRPr lang="en-US" dirty="0"/>
        </a:p>
      </dgm:t>
    </dgm:pt>
    <dgm:pt modelId="{FB775591-0544-4637-98D9-DA44FC8D207B}" type="parTrans" cxnId="{6EF880FF-7D3B-40D3-8B77-1E147C63A65B}">
      <dgm:prSet/>
      <dgm:spPr/>
      <dgm:t>
        <a:bodyPr/>
        <a:lstStyle/>
        <a:p>
          <a:endParaRPr lang="en-US"/>
        </a:p>
      </dgm:t>
    </dgm:pt>
    <dgm:pt modelId="{B05F3711-99F3-48CF-8FCB-389794BC9226}" type="sibTrans" cxnId="{6EF880FF-7D3B-40D3-8B77-1E147C63A65B}">
      <dgm:prSet/>
      <dgm:spPr/>
      <dgm:t>
        <a:bodyPr/>
        <a:lstStyle/>
        <a:p>
          <a:endParaRPr lang="en-US"/>
        </a:p>
      </dgm:t>
    </dgm:pt>
    <dgm:pt modelId="{B4C3372C-D5BD-4CD4-8439-35047FA645B1}">
      <dgm:prSet phldrT="[Text]"/>
      <dgm:spPr/>
      <dgm:t>
        <a:bodyPr/>
        <a:lstStyle/>
        <a:p>
          <a:r>
            <a:rPr lang="en-US" dirty="0" smtClean="0"/>
            <a:t>CSOs</a:t>
          </a:r>
          <a:endParaRPr lang="en-US" dirty="0"/>
        </a:p>
      </dgm:t>
    </dgm:pt>
    <dgm:pt modelId="{FD3AA7ED-A587-425C-9B52-D89FC1A8927A}" type="parTrans" cxnId="{375FBA85-FEA5-44A9-B3D9-9449B90510A2}">
      <dgm:prSet/>
      <dgm:spPr/>
      <dgm:t>
        <a:bodyPr/>
        <a:lstStyle/>
        <a:p>
          <a:endParaRPr lang="en-US"/>
        </a:p>
      </dgm:t>
    </dgm:pt>
    <dgm:pt modelId="{EF1EB156-E3EA-4FB9-B7F9-B5C0ED8A7946}" type="sibTrans" cxnId="{375FBA85-FEA5-44A9-B3D9-9449B90510A2}">
      <dgm:prSet/>
      <dgm:spPr/>
      <dgm:t>
        <a:bodyPr/>
        <a:lstStyle/>
        <a:p>
          <a:endParaRPr lang="en-US"/>
        </a:p>
      </dgm:t>
    </dgm:pt>
    <dgm:pt modelId="{AEC4752C-650D-446C-834D-30AAC24DC4D6}">
      <dgm:prSet phldrT="[Text]"/>
      <dgm:spPr/>
      <dgm:t>
        <a:bodyPr/>
        <a:lstStyle/>
        <a:p>
          <a:r>
            <a:rPr lang="en-US" dirty="0" smtClean="0"/>
            <a:t>Laws &amp; Policies</a:t>
          </a:r>
          <a:endParaRPr lang="en-US" dirty="0"/>
        </a:p>
      </dgm:t>
    </dgm:pt>
    <dgm:pt modelId="{6CFEF396-05CE-4D03-8DBF-5236F8015F21}" type="parTrans" cxnId="{4442E61E-7761-4F82-A2BC-FE6E6E7833CB}">
      <dgm:prSet/>
      <dgm:spPr/>
      <dgm:t>
        <a:bodyPr/>
        <a:lstStyle/>
        <a:p>
          <a:endParaRPr lang="en-US"/>
        </a:p>
      </dgm:t>
    </dgm:pt>
    <dgm:pt modelId="{CBB6407E-45BF-4B1B-8F62-306E3F775550}" type="sibTrans" cxnId="{4442E61E-7761-4F82-A2BC-FE6E6E7833CB}">
      <dgm:prSet/>
      <dgm:spPr/>
      <dgm:t>
        <a:bodyPr/>
        <a:lstStyle/>
        <a:p>
          <a:endParaRPr lang="en-US"/>
        </a:p>
      </dgm:t>
    </dgm:pt>
    <dgm:pt modelId="{ADBAA478-17E5-4E0B-AFDC-B69E0B45DA08}" type="pres">
      <dgm:prSet presAssocID="{DB5ABA0C-EE6D-494D-A69F-171F17E80D6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E66550-8F1C-409D-8769-6036360C3BFA}" type="pres">
      <dgm:prSet presAssocID="{F97D9D13-3EAE-4C3E-B2DC-5FB81F5F1116}" presName="gear1" presStyleLbl="node1" presStyleIdx="0" presStyleCnt="3">
        <dgm:presLayoutVars>
          <dgm:chMax val="1"/>
          <dgm:bulletEnabled val="1"/>
        </dgm:presLayoutVars>
      </dgm:prSet>
      <dgm:spPr/>
    </dgm:pt>
    <dgm:pt modelId="{4515B2AA-7D89-4DDD-A14F-D5786CAC74F0}" type="pres">
      <dgm:prSet presAssocID="{F97D9D13-3EAE-4C3E-B2DC-5FB81F5F1116}" presName="gear1srcNode" presStyleLbl="node1" presStyleIdx="0" presStyleCnt="3"/>
      <dgm:spPr/>
    </dgm:pt>
    <dgm:pt modelId="{1D1B68B8-3BEC-49B6-8D8F-4C65904FBD44}" type="pres">
      <dgm:prSet presAssocID="{F97D9D13-3EAE-4C3E-B2DC-5FB81F5F1116}" presName="gear1dstNode" presStyleLbl="node1" presStyleIdx="0" presStyleCnt="3"/>
      <dgm:spPr/>
    </dgm:pt>
    <dgm:pt modelId="{DF2A9010-1BFC-42E4-8651-842748724FF8}" type="pres">
      <dgm:prSet presAssocID="{B4C3372C-D5BD-4CD4-8439-35047FA645B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53FA3-2621-4AB7-B892-A5E879D03EEA}" type="pres">
      <dgm:prSet presAssocID="{B4C3372C-D5BD-4CD4-8439-35047FA645B1}" presName="gear2srcNode" presStyleLbl="node1" presStyleIdx="1" presStyleCnt="3"/>
      <dgm:spPr/>
    </dgm:pt>
    <dgm:pt modelId="{5EFB09C5-D71A-4809-8D3B-3C0A53A5D2EB}" type="pres">
      <dgm:prSet presAssocID="{B4C3372C-D5BD-4CD4-8439-35047FA645B1}" presName="gear2dstNode" presStyleLbl="node1" presStyleIdx="1" presStyleCnt="3"/>
      <dgm:spPr/>
    </dgm:pt>
    <dgm:pt modelId="{5CB557F1-CEE9-426F-9041-F9CA28A2B5B8}" type="pres">
      <dgm:prSet presAssocID="{AEC4752C-650D-446C-834D-30AAC24DC4D6}" presName="gear3" presStyleLbl="node1" presStyleIdx="2" presStyleCnt="3"/>
      <dgm:spPr/>
    </dgm:pt>
    <dgm:pt modelId="{1C8E32A1-09D0-462F-945E-44429C00F1AF}" type="pres">
      <dgm:prSet presAssocID="{AEC4752C-650D-446C-834D-30AAC24DC4D6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5F4DE7B9-1C7A-40DE-B1EF-7661663633BC}" type="pres">
      <dgm:prSet presAssocID="{AEC4752C-650D-446C-834D-30AAC24DC4D6}" presName="gear3srcNode" presStyleLbl="node1" presStyleIdx="2" presStyleCnt="3"/>
      <dgm:spPr/>
    </dgm:pt>
    <dgm:pt modelId="{5DDC76FA-A694-48A2-A029-E61DFE744569}" type="pres">
      <dgm:prSet presAssocID="{AEC4752C-650D-446C-834D-30AAC24DC4D6}" presName="gear3dstNode" presStyleLbl="node1" presStyleIdx="2" presStyleCnt="3"/>
      <dgm:spPr/>
    </dgm:pt>
    <dgm:pt modelId="{33BA8C01-B749-416E-93BD-954C0FCC9F2D}" type="pres">
      <dgm:prSet presAssocID="{B05F3711-99F3-48CF-8FCB-389794BC9226}" presName="connector1" presStyleLbl="sibTrans2D1" presStyleIdx="0" presStyleCnt="3"/>
      <dgm:spPr/>
    </dgm:pt>
    <dgm:pt modelId="{430F5D37-F76A-4E7D-BCAB-4046C2A1266B}" type="pres">
      <dgm:prSet presAssocID="{EF1EB156-E3EA-4FB9-B7F9-B5C0ED8A7946}" presName="connector2" presStyleLbl="sibTrans2D1" presStyleIdx="1" presStyleCnt="3"/>
      <dgm:spPr/>
    </dgm:pt>
    <dgm:pt modelId="{2A78B418-8486-4707-A409-49F6BA79DE07}" type="pres">
      <dgm:prSet presAssocID="{CBB6407E-45BF-4B1B-8F62-306E3F775550}" presName="connector3" presStyleLbl="sibTrans2D1" presStyleIdx="2" presStyleCnt="3"/>
      <dgm:spPr/>
    </dgm:pt>
  </dgm:ptLst>
  <dgm:cxnLst>
    <dgm:cxn modelId="{2A395285-EB1A-4B65-ABE5-1BE9C2DDFDAA}" type="presOf" srcId="{AEC4752C-650D-446C-834D-30AAC24DC4D6}" destId="{5F4DE7B9-1C7A-40DE-B1EF-7661663633BC}" srcOrd="2" destOrd="0" presId="urn:microsoft.com/office/officeart/2005/8/layout/gear1"/>
    <dgm:cxn modelId="{6C3847A0-0D72-42CB-B9EE-1C772819DC4F}" type="presOf" srcId="{F97D9D13-3EAE-4C3E-B2DC-5FB81F5F1116}" destId="{4515B2AA-7D89-4DDD-A14F-D5786CAC74F0}" srcOrd="1" destOrd="0" presId="urn:microsoft.com/office/officeart/2005/8/layout/gear1"/>
    <dgm:cxn modelId="{4442E61E-7761-4F82-A2BC-FE6E6E7833CB}" srcId="{DB5ABA0C-EE6D-494D-A69F-171F17E80D6F}" destId="{AEC4752C-650D-446C-834D-30AAC24DC4D6}" srcOrd="2" destOrd="0" parTransId="{6CFEF396-05CE-4D03-8DBF-5236F8015F21}" sibTransId="{CBB6407E-45BF-4B1B-8F62-306E3F775550}"/>
    <dgm:cxn modelId="{6EF880FF-7D3B-40D3-8B77-1E147C63A65B}" srcId="{DB5ABA0C-EE6D-494D-A69F-171F17E80D6F}" destId="{F97D9D13-3EAE-4C3E-B2DC-5FB81F5F1116}" srcOrd="0" destOrd="0" parTransId="{FB775591-0544-4637-98D9-DA44FC8D207B}" sibTransId="{B05F3711-99F3-48CF-8FCB-389794BC9226}"/>
    <dgm:cxn modelId="{8287D3FF-0E6A-4F8C-A631-370278B4BD17}" type="presOf" srcId="{AEC4752C-650D-446C-834D-30AAC24DC4D6}" destId="{5CB557F1-CEE9-426F-9041-F9CA28A2B5B8}" srcOrd="0" destOrd="0" presId="urn:microsoft.com/office/officeart/2005/8/layout/gear1"/>
    <dgm:cxn modelId="{032E738E-716D-4468-8543-71B88EEDF6C1}" type="presOf" srcId="{F97D9D13-3EAE-4C3E-B2DC-5FB81F5F1116}" destId="{88E66550-8F1C-409D-8769-6036360C3BFA}" srcOrd="0" destOrd="0" presId="urn:microsoft.com/office/officeart/2005/8/layout/gear1"/>
    <dgm:cxn modelId="{12AB51A9-8335-4E2A-A02B-E4DC435723FE}" type="presOf" srcId="{B4C3372C-D5BD-4CD4-8439-35047FA645B1}" destId="{DF2A9010-1BFC-42E4-8651-842748724FF8}" srcOrd="0" destOrd="0" presId="urn:microsoft.com/office/officeart/2005/8/layout/gear1"/>
    <dgm:cxn modelId="{6541F41F-7173-4090-9E22-8EC299BD6E2F}" type="presOf" srcId="{B05F3711-99F3-48CF-8FCB-389794BC9226}" destId="{33BA8C01-B749-416E-93BD-954C0FCC9F2D}" srcOrd="0" destOrd="0" presId="urn:microsoft.com/office/officeart/2005/8/layout/gear1"/>
    <dgm:cxn modelId="{AF6E612B-2BBD-4ACC-B0B7-E1B720FA8FBA}" type="presOf" srcId="{AEC4752C-650D-446C-834D-30AAC24DC4D6}" destId="{5DDC76FA-A694-48A2-A029-E61DFE744569}" srcOrd="3" destOrd="0" presId="urn:microsoft.com/office/officeart/2005/8/layout/gear1"/>
    <dgm:cxn modelId="{73EC5713-4E80-48FB-BEE1-CC2F332DEA90}" type="presOf" srcId="{EF1EB156-E3EA-4FB9-B7F9-B5C0ED8A7946}" destId="{430F5D37-F76A-4E7D-BCAB-4046C2A1266B}" srcOrd="0" destOrd="0" presId="urn:microsoft.com/office/officeart/2005/8/layout/gear1"/>
    <dgm:cxn modelId="{375FBA85-FEA5-44A9-B3D9-9449B90510A2}" srcId="{DB5ABA0C-EE6D-494D-A69F-171F17E80D6F}" destId="{B4C3372C-D5BD-4CD4-8439-35047FA645B1}" srcOrd="1" destOrd="0" parTransId="{FD3AA7ED-A587-425C-9B52-D89FC1A8927A}" sibTransId="{EF1EB156-E3EA-4FB9-B7F9-B5C0ED8A7946}"/>
    <dgm:cxn modelId="{212206C1-5E1C-4BA6-8C81-01C0DD77352C}" type="presOf" srcId="{F97D9D13-3EAE-4C3E-B2DC-5FB81F5F1116}" destId="{1D1B68B8-3BEC-49B6-8D8F-4C65904FBD44}" srcOrd="2" destOrd="0" presId="urn:microsoft.com/office/officeart/2005/8/layout/gear1"/>
    <dgm:cxn modelId="{9937F16D-1CBA-4588-9BC0-8A70EFBB9E26}" type="presOf" srcId="{AEC4752C-650D-446C-834D-30AAC24DC4D6}" destId="{1C8E32A1-09D0-462F-945E-44429C00F1AF}" srcOrd="1" destOrd="0" presId="urn:microsoft.com/office/officeart/2005/8/layout/gear1"/>
    <dgm:cxn modelId="{03BEACD0-6788-426B-A66B-9DB8EB35713D}" type="presOf" srcId="{CBB6407E-45BF-4B1B-8F62-306E3F775550}" destId="{2A78B418-8486-4707-A409-49F6BA79DE07}" srcOrd="0" destOrd="0" presId="urn:microsoft.com/office/officeart/2005/8/layout/gear1"/>
    <dgm:cxn modelId="{C025F66C-E70D-491D-BBB9-09D58992B903}" type="presOf" srcId="{B4C3372C-D5BD-4CD4-8439-35047FA645B1}" destId="{5EFB09C5-D71A-4809-8D3B-3C0A53A5D2EB}" srcOrd="2" destOrd="0" presId="urn:microsoft.com/office/officeart/2005/8/layout/gear1"/>
    <dgm:cxn modelId="{63655A1D-46F3-4737-8A98-D192FAE87CE7}" type="presOf" srcId="{B4C3372C-D5BD-4CD4-8439-35047FA645B1}" destId="{39D53FA3-2621-4AB7-B892-A5E879D03EEA}" srcOrd="1" destOrd="0" presId="urn:microsoft.com/office/officeart/2005/8/layout/gear1"/>
    <dgm:cxn modelId="{253E3289-0B80-4866-84E9-4810D01AB206}" type="presOf" srcId="{DB5ABA0C-EE6D-494D-A69F-171F17E80D6F}" destId="{ADBAA478-17E5-4E0B-AFDC-B69E0B45DA08}" srcOrd="0" destOrd="0" presId="urn:microsoft.com/office/officeart/2005/8/layout/gear1"/>
    <dgm:cxn modelId="{995A90AD-243B-4CDD-8F24-D8DDD5F9ACCE}" type="presParOf" srcId="{ADBAA478-17E5-4E0B-AFDC-B69E0B45DA08}" destId="{88E66550-8F1C-409D-8769-6036360C3BFA}" srcOrd="0" destOrd="0" presId="urn:microsoft.com/office/officeart/2005/8/layout/gear1"/>
    <dgm:cxn modelId="{629C8E33-62D3-47B2-A9AF-64D7B1BFB441}" type="presParOf" srcId="{ADBAA478-17E5-4E0B-AFDC-B69E0B45DA08}" destId="{4515B2AA-7D89-4DDD-A14F-D5786CAC74F0}" srcOrd="1" destOrd="0" presId="urn:microsoft.com/office/officeart/2005/8/layout/gear1"/>
    <dgm:cxn modelId="{C5F110C3-3F41-4FEC-9F89-88A61011B65A}" type="presParOf" srcId="{ADBAA478-17E5-4E0B-AFDC-B69E0B45DA08}" destId="{1D1B68B8-3BEC-49B6-8D8F-4C65904FBD44}" srcOrd="2" destOrd="0" presId="urn:microsoft.com/office/officeart/2005/8/layout/gear1"/>
    <dgm:cxn modelId="{4255C6C6-5C60-46E0-AC17-C43E37E2885D}" type="presParOf" srcId="{ADBAA478-17E5-4E0B-AFDC-B69E0B45DA08}" destId="{DF2A9010-1BFC-42E4-8651-842748724FF8}" srcOrd="3" destOrd="0" presId="urn:microsoft.com/office/officeart/2005/8/layout/gear1"/>
    <dgm:cxn modelId="{A43B93C0-3110-49BC-9392-B72A207B5595}" type="presParOf" srcId="{ADBAA478-17E5-4E0B-AFDC-B69E0B45DA08}" destId="{39D53FA3-2621-4AB7-B892-A5E879D03EEA}" srcOrd="4" destOrd="0" presId="urn:microsoft.com/office/officeart/2005/8/layout/gear1"/>
    <dgm:cxn modelId="{7EB75310-8F70-405E-ACBD-959CF4C185F6}" type="presParOf" srcId="{ADBAA478-17E5-4E0B-AFDC-B69E0B45DA08}" destId="{5EFB09C5-D71A-4809-8D3B-3C0A53A5D2EB}" srcOrd="5" destOrd="0" presId="urn:microsoft.com/office/officeart/2005/8/layout/gear1"/>
    <dgm:cxn modelId="{FF8D3D07-11AE-4AB4-926C-C9C427FBBD51}" type="presParOf" srcId="{ADBAA478-17E5-4E0B-AFDC-B69E0B45DA08}" destId="{5CB557F1-CEE9-426F-9041-F9CA28A2B5B8}" srcOrd="6" destOrd="0" presId="urn:microsoft.com/office/officeart/2005/8/layout/gear1"/>
    <dgm:cxn modelId="{720BFC93-5747-43DC-8026-01B1DD703586}" type="presParOf" srcId="{ADBAA478-17E5-4E0B-AFDC-B69E0B45DA08}" destId="{1C8E32A1-09D0-462F-945E-44429C00F1AF}" srcOrd="7" destOrd="0" presId="urn:microsoft.com/office/officeart/2005/8/layout/gear1"/>
    <dgm:cxn modelId="{29F1E662-28AF-4BD3-AC03-ED331A00E9A9}" type="presParOf" srcId="{ADBAA478-17E5-4E0B-AFDC-B69E0B45DA08}" destId="{5F4DE7B9-1C7A-40DE-B1EF-7661663633BC}" srcOrd="8" destOrd="0" presId="urn:microsoft.com/office/officeart/2005/8/layout/gear1"/>
    <dgm:cxn modelId="{32E311BF-FEF0-4A92-B1DD-2BAEFD6D8B67}" type="presParOf" srcId="{ADBAA478-17E5-4E0B-AFDC-B69E0B45DA08}" destId="{5DDC76FA-A694-48A2-A029-E61DFE744569}" srcOrd="9" destOrd="0" presId="urn:microsoft.com/office/officeart/2005/8/layout/gear1"/>
    <dgm:cxn modelId="{B818FCBD-D8BA-4AAB-B165-379E333CE6BD}" type="presParOf" srcId="{ADBAA478-17E5-4E0B-AFDC-B69E0B45DA08}" destId="{33BA8C01-B749-416E-93BD-954C0FCC9F2D}" srcOrd="10" destOrd="0" presId="urn:microsoft.com/office/officeart/2005/8/layout/gear1"/>
    <dgm:cxn modelId="{A2C08E83-118E-4CAF-9457-764591495341}" type="presParOf" srcId="{ADBAA478-17E5-4E0B-AFDC-B69E0B45DA08}" destId="{430F5D37-F76A-4E7D-BCAB-4046C2A1266B}" srcOrd="11" destOrd="0" presId="urn:microsoft.com/office/officeart/2005/8/layout/gear1"/>
    <dgm:cxn modelId="{E9C22657-6D03-4695-A033-BB1DC5A072B0}" type="presParOf" srcId="{ADBAA478-17E5-4E0B-AFDC-B69E0B45DA08}" destId="{2A78B418-8486-4707-A409-49F6BA79DE0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66550-8F1C-409D-8769-6036360C3BFA}">
      <dsp:nvSpPr>
        <dsp:cNvPr id="0" name=""/>
        <dsp:cNvSpPr/>
      </dsp:nvSpPr>
      <dsp:spPr>
        <a:xfrm>
          <a:off x="3923582" y="2322477"/>
          <a:ext cx="2838584" cy="283858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Consumers</a:t>
          </a:r>
          <a:endParaRPr lang="en-US" sz="2400" kern="1200" dirty="0"/>
        </a:p>
      </dsp:txBody>
      <dsp:txXfrm>
        <a:off x="4494264" y="2987402"/>
        <a:ext cx="1697220" cy="1459091"/>
      </dsp:txXfrm>
    </dsp:sp>
    <dsp:sp modelId="{DF2A9010-1BFC-42E4-8651-842748724FF8}">
      <dsp:nvSpPr>
        <dsp:cNvPr id="0" name=""/>
        <dsp:cNvSpPr/>
      </dsp:nvSpPr>
      <dsp:spPr>
        <a:xfrm>
          <a:off x="2272043" y="1651539"/>
          <a:ext cx="2064424" cy="206442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CSOs</a:t>
          </a:r>
          <a:endParaRPr lang="en-US" sz="2400" kern="1200" dirty="0"/>
        </a:p>
      </dsp:txBody>
      <dsp:txXfrm>
        <a:off x="2791768" y="2174405"/>
        <a:ext cx="1024974" cy="1018692"/>
      </dsp:txXfrm>
    </dsp:sp>
    <dsp:sp modelId="{5CB557F1-CEE9-426F-9041-F9CA28A2B5B8}">
      <dsp:nvSpPr>
        <dsp:cNvPr id="0" name=""/>
        <dsp:cNvSpPr/>
      </dsp:nvSpPr>
      <dsp:spPr>
        <a:xfrm rot="20700000">
          <a:off x="3428331" y="227297"/>
          <a:ext cx="2022714" cy="202271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Laws &amp; Policies</a:t>
          </a:r>
          <a:endParaRPr lang="en-US" sz="2400" kern="1200" dirty="0"/>
        </a:p>
      </dsp:txBody>
      <dsp:txXfrm rot="-20700000">
        <a:off x="3871972" y="670938"/>
        <a:ext cx="1135433" cy="1135433"/>
      </dsp:txXfrm>
    </dsp:sp>
    <dsp:sp modelId="{33BA8C01-B749-416E-93BD-954C0FCC9F2D}">
      <dsp:nvSpPr>
        <dsp:cNvPr id="0" name=""/>
        <dsp:cNvSpPr/>
      </dsp:nvSpPr>
      <dsp:spPr>
        <a:xfrm>
          <a:off x="3716073" y="1887994"/>
          <a:ext cx="3633387" cy="3633387"/>
        </a:xfrm>
        <a:prstGeom prst="circularArrow">
          <a:avLst>
            <a:gd name="adj1" fmla="val 4687"/>
            <a:gd name="adj2" fmla="val 299029"/>
            <a:gd name="adj3" fmla="val 2535257"/>
            <a:gd name="adj4" fmla="val 1582074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F5D37-F76A-4E7D-BCAB-4046C2A1266B}">
      <dsp:nvSpPr>
        <dsp:cNvPr id="0" name=""/>
        <dsp:cNvSpPr/>
      </dsp:nvSpPr>
      <dsp:spPr>
        <a:xfrm>
          <a:off x="1906437" y="1190611"/>
          <a:ext cx="2639883" cy="26398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8B418-8486-4707-A409-49F6BA79DE07}">
      <dsp:nvSpPr>
        <dsp:cNvPr id="0" name=""/>
        <dsp:cNvSpPr/>
      </dsp:nvSpPr>
      <dsp:spPr>
        <a:xfrm>
          <a:off x="2960456" y="-219902"/>
          <a:ext cx="2846325" cy="284632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64042-55D4-410F-99C3-9C895C91B102}" type="datetimeFigureOut">
              <a:rPr lang="en-IN" smtClean="0"/>
              <a:t>28-06-2012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811DF-882E-46D8-84AE-42A9FC89B9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300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E72A7-F846-426E-8A85-D0D478FF64F9}" type="datetimeFigureOut">
              <a:rPr lang="en-IN" smtClean="0"/>
              <a:t>28-06-2012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89472-15D3-4064-83FD-54302FC1FB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9530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89472-15D3-4064-83FD-54302FC1FB4E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5892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5828C22-D0E7-4ACB-A67A-E738D761FA90}" type="datetime1">
              <a:rPr lang="en-IN" smtClean="0"/>
              <a:t>28-06-2012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6D99BF3-0444-4B1E-AF57-0496252B1F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5D16-318A-485E-9655-0FCE95972E4E}" type="datetime1">
              <a:rPr lang="en-IN" smtClean="0"/>
              <a:t>28-06-2012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5AA-924B-4BEC-A082-9F8660A9AD16}" type="datetime1">
              <a:rPr lang="en-IN" smtClean="0"/>
              <a:t>28-06-2012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63F8-3B26-4F18-B7D9-7E75BFA8AB5A}" type="datetime1">
              <a:rPr lang="en-IN" smtClean="0"/>
              <a:t>28-06-2012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A21E-FBF4-4C47-BC8F-8F9BF873E5C1}" type="datetime1">
              <a:rPr lang="en-IN" smtClean="0"/>
              <a:t>28-06-2012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81E8-AFDC-4D8E-BD2B-E7E68CB2301F}" type="datetime1">
              <a:rPr lang="en-IN" smtClean="0"/>
              <a:t>28-06-2012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8E447B-C757-4963-A55D-4990FDFAE013}" type="datetime1">
              <a:rPr lang="en-IN" smtClean="0"/>
              <a:t>28-06-2012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D99BF3-0444-4B1E-AF57-0496252B1FE4}" type="slidenum">
              <a:rPr lang="en-IN" smtClean="0"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08A4FD-161E-4362-BBED-2EF7F272F07A}" type="datetime1">
              <a:rPr lang="en-IN" smtClean="0"/>
              <a:t>28-06-2012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6D99BF3-0444-4B1E-AF57-0496252B1F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6933A-21D9-4D1F-A085-473C9BA4E374}" type="datetime1">
              <a:rPr lang="en-IN" smtClean="0"/>
              <a:t>28-06-2012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F522-C753-42BB-8A7B-3DD81D14C8A6}" type="datetime1">
              <a:rPr lang="en-IN" smtClean="0"/>
              <a:t>28-06-2012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80EB-DD5C-4CE7-A868-478E484DC7F1}" type="datetime1">
              <a:rPr lang="en-IN" smtClean="0"/>
              <a:t>28-06-2012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C96B5F-FCD3-4219-A4A1-51AB296F6A0C}" type="datetime1">
              <a:rPr lang="en-IN" smtClean="0"/>
              <a:t>28-06-2012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D99BF3-0444-4B1E-AF57-0496252B1FE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gs3@cuts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a.nic.in/reports/monthly/executive_rep/mar12/1-2.pdf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268761"/>
            <a:ext cx="8280920" cy="1728191"/>
          </a:xfrm>
        </p:spPr>
        <p:txBody>
          <a:bodyPr>
            <a:normAutofit/>
          </a:bodyPr>
          <a:lstStyle/>
          <a:p>
            <a:r>
              <a:rPr lang="en-US" dirty="0" smtClean="0"/>
              <a:t>Energy Efficiency in India – </a:t>
            </a:r>
            <a:br>
              <a:rPr lang="en-US" dirty="0" smtClean="0"/>
            </a:br>
            <a:r>
              <a:rPr lang="en-US" dirty="0" smtClean="0"/>
              <a:t>Role of CSOs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63272" cy="2625406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Gaurav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Shukla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CUTS International,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India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Regional Training Workshop (June 27-29, 2012)</a:t>
            </a:r>
          </a:p>
          <a:p>
            <a:r>
              <a:rPr lang="en-US" dirty="0" smtClean="0"/>
              <a:t>Beijing, China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Advanced International Training Programme 2012 on Efficient Energy Use &amp; Planning 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79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43000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rgbClr val="C00000"/>
                </a:solidFill>
              </a:rPr>
              <a:t>Change Project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Energy </a:t>
            </a:r>
            <a:r>
              <a:rPr lang="en-US" dirty="0"/>
              <a:t>Efficiency in India &amp; Role of CSOs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en-US" sz="2400" b="1" dirty="0" smtClean="0"/>
          </a:p>
          <a:p>
            <a:pPr marL="109728" indent="0" algn="just">
              <a:buNone/>
            </a:pPr>
            <a:r>
              <a:rPr lang="en-US" sz="2400" b="1" dirty="0" smtClean="0"/>
              <a:t>Objective</a:t>
            </a:r>
            <a:r>
              <a:rPr lang="en-US" sz="2400" dirty="0" smtClean="0"/>
              <a:t>: Develop a comprehensive view on energy efficiency status in </a:t>
            </a:r>
            <a:r>
              <a:rPr lang="en-US" sz="2400" dirty="0" smtClean="0"/>
              <a:t>two states in India </a:t>
            </a:r>
            <a:r>
              <a:rPr lang="en-US" sz="2400" dirty="0" smtClean="0"/>
              <a:t>and map the role of CSOs in its enhancement</a:t>
            </a:r>
          </a:p>
          <a:p>
            <a:pPr marL="109728" indent="0" algn="just">
              <a:buNone/>
            </a:pPr>
            <a:endParaRPr lang="en-US" sz="2400" dirty="0" smtClean="0"/>
          </a:p>
          <a:p>
            <a:pPr marL="109728" indent="0" algn="just">
              <a:buNone/>
            </a:pPr>
            <a:r>
              <a:rPr lang="en-US" sz="2400" b="1" dirty="0" smtClean="0"/>
              <a:t>Beneficiaries</a:t>
            </a:r>
            <a:r>
              <a:rPr lang="en-US" sz="2400" dirty="0" smtClean="0"/>
              <a:t>: CSOs, Consumers, Utility, Regulators, CUTS, etc.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677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spcAft>
                <a:spcPts val="600"/>
              </a:spcAft>
              <a:buNone/>
            </a:pPr>
            <a:r>
              <a:rPr lang="en-US" sz="2000" b="1" dirty="0" smtClean="0"/>
              <a:t>Research</a:t>
            </a:r>
            <a:r>
              <a:rPr lang="en-US" sz="2000" dirty="0" smtClean="0"/>
              <a:t> – Literature Review</a:t>
            </a:r>
          </a:p>
          <a:p>
            <a:pPr marL="109728" indent="0">
              <a:spcAft>
                <a:spcPts val="600"/>
              </a:spcAft>
              <a:buNone/>
            </a:pPr>
            <a:endParaRPr lang="en-US" sz="2000" b="1" dirty="0" smtClean="0"/>
          </a:p>
          <a:p>
            <a:pPr marL="109728" indent="0">
              <a:spcAft>
                <a:spcPts val="600"/>
              </a:spcAft>
              <a:buNone/>
            </a:pPr>
            <a:r>
              <a:rPr lang="en-US" sz="2000" b="1" dirty="0" smtClean="0"/>
              <a:t>Research Activity </a:t>
            </a:r>
            <a:r>
              <a:rPr lang="en-US" sz="2000" dirty="0" smtClean="0"/>
              <a:t>– Baseline Survey (200 CSOs i.e., 100 CSOs 		              Gujarat &amp; 100 CSOs in West Bengal)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b="1" dirty="0" smtClean="0"/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smtClean="0"/>
              <a:t>Research Paper</a:t>
            </a:r>
            <a:r>
              <a:rPr lang="en-US" sz="2000" dirty="0" smtClean="0"/>
              <a:t> – Analysis of Literature Review &amp; Baseline Survey</a:t>
            </a:r>
            <a:endParaRPr lang="en-US" sz="20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08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to Map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CSOs awareness on the regulatory aspects of EE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CSOs awareness on their role in regulatory aspects including tariff application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Initiatives by CSOs to conserve energy or generate awareness on EE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Role Utility, Regulator, Media etc played in capacity building of CSOs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Map the energy efficient practices among the CSOs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19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268760"/>
            <a:ext cx="7772400" cy="1296145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Thank You!!</a:t>
            </a:r>
            <a:endParaRPr lang="en-IN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23528" y="4293096"/>
            <a:ext cx="8171185" cy="201622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sz="3100" dirty="0" smtClean="0"/>
              <a:t>Gaurav Shukla</a:t>
            </a:r>
          </a:p>
          <a:p>
            <a:pPr algn="r"/>
            <a:r>
              <a:rPr lang="en-US" sz="3100" dirty="0" smtClean="0">
                <a:hlinkClick r:id="rId2"/>
              </a:rPr>
              <a:t>gs3@cuts.org</a:t>
            </a:r>
            <a:endParaRPr lang="en-US" sz="3100" dirty="0"/>
          </a:p>
          <a:p>
            <a:pPr algn="r"/>
            <a:endParaRPr lang="en-US" i="1" dirty="0" smtClean="0"/>
          </a:p>
          <a:p>
            <a:pPr algn="r"/>
            <a:endParaRPr lang="en-US" i="1" dirty="0"/>
          </a:p>
          <a:p>
            <a:pPr algn="r"/>
            <a:endParaRPr lang="en-US" i="1" dirty="0" smtClean="0"/>
          </a:p>
          <a:p>
            <a:pPr algn="r"/>
            <a:endParaRPr lang="en-US" i="1" dirty="0"/>
          </a:p>
          <a:p>
            <a:pPr algn="r"/>
            <a:r>
              <a:rPr lang="en-US" i="1" dirty="0" smtClean="0"/>
              <a:t>"one </a:t>
            </a:r>
            <a:r>
              <a:rPr lang="en-US" i="1" dirty="0"/>
              <a:t>unit of energy saved at consumer end, avoids 3 units of fresh capacity addition</a:t>
            </a:r>
            <a:r>
              <a:rPr lang="en-US" i="1" dirty="0" smtClean="0"/>
              <a:t>"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089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smtClean="0"/>
              <a:t>India has world’s 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largest installed electricity capacity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/>
              <a:t>India is world’s 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largest energy consumer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/>
              <a:t>Energy demand is growing at an average of 3.6 percent per annum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/>
              <a:t>Energy conservation potential has been assessed as 23 percent</a:t>
            </a:r>
          </a:p>
          <a:p>
            <a:pPr algn="just">
              <a:lnSpc>
                <a:spcPct val="150000"/>
              </a:lnSpc>
            </a:pPr>
            <a:r>
              <a:rPr lang="en-IN" sz="2200" dirty="0" smtClean="0"/>
              <a:t>Of </a:t>
            </a:r>
            <a:r>
              <a:rPr lang="en-IN" sz="2200" dirty="0"/>
              <a:t>the 1.4 billion people of the world who have no access to electricity in the world, India accounts for over 300 million.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73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3</a:t>
            </a:fld>
            <a:endParaRPr lang="en-IN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95607449"/>
              </p:ext>
            </p:extLst>
          </p:nvPr>
        </p:nvGraphicFramePr>
        <p:xfrm>
          <a:off x="0" y="692696"/>
          <a:ext cx="8820472" cy="5809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361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4</a:t>
            </a:fld>
            <a:endParaRPr lang="en-IN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324892922"/>
              </p:ext>
            </p:extLst>
          </p:nvPr>
        </p:nvGraphicFramePr>
        <p:xfrm>
          <a:off x="395536" y="1160748"/>
          <a:ext cx="8352928" cy="4932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79712" y="62068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Energy Deficit</a:t>
            </a:r>
            <a:endParaRPr lang="en-IN" b="1" dirty="0"/>
          </a:p>
        </p:txBody>
      </p:sp>
      <p:sp>
        <p:nvSpPr>
          <p:cNvPr id="6" name="TextBox 1"/>
          <p:cNvSpPr txBox="1"/>
          <p:nvPr/>
        </p:nvSpPr>
        <p:spPr>
          <a:xfrm>
            <a:off x="2771800" y="5990697"/>
            <a:ext cx="6192688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Source: Central Electricity Authority as on March 2012; See also, </a:t>
            </a:r>
            <a:r>
              <a:rPr lang="en-IN" sz="1400" dirty="0" smtClean="0">
                <a:hlinkClick r:id="rId3"/>
              </a:rPr>
              <a:t>http://www.cea.nic.in/reports/monthly/executive_rep/mar12/1-2.pdf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75607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&amp; Policies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Energy Conservation Act, 2001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Integrated Energy Policy, 2006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Energy Conservation Building Code, 2006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National Action Plan on Climate Change, 2008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533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Implementation of laws &amp; policies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Financial Incentives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Awareness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Research &amp; Development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Others…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8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related to Change Project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awareness among the consumers on importance of energy efficiency</a:t>
            </a:r>
          </a:p>
          <a:p>
            <a:endParaRPr lang="en-US" dirty="0" smtClean="0"/>
          </a:p>
          <a:p>
            <a:r>
              <a:rPr lang="en-US" dirty="0" smtClean="0"/>
              <a:t>Consumer lack to capacity to comprehend the issues related to energy efficiency</a:t>
            </a:r>
          </a:p>
          <a:p>
            <a:endParaRPr lang="en-US" dirty="0" smtClean="0"/>
          </a:p>
          <a:p>
            <a:r>
              <a:rPr lang="en-US" dirty="0" smtClean="0"/>
              <a:t>Sub-optimal representation of consumers in the regulatory process</a:t>
            </a:r>
          </a:p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691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en-US" dirty="0" smtClean="0"/>
              <a:t>Change Idea…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909926"/>
              </p:ext>
            </p:extLst>
          </p:nvPr>
        </p:nvGraphicFramePr>
        <p:xfrm>
          <a:off x="457200" y="1412776"/>
          <a:ext cx="8363272" cy="5161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586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66550-8F1C-409D-8769-6036360C3B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88E66550-8F1C-409D-8769-6036360C3B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BA8C01-B749-416E-93BD-954C0FCC9F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33BA8C01-B749-416E-93BD-954C0FCC9F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2A9010-1BFC-42E4-8651-842748724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DF2A9010-1BFC-42E4-8651-842748724F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0F5D37-F76A-4E7D-BCAB-4046C2A12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430F5D37-F76A-4E7D-BCAB-4046C2A126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B557F1-CEE9-426F-9041-F9CA28A2B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5CB557F1-CEE9-426F-9041-F9CA28A2B5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78B418-8486-4707-A409-49F6BA79D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2A78B418-8486-4707-A409-49F6BA79DE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address…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ridge the gap between consumers &amp; policymakers</a:t>
            </a:r>
          </a:p>
          <a:p>
            <a:endParaRPr lang="en-US" dirty="0"/>
          </a:p>
          <a:p>
            <a:r>
              <a:rPr lang="en-US" dirty="0" smtClean="0"/>
              <a:t>Capacity building of CSOs to comprehend the issues related to energy efficiency</a:t>
            </a:r>
          </a:p>
          <a:p>
            <a:endParaRPr lang="en-US" dirty="0"/>
          </a:p>
          <a:p>
            <a:r>
              <a:rPr lang="en-US" dirty="0" smtClean="0"/>
              <a:t>Sensitise CSOs to generate awareness among the consumers &amp; participate in regulatory aspects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F3-0444-4B1E-AF57-0496252B1FE4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49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490</TotalTime>
  <Words>386</Words>
  <Application>Microsoft Office PowerPoint</Application>
  <PresentationFormat>On-screen Show (4:3)</PresentationFormat>
  <Paragraphs>82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Energy Efficiency in India –  Role of CSOs</vt:lpstr>
      <vt:lpstr>Background</vt:lpstr>
      <vt:lpstr>PowerPoint Presentation</vt:lpstr>
      <vt:lpstr>PowerPoint Presentation</vt:lpstr>
      <vt:lpstr>Law &amp; Policies</vt:lpstr>
      <vt:lpstr>Challenges</vt:lpstr>
      <vt:lpstr>Challenge related to Change Project</vt:lpstr>
      <vt:lpstr>Change Idea…</vt:lpstr>
      <vt:lpstr>To address…</vt:lpstr>
      <vt:lpstr>Change Project Energy Efficiency in India &amp; Role of CSOs </vt:lpstr>
      <vt:lpstr>Methodology</vt:lpstr>
      <vt:lpstr>Survey to Map</vt:lpstr>
      <vt:lpstr>Thank You!!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Energy Efficiency in India and Role of Civil Society Organisations in its Development</dc:title>
  <dc:creator>Gaurav Shukla</dc:creator>
  <cp:lastModifiedBy>CERC</cp:lastModifiedBy>
  <cp:revision>39</cp:revision>
  <cp:lastPrinted>2012-06-21T10:41:45Z</cp:lastPrinted>
  <dcterms:created xsi:type="dcterms:W3CDTF">2012-06-13T09:53:37Z</dcterms:created>
  <dcterms:modified xsi:type="dcterms:W3CDTF">2012-06-28T01:40:44Z</dcterms:modified>
</cp:coreProperties>
</file>