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7" r:id="rId1"/>
  </p:sldMasterIdLst>
  <p:notesMasterIdLst>
    <p:notesMasterId r:id="rId33"/>
  </p:notesMasterIdLst>
  <p:sldIdLst>
    <p:sldId id="256" r:id="rId2"/>
    <p:sldId id="262" r:id="rId3"/>
    <p:sldId id="263" r:id="rId4"/>
    <p:sldId id="257" r:id="rId5"/>
    <p:sldId id="258" r:id="rId6"/>
    <p:sldId id="268" r:id="rId7"/>
    <p:sldId id="271" r:id="rId8"/>
    <p:sldId id="272" r:id="rId9"/>
    <p:sldId id="274" r:id="rId10"/>
    <p:sldId id="275" r:id="rId11"/>
    <p:sldId id="276" r:id="rId12"/>
    <p:sldId id="277" r:id="rId13"/>
    <p:sldId id="278" r:id="rId14"/>
    <p:sldId id="280" r:id="rId15"/>
    <p:sldId id="281" r:id="rId16"/>
    <p:sldId id="282" r:id="rId17"/>
    <p:sldId id="283" r:id="rId18"/>
    <p:sldId id="284" r:id="rId19"/>
    <p:sldId id="285" r:id="rId20"/>
    <p:sldId id="286" r:id="rId21"/>
    <p:sldId id="287" r:id="rId22"/>
    <p:sldId id="288" r:id="rId23"/>
    <p:sldId id="290" r:id="rId24"/>
    <p:sldId id="291" r:id="rId25"/>
    <p:sldId id="293" r:id="rId26"/>
    <p:sldId id="294" r:id="rId27"/>
    <p:sldId id="295" r:id="rId28"/>
    <p:sldId id="296" r:id="rId29"/>
    <p:sldId id="297" r:id="rId30"/>
    <p:sldId id="302" r:id="rId31"/>
    <p:sldId id="304" r:id="rId32"/>
  </p:sldIdLst>
  <p:sldSz cx="9906000" cy="6858000" type="A4"/>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F1CD958-673C-4009-AC67-3E3972B6925B}" type="datetimeFigureOut">
              <a:rPr lang="en-US" smtClean="0"/>
              <a:t>31/03/2013</a:t>
            </a:fld>
            <a:endParaRPr lang="en-US"/>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FB80525-7BFE-4CBF-B784-6D4AEDE487B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50914" name="Picture 2"/>
          <p:cNvPicPr>
            <a:picLocks noChangeAspect="1" noChangeArrowheads="1"/>
          </p:cNvPicPr>
          <p:nvPr/>
        </p:nvPicPr>
        <p:blipFill>
          <a:blip r:embed="rId2" cstate="print"/>
          <a:srcRect/>
          <a:stretch>
            <a:fillRect/>
          </a:stretch>
        </p:blipFill>
        <p:spPr bwMode="auto">
          <a:xfrm>
            <a:off x="0" y="0"/>
            <a:ext cx="9907588" cy="6859588"/>
          </a:xfrm>
          <a:prstGeom prst="rect">
            <a:avLst/>
          </a:prstGeom>
          <a:noFill/>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smtClean="0"/>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smtClean="0"/>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49890" name="Picture 2"/>
          <p:cNvPicPr>
            <a:picLocks noChangeAspect="1" noChangeArrowheads="1"/>
          </p:cNvPicPr>
          <p:nvPr/>
        </p:nvPicPr>
        <p:blipFill>
          <a:blip r:embed="rId9" cstate="print"/>
          <a:srcRect/>
          <a:stretch>
            <a:fillRect/>
          </a:stretch>
        </p:blipFill>
        <p:spPr bwMode="auto">
          <a:xfrm>
            <a:off x="0" y="0"/>
            <a:ext cx="9907588" cy="6859588"/>
          </a:xfrm>
          <a:prstGeom prst="rect">
            <a:avLst/>
          </a:prstGeom>
          <a:noFill/>
        </p:spPr>
      </p:pic>
      <p:sp>
        <p:nvSpPr>
          <p:cNvPr id="549891" name="Rectangle 3"/>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Cliquez et modifiez le titre</a:t>
            </a:r>
          </a:p>
        </p:txBody>
      </p:sp>
      <p:sp>
        <p:nvSpPr>
          <p:cNvPr id="549892" name="Rectangle 4"/>
          <p:cNvSpPr>
            <a:spLocks noGrp="1" noChangeArrowheads="1"/>
          </p:cNvSpPr>
          <p:nvPr>
            <p:ph type="body" idx="1"/>
          </p:nvPr>
        </p:nvSpPr>
        <p:spPr bwMode="auto">
          <a:xfrm>
            <a:off x="2057400" y="1676400"/>
            <a:ext cx="7162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err="1" smtClean="0"/>
              <a:t>Cliquez</a:t>
            </a:r>
            <a:r>
              <a:rPr lang="en-GB" dirty="0" smtClean="0"/>
              <a:t> pour modifier les styles du </a:t>
            </a:r>
            <a:r>
              <a:rPr lang="en-GB" dirty="0" err="1" smtClean="0"/>
              <a:t>texte</a:t>
            </a:r>
            <a:r>
              <a:rPr lang="en-GB" dirty="0" smtClean="0"/>
              <a:t> du masque</a:t>
            </a:r>
          </a:p>
          <a:p>
            <a:pPr lvl="1"/>
            <a:r>
              <a:rPr lang="en-GB" dirty="0" err="1" smtClean="0"/>
              <a:t>Deuxième</a:t>
            </a:r>
            <a:r>
              <a:rPr lang="en-GB" dirty="0" smtClean="0"/>
              <a:t> </a:t>
            </a:r>
            <a:r>
              <a:rPr lang="en-GB" dirty="0" err="1" smtClean="0"/>
              <a:t>niveau</a:t>
            </a:r>
            <a:endParaRPr lang="en-GB" dirty="0" smtClean="0"/>
          </a:p>
          <a:p>
            <a:pPr lvl="2"/>
            <a:r>
              <a:rPr lang="en-GB" dirty="0" err="1" smtClean="0"/>
              <a:t>Troisième</a:t>
            </a:r>
            <a:r>
              <a:rPr lang="en-GB" dirty="0" smtClean="0"/>
              <a:t> </a:t>
            </a:r>
            <a:r>
              <a:rPr lang="en-GB" dirty="0" err="1" smtClean="0"/>
              <a:t>niveau</a:t>
            </a:r>
            <a:endParaRPr lang="en-GB" dirty="0" smtClean="0"/>
          </a:p>
          <a:p>
            <a:pPr lvl="3"/>
            <a:r>
              <a:rPr lang="en-GB" dirty="0" err="1" smtClean="0"/>
              <a:t>Quatrième</a:t>
            </a:r>
            <a:r>
              <a:rPr lang="en-GB" dirty="0" smtClean="0"/>
              <a:t> </a:t>
            </a:r>
            <a:r>
              <a:rPr lang="en-GB" dirty="0" err="1" smtClean="0"/>
              <a:t>niveau</a:t>
            </a:r>
            <a:endParaRPr lang="en-GB" dirty="0" smtClean="0"/>
          </a:p>
          <a:p>
            <a:pPr lvl="4"/>
            <a:r>
              <a:rPr lang="en-GB" dirty="0" err="1" smtClean="0"/>
              <a:t>Cinquième</a:t>
            </a:r>
            <a:r>
              <a:rPr lang="en-GB" dirty="0" smtClean="0"/>
              <a:t> </a:t>
            </a:r>
            <a:r>
              <a:rPr lang="en-GB" dirty="0" err="1" smtClean="0"/>
              <a:t>niveau</a:t>
            </a:r>
            <a:endParaRPr lang="en-GB" dirty="0" smtClean="0"/>
          </a:p>
        </p:txBody>
      </p:sp>
      <p:sp>
        <p:nvSpPr>
          <p:cNvPr id="549893" name="Text Box 5"/>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dirty="0"/>
          </a:p>
        </p:txBody>
      </p:sp>
      <p:sp>
        <p:nvSpPr>
          <p:cNvPr id="549894" name="Line 6"/>
          <p:cNvSpPr>
            <a:spLocks noChangeShapeType="1"/>
          </p:cNvSpPr>
          <p:nvPr/>
        </p:nvSpPr>
        <p:spPr bwMode="auto">
          <a:xfrm>
            <a:off x="152400" y="6477000"/>
            <a:ext cx="9505950" cy="0"/>
          </a:xfrm>
          <a:prstGeom prst="line">
            <a:avLst/>
          </a:prstGeom>
          <a:noFill/>
          <a:ln w="12700">
            <a:solidFill>
              <a:srgbClr val="8B8B8B"/>
            </a:solidFill>
            <a:round/>
            <a:headEnd/>
            <a:tailEnd/>
          </a:ln>
          <a:effectLst/>
        </p:spPr>
        <p:txBody>
          <a:bodyPr wrap="none" anchor="ctr"/>
          <a:lstStyle/>
          <a:p>
            <a:endParaRPr lang="en-US" dirty="0"/>
          </a:p>
        </p:txBody>
      </p:sp>
      <p:sp>
        <p:nvSpPr>
          <p:cNvPr id="549895" name="Line 7"/>
          <p:cNvSpPr>
            <a:spLocks noChangeShapeType="1"/>
          </p:cNvSpPr>
          <p:nvPr/>
        </p:nvSpPr>
        <p:spPr bwMode="auto">
          <a:xfrm flipV="1">
            <a:off x="9372600" y="1676400"/>
            <a:ext cx="0" cy="5029200"/>
          </a:xfrm>
          <a:prstGeom prst="line">
            <a:avLst/>
          </a:prstGeom>
          <a:noFill/>
          <a:ln w="12700">
            <a:solidFill>
              <a:srgbClr val="8B8B8B"/>
            </a:solidFill>
            <a:round/>
            <a:headEnd/>
            <a:tailEnd/>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701" r:id="rId7"/>
  </p:sldLayoutIdLst>
  <p:txStyles>
    <p:titleStyle>
      <a:lvl1pPr algn="l" rtl="0" eaLnBrk="1" fontAlgn="base" hangingPunct="1">
        <a:spcBef>
          <a:spcPct val="0"/>
        </a:spcBef>
        <a:spcAft>
          <a:spcPct val="0"/>
        </a:spcAft>
        <a:defRPr sz="2400" cap="all" baseline="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3F00"/>
        </a:buClr>
        <a:buSzPct val="100000"/>
        <a:buFont typeface="Wingdings" pitchFamily="2" charset="2"/>
        <a:buChar char="§"/>
        <a:defRPr>
          <a:solidFill>
            <a:schemeClr val="tx1"/>
          </a:solidFill>
          <a:latin typeface="+mn-lt"/>
        </a:defRPr>
      </a:lvl2pPr>
      <a:lvl3pPr marL="1143000" indent="-228600" algn="l" rtl="0" eaLnBrk="1" fontAlgn="base" hangingPunct="1">
        <a:spcBef>
          <a:spcPct val="20000"/>
        </a:spcBef>
        <a:spcAft>
          <a:spcPct val="0"/>
        </a:spcAft>
        <a:buClrTx/>
        <a:buFont typeface="Arial" pitchFamily="34" charset="0"/>
        <a:buChar char="•"/>
        <a:defRPr sz="1600">
          <a:solidFill>
            <a:schemeClr val="tx1"/>
          </a:solidFill>
          <a:latin typeface="+mn-lt"/>
        </a:defRPr>
      </a:lvl3pPr>
      <a:lvl4pPr marL="1562100" indent="-228600" algn="l" rtl="0" eaLnBrk="1" fontAlgn="base" hangingPunct="1">
        <a:spcBef>
          <a:spcPct val="20000"/>
        </a:spcBef>
        <a:spcAft>
          <a:spcPct val="0"/>
        </a:spcAft>
        <a:buClrTx/>
        <a:buFont typeface="Wingdings" pitchFamily="2" charset="2"/>
        <a:buChar char="§"/>
        <a:defRPr sz="1400">
          <a:solidFill>
            <a:schemeClr val="tx1"/>
          </a:solidFill>
          <a:latin typeface="+mn-lt"/>
        </a:defRPr>
      </a:lvl4pPr>
      <a:lvl5pPr marL="1981200" indent="-228600" algn="l" rtl="0" eaLnBrk="1" fontAlgn="base" hangingPunct="1">
        <a:spcBef>
          <a:spcPct val="20000"/>
        </a:spcBef>
        <a:spcAft>
          <a:spcPct val="0"/>
        </a:spcAft>
        <a:buClrTx/>
        <a:buFont typeface="Arial"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699500" cy="2514600"/>
          </a:xfrm>
        </p:spPr>
        <p:txBody>
          <a:bodyPr>
            <a:normAutofit/>
          </a:bodyPr>
          <a:lstStyle/>
          <a:p>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pitchFamily="18" charset="0"/>
              </a:rPr>
              <a:t>Introduction to key </a:t>
            </a:r>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pitchFamily="18" charset="0"/>
              </a:rPr>
              <a:t>environmental </a:t>
            </a:r>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pitchFamily="18" charset="0"/>
              </a:rPr>
              <a:t>aspects of pharmaceutical industry in India</a:t>
            </a:r>
            <a:r>
              <a:rPr lang="en-US" dirty="0" smtClean="0">
                <a:latin typeface="Cambria" pitchFamily="18" charset="0"/>
              </a:rPr>
              <a:t> </a:t>
            </a:r>
            <a:endParaRPr lang="en-US" dirty="0">
              <a:latin typeface="Cambria" pitchFamily="18" charset="0"/>
            </a:endParaRPr>
          </a:p>
        </p:txBody>
      </p:sp>
      <p:sp>
        <p:nvSpPr>
          <p:cNvPr id="3" name="Subtitle 2"/>
          <p:cNvSpPr>
            <a:spLocks noGrp="1"/>
          </p:cNvSpPr>
          <p:nvPr>
            <p:ph type="subTitle" idx="1"/>
          </p:nvPr>
        </p:nvSpPr>
        <p:spPr/>
        <p:txBody>
          <a:bodyPr>
            <a:norm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Faculty :- Mr Shridhar Rajpurohit – LA (IMS )/ TUTOR /SAFETY</a:t>
            </a:r>
            <a:r>
              <a:rPr lang="en-US" dirty="0" smtClean="0">
                <a:latin typeface="Calibri" pitchFamily="34" charset="0"/>
              </a:rPr>
              <a:t> </a:t>
            </a:r>
            <a:endParaRPr lang="en-US"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a:t>
            </a:r>
            <a:endParaRPr lang="en-US" dirty="0">
              <a:latin typeface="Cambria" pitchFamily="18" charset="0"/>
            </a:endParaRPr>
          </a:p>
        </p:txBody>
      </p:sp>
      <p:sp>
        <p:nvSpPr>
          <p:cNvPr id="3" name="Content Placeholder 2"/>
          <p:cNvSpPr>
            <a:spLocks noGrp="1"/>
          </p:cNvSpPr>
          <p:nvPr>
            <p:ph idx="1"/>
          </p:nvPr>
        </p:nvSpPr>
        <p:spPr>
          <a:xfrm>
            <a:off x="2209800" y="1676400"/>
            <a:ext cx="7162800" cy="4648200"/>
          </a:xfrm>
        </p:spPr>
        <p:txBody>
          <a:bodyPr/>
          <a:lstStyle/>
          <a:p>
            <a:r>
              <a:rPr lang="en-US" dirty="0" smtClean="0">
                <a:latin typeface="Calibri" pitchFamily="34" charset="0"/>
              </a:rPr>
              <a:t>Disaster Management Act -2005 </a:t>
            </a:r>
          </a:p>
          <a:p>
            <a:r>
              <a:rPr lang="en-US" dirty="0" smtClean="0">
                <a:latin typeface="Calibri" pitchFamily="34" charset="0"/>
              </a:rPr>
              <a:t>Drugs &amp; Cosmetic Act – 1940 </a:t>
            </a:r>
          </a:p>
          <a:p>
            <a:r>
              <a:rPr lang="en-US" dirty="0" smtClean="0">
                <a:latin typeface="Calibri" pitchFamily="34" charset="0"/>
              </a:rPr>
              <a:t>Indian Boiler Act 1923  </a:t>
            </a:r>
          </a:p>
          <a:p>
            <a:r>
              <a:rPr lang="en-US" dirty="0" smtClean="0">
                <a:latin typeface="Calibri" pitchFamily="34" charset="0"/>
              </a:rPr>
              <a:t>Hazardous Waste Management Act &amp; Rules – </a:t>
            </a:r>
          </a:p>
          <a:p>
            <a:r>
              <a:rPr lang="en-US" dirty="0" smtClean="0">
                <a:latin typeface="Calibri" pitchFamily="34" charset="0"/>
              </a:rPr>
              <a:t>The Petroleum Act – 1934 &amp; Rules -2002 </a:t>
            </a:r>
          </a:p>
          <a:p>
            <a:r>
              <a:rPr lang="en-US" dirty="0" smtClean="0">
                <a:latin typeface="Calibri" pitchFamily="34" charset="0"/>
              </a:rPr>
              <a:t>The Explosives Act – 1884 &amp; rules -1983 </a:t>
            </a:r>
          </a:p>
          <a:p>
            <a:r>
              <a:rPr lang="en-US" dirty="0" smtClean="0">
                <a:latin typeface="Calibri" pitchFamily="34" charset="0"/>
              </a:rPr>
              <a:t>Central Motor Vehicles Act for HW or Goods carrying -1989 </a:t>
            </a:r>
            <a:endParaRPr lang="en-US"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Regulations at state level</a:t>
            </a:r>
            <a:endParaRPr lang="en-US" dirty="0">
              <a:latin typeface="Cambria" pitchFamily="18" charset="0"/>
            </a:endParaRPr>
          </a:p>
        </p:txBody>
      </p:sp>
      <p:sp>
        <p:nvSpPr>
          <p:cNvPr id="3" name="Content Placeholder 2"/>
          <p:cNvSpPr>
            <a:spLocks noGrp="1"/>
          </p:cNvSpPr>
          <p:nvPr>
            <p:ph idx="1"/>
          </p:nvPr>
        </p:nvSpPr>
        <p:spPr>
          <a:xfrm>
            <a:off x="2057400" y="1752600"/>
            <a:ext cx="7162800" cy="4648200"/>
          </a:xfrm>
        </p:spPr>
        <p:txBody>
          <a:bodyPr/>
          <a:lstStyle/>
          <a:p>
            <a:r>
              <a:rPr lang="en-US" dirty="0" smtClean="0">
                <a:latin typeface="Calibri" pitchFamily="34" charset="0"/>
              </a:rPr>
              <a:t>Enforcement at STATE LEVEL :-</a:t>
            </a:r>
          </a:p>
          <a:p>
            <a:r>
              <a:rPr lang="en-US" dirty="0" smtClean="0">
                <a:latin typeface="Calibri" pitchFamily="34" charset="0"/>
              </a:rPr>
              <a:t>State Level Factory Rules -1963 and further amendments </a:t>
            </a:r>
          </a:p>
          <a:p>
            <a:r>
              <a:rPr lang="en-US" dirty="0" smtClean="0">
                <a:latin typeface="Calibri" pitchFamily="34" charset="0"/>
              </a:rPr>
              <a:t>Pollution Control Board Consent To operate – a) WATER ACT 1974 , b) AIR ACT -1984 </a:t>
            </a:r>
          </a:p>
          <a:p>
            <a:r>
              <a:rPr lang="en-US" dirty="0" smtClean="0">
                <a:latin typeface="Calibri" pitchFamily="34" charset="0"/>
              </a:rPr>
              <a:t>Stack Monitoring Reports for emissions to Air </a:t>
            </a:r>
          </a:p>
          <a:p>
            <a:r>
              <a:rPr lang="en-US" dirty="0" smtClean="0">
                <a:latin typeface="Calibri" pitchFamily="34" charset="0"/>
              </a:rPr>
              <a:t>Work Environment monitoring – </a:t>
            </a:r>
            <a:r>
              <a:rPr lang="en-US" dirty="0" smtClean="0">
                <a:latin typeface="Calibri" pitchFamily="34" charset="0"/>
              </a:rPr>
              <a:t>Ventilation </a:t>
            </a:r>
            <a:r>
              <a:rPr lang="en-US" dirty="0" smtClean="0">
                <a:latin typeface="Calibri" pitchFamily="34" charset="0"/>
              </a:rPr>
              <a:t>, Illumination ,Dust &amp; fumes </a:t>
            </a:r>
          </a:p>
          <a:p>
            <a:r>
              <a:rPr lang="en-US" dirty="0" smtClean="0">
                <a:latin typeface="Calibri" pitchFamily="34" charset="0"/>
              </a:rPr>
              <a:t>Noise Monitoring </a:t>
            </a:r>
          </a:p>
          <a:p>
            <a:r>
              <a:rPr lang="en-US" dirty="0" smtClean="0">
                <a:latin typeface="Calibri" pitchFamily="34" charset="0"/>
              </a:rPr>
              <a:t>Formation of SAFETY COMMITTEE as per 73 L  </a:t>
            </a:r>
            <a:endParaRPr lang="en-US"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latin typeface="Calibri" pitchFamily="34" charset="0"/>
              </a:rPr>
              <a:t>Hazardous Waste Disposal Records (manifest)</a:t>
            </a:r>
          </a:p>
          <a:p>
            <a:r>
              <a:rPr lang="en-US" dirty="0" smtClean="0">
                <a:latin typeface="Calibri" pitchFamily="34" charset="0"/>
              </a:rPr>
              <a:t>Petroleum products storage on site – type ,storage , and License – class A solvents  , Class B chemicals ,  HSD , LPG stock etc  </a:t>
            </a:r>
          </a:p>
          <a:p>
            <a:r>
              <a:rPr lang="en-US" dirty="0" smtClean="0">
                <a:latin typeface="Calibri" pitchFamily="34" charset="0"/>
              </a:rPr>
              <a:t>Fire Hydrant system &amp;  FIRE NOC </a:t>
            </a:r>
          </a:p>
          <a:p>
            <a:r>
              <a:rPr lang="en-US" dirty="0" smtClean="0">
                <a:latin typeface="Calibri" pitchFamily="34" charset="0"/>
              </a:rPr>
              <a:t>Trained FIRST AIDERS </a:t>
            </a:r>
          </a:p>
          <a:p>
            <a:r>
              <a:rPr lang="en-US" dirty="0" smtClean="0">
                <a:latin typeface="Calibri" pitchFamily="34" charset="0"/>
              </a:rPr>
              <a:t>EPR &amp; ERT – Emergency Preparedness &amp; </a:t>
            </a:r>
            <a:r>
              <a:rPr lang="en-US" dirty="0" smtClean="0">
                <a:latin typeface="Calibri" pitchFamily="34" charset="0"/>
              </a:rPr>
              <a:t>Response </a:t>
            </a:r>
            <a:r>
              <a:rPr lang="en-US" dirty="0" smtClean="0">
                <a:latin typeface="Calibri" pitchFamily="34" charset="0"/>
              </a:rPr>
              <a:t>, Emergency Response Team </a:t>
            </a:r>
          </a:p>
          <a:p>
            <a:r>
              <a:rPr lang="en-US" dirty="0" smtClean="0">
                <a:latin typeface="Calibri" pitchFamily="34" charset="0"/>
              </a:rPr>
              <a:t>OHC – Occupational Health Centre , with Visiting Doctor &amp; Male Nurse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latin typeface="Calibri" pitchFamily="34" charset="0"/>
              </a:rPr>
              <a:t>Approved Licensed Contractors </a:t>
            </a:r>
          </a:p>
          <a:p>
            <a:r>
              <a:rPr lang="en-US" dirty="0" smtClean="0">
                <a:latin typeface="Calibri" pitchFamily="34" charset="0"/>
              </a:rPr>
              <a:t>ESI of Employees /Contractors / Sub Contractors </a:t>
            </a:r>
          </a:p>
          <a:p>
            <a:r>
              <a:rPr lang="en-US" dirty="0" smtClean="0">
                <a:latin typeface="Calibri" pitchFamily="34" charset="0"/>
              </a:rPr>
              <a:t>Mock Drills – announced / un announced for Emergency Evacuation </a:t>
            </a:r>
          </a:p>
          <a:p>
            <a:r>
              <a:rPr lang="en-US" dirty="0" smtClean="0">
                <a:latin typeface="Calibri" pitchFamily="34" charset="0"/>
              </a:rPr>
              <a:t>Safety Committee Meetings &amp; MOM </a:t>
            </a:r>
          </a:p>
          <a:p>
            <a:r>
              <a:rPr lang="en-US" dirty="0" smtClean="0">
                <a:latin typeface="Calibri" pitchFamily="34" charset="0"/>
              </a:rPr>
              <a:t>Safety &amp; Environment Promotional Activities </a:t>
            </a:r>
            <a:endParaRPr lang="en-US"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Existing Gaps &amp; Concern </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latin typeface="Calibri" pitchFamily="34" charset="0"/>
              </a:rPr>
              <a:t>Non compliance too many –</a:t>
            </a:r>
          </a:p>
          <a:p>
            <a:r>
              <a:rPr lang="en-US" dirty="0" smtClean="0">
                <a:latin typeface="Calibri" pitchFamily="34" charset="0"/>
              </a:rPr>
              <a:t>Loose Controls on ETP , Casual Approach for ETP maintenance and Treatment </a:t>
            </a:r>
          </a:p>
          <a:p>
            <a:r>
              <a:rPr lang="en-US" dirty="0" smtClean="0">
                <a:latin typeface="Calibri" pitchFamily="34" charset="0"/>
              </a:rPr>
              <a:t>Air Pollution – No proper designing of scrubbers , </a:t>
            </a:r>
            <a:r>
              <a:rPr lang="en-US" dirty="0" smtClean="0">
                <a:latin typeface="Calibri" pitchFamily="34" charset="0"/>
              </a:rPr>
              <a:t>venturies</a:t>
            </a:r>
            <a:r>
              <a:rPr lang="en-US" dirty="0" smtClean="0">
                <a:latin typeface="Calibri" pitchFamily="34" charset="0"/>
              </a:rPr>
              <a:t> </a:t>
            </a:r>
          </a:p>
          <a:p>
            <a:r>
              <a:rPr lang="en-US" dirty="0" smtClean="0">
                <a:latin typeface="Calibri" pitchFamily="34" charset="0"/>
              </a:rPr>
              <a:t>Storm water and drain water common outlets , effluent load problems </a:t>
            </a:r>
          </a:p>
          <a:p>
            <a:r>
              <a:rPr lang="en-US" dirty="0" smtClean="0">
                <a:latin typeface="Calibri" pitchFamily="34" charset="0"/>
              </a:rPr>
              <a:t>Unskilled   contract workers </a:t>
            </a:r>
          </a:p>
          <a:p>
            <a:r>
              <a:rPr lang="en-US" dirty="0" smtClean="0">
                <a:latin typeface="Calibri" pitchFamily="34" charset="0"/>
              </a:rPr>
              <a:t>Lack of SOP and training needs </a:t>
            </a:r>
          </a:p>
          <a:p>
            <a:r>
              <a:rPr lang="en-US" dirty="0" smtClean="0">
                <a:latin typeface="Calibri" pitchFamily="34" charset="0"/>
              </a:rPr>
              <a:t>Staff / workforce  in adequate </a:t>
            </a:r>
            <a:endParaRPr lang="en-US"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a:t>
            </a:r>
            <a:endParaRPr lang="en-US" dirty="0">
              <a:latin typeface="Cambria" pitchFamily="18" charset="0"/>
            </a:endParaRPr>
          </a:p>
        </p:txBody>
      </p:sp>
      <p:sp>
        <p:nvSpPr>
          <p:cNvPr id="3" name="Content Placeholder 2"/>
          <p:cNvSpPr>
            <a:spLocks noGrp="1"/>
          </p:cNvSpPr>
          <p:nvPr>
            <p:ph idx="1"/>
          </p:nvPr>
        </p:nvSpPr>
        <p:spPr/>
        <p:txBody>
          <a:bodyPr>
            <a:noAutofit/>
          </a:bodyPr>
          <a:lstStyle/>
          <a:p>
            <a:r>
              <a:rPr lang="en-US" dirty="0" smtClean="0">
                <a:latin typeface="Calibri" pitchFamily="34" charset="0"/>
              </a:rPr>
              <a:t>Lack of Preventive maintenance activities  - Break downs , emissions , leakages –air , water pollution </a:t>
            </a:r>
          </a:p>
          <a:p>
            <a:r>
              <a:rPr lang="en-US" dirty="0" smtClean="0">
                <a:latin typeface="Calibri" pitchFamily="34" charset="0"/>
              </a:rPr>
              <a:t>Over capacity utilization of production schedules – system failure , leading to Air /Water /Land pollution </a:t>
            </a:r>
          </a:p>
          <a:p>
            <a:r>
              <a:rPr lang="en-US" dirty="0" smtClean="0">
                <a:latin typeface="Calibri" pitchFamily="34" charset="0"/>
              </a:rPr>
              <a:t> Old  equipments – Poor Efficiency , trouble shooting , </a:t>
            </a:r>
          </a:p>
          <a:p>
            <a:r>
              <a:rPr lang="en-US" dirty="0" smtClean="0">
                <a:latin typeface="Calibri" pitchFamily="34" charset="0"/>
              </a:rPr>
              <a:t>Poor electrical safety – negligence to </a:t>
            </a:r>
            <a:r>
              <a:rPr lang="en-US" dirty="0" smtClean="0">
                <a:latin typeface="Calibri" pitchFamily="34" charset="0"/>
              </a:rPr>
              <a:t>earthing</a:t>
            </a:r>
            <a:r>
              <a:rPr lang="en-US" dirty="0" smtClean="0">
                <a:latin typeface="Calibri" pitchFamily="34" charset="0"/>
              </a:rPr>
              <a:t> ,  fire hazard </a:t>
            </a:r>
          </a:p>
          <a:p>
            <a:r>
              <a:rPr lang="en-US" dirty="0" smtClean="0">
                <a:latin typeface="Calibri" pitchFamily="34" charset="0"/>
              </a:rPr>
              <a:t>Spillages , leakages of chemicals , oils , lubricants – water pollution , air pollution , ambience pollution </a:t>
            </a:r>
          </a:p>
          <a:p>
            <a:r>
              <a:rPr lang="en-US" dirty="0" smtClean="0">
                <a:latin typeface="Calibri" pitchFamily="34" charset="0"/>
              </a:rPr>
              <a:t>Gaseous emissions to atmosphere  in night time high – Air Pollution ,  poor ambience , plants  </a:t>
            </a:r>
          </a:p>
          <a:p>
            <a:r>
              <a:rPr lang="en-US" dirty="0" smtClean="0">
                <a:latin typeface="Calibri" pitchFamily="34" charset="0"/>
              </a:rPr>
              <a:t>Use of Non Acoustic D G sets  - noise pollution , air pollution </a:t>
            </a:r>
            <a:endParaRPr lang="en-US"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Gaps /concerns for Legal</a:t>
            </a:r>
            <a:r>
              <a:rPr lang="en-US" dirty="0" smtClean="0"/>
              <a:t> </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Non adherence to PCB consent norms – diluted standards </a:t>
            </a:r>
          </a:p>
          <a:p>
            <a:r>
              <a:rPr lang="en-US" dirty="0" smtClean="0">
                <a:latin typeface="Calibri" pitchFamily="34" charset="0"/>
              </a:rPr>
              <a:t>Erratic Behavior on SAFETY measures</a:t>
            </a:r>
          </a:p>
          <a:p>
            <a:r>
              <a:rPr lang="en-US" dirty="0" smtClean="0">
                <a:latin typeface="Calibri" pitchFamily="34" charset="0"/>
              </a:rPr>
              <a:t>Spillages , leakages –ignorance and poor maintenance cause for depletion of natural resources like water , power , forest , ozone layer depletion etc.</a:t>
            </a:r>
          </a:p>
          <a:p>
            <a:r>
              <a:rPr lang="en-US" dirty="0" smtClean="0">
                <a:latin typeface="Calibri" pitchFamily="34" charset="0"/>
              </a:rPr>
              <a:t>Non compliance of Annual Environment Returns – forged / manipulations in statement </a:t>
            </a:r>
          </a:p>
          <a:p>
            <a:r>
              <a:rPr lang="en-US" dirty="0" smtClean="0">
                <a:latin typeface="Calibri" pitchFamily="34" charset="0"/>
              </a:rPr>
              <a:t>Lack of Safety Standards . </a:t>
            </a:r>
            <a:endParaRPr lang="en-US"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Managing Waste Coming out form </a:t>
            </a:r>
            <a:r>
              <a:rPr lang="en-US" dirty="0" smtClean="0">
                <a:latin typeface="Cambria" pitchFamily="18" charset="0"/>
              </a:rPr>
              <a:t>Pharma</a:t>
            </a:r>
            <a:r>
              <a:rPr lang="en-US" dirty="0" smtClean="0">
                <a:latin typeface="Cambria" pitchFamily="18" charset="0"/>
              </a:rPr>
              <a:t> Firms</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latin typeface="Calibri" pitchFamily="34" charset="0"/>
              </a:rPr>
              <a:t>Impact of  Waste – from </a:t>
            </a:r>
            <a:r>
              <a:rPr lang="en-US" dirty="0" smtClean="0">
                <a:latin typeface="Calibri" pitchFamily="34" charset="0"/>
              </a:rPr>
              <a:t>Pharma</a:t>
            </a:r>
            <a:r>
              <a:rPr lang="en-US" dirty="0" smtClean="0">
                <a:latin typeface="Calibri" pitchFamily="34" charset="0"/>
              </a:rPr>
              <a:t> Firms </a:t>
            </a:r>
          </a:p>
          <a:p>
            <a:r>
              <a:rPr lang="en-US" dirty="0" smtClean="0">
                <a:latin typeface="Calibri" pitchFamily="34" charset="0"/>
              </a:rPr>
              <a:t>Air Pollution – 50 % of firms hazardous waste is wrongly handled , not as per MSDS requirements leading to spillage , open to evaporation , unclean  dust collectors , inefficient scrubbers , use of scrubber absorption media for a long period .</a:t>
            </a:r>
          </a:p>
          <a:p>
            <a:r>
              <a:rPr lang="en-US" dirty="0" smtClean="0">
                <a:latin typeface="Calibri" pitchFamily="34" charset="0"/>
              </a:rPr>
              <a:t>Water Pollution :- Adverse functioning of ETP , lack of monitoring ETP by qualified personnel – leading to profuse water pollution , discharged to CETP with extra allowance , non standard use ETP material – in </a:t>
            </a:r>
            <a:r>
              <a:rPr lang="en-US" dirty="0" smtClean="0">
                <a:latin typeface="Calibri" pitchFamily="34" charset="0"/>
              </a:rPr>
              <a:t>filtration </a:t>
            </a:r>
            <a:r>
              <a:rPr lang="en-US" dirty="0" smtClean="0">
                <a:latin typeface="Calibri" pitchFamily="34" charset="0"/>
              </a:rPr>
              <a:t>, aeration , </a:t>
            </a:r>
            <a:endParaRPr lang="en-US"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7162800" cy="914400"/>
          </a:xfrm>
        </p:spPr>
        <p:txBody>
          <a:bodyPr/>
          <a:lstStyle/>
          <a:p>
            <a:r>
              <a:rPr lang="en-US" dirty="0" smtClean="0">
                <a:latin typeface="Cambria" pitchFamily="18" charset="0"/>
              </a:rPr>
              <a:t>Contd.-</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latin typeface="Calibri" pitchFamily="34" charset="0"/>
              </a:rPr>
              <a:t>Spillage , Leakage , emissions , fumes , </a:t>
            </a:r>
            <a:r>
              <a:rPr lang="en-US" dirty="0" smtClean="0">
                <a:latin typeface="Calibri" pitchFamily="34" charset="0"/>
              </a:rPr>
              <a:t>vapors </a:t>
            </a:r>
            <a:r>
              <a:rPr lang="en-US" dirty="0" smtClean="0">
                <a:latin typeface="Calibri" pitchFamily="34" charset="0"/>
              </a:rPr>
              <a:t>direct impact on work place monitoring and AIR Quality .</a:t>
            </a:r>
          </a:p>
          <a:p>
            <a:r>
              <a:rPr lang="en-US" dirty="0" smtClean="0">
                <a:latin typeface="Calibri" pitchFamily="34" charset="0"/>
              </a:rPr>
              <a:t>Excessive wastages from R M , storage packing material consumptions ,resulting in to natural and other source depletions </a:t>
            </a:r>
          </a:p>
          <a:p>
            <a:r>
              <a:rPr lang="en-US" dirty="0" smtClean="0">
                <a:latin typeface="Calibri" pitchFamily="34" charset="0"/>
              </a:rPr>
              <a:t> Land fertility problems due to waste dumping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9029700" cy="1389888"/>
          </a:xfrm>
        </p:spPr>
        <p:txBody>
          <a:bodyPr>
            <a:normAutofit/>
          </a:bodyPr>
          <a:lstStyle/>
          <a:p>
            <a:r>
              <a:rPr lang="en-US" dirty="0" smtClean="0"/>
              <a:t>                  </a:t>
            </a:r>
            <a:r>
              <a:rPr lang="en-US" dirty="0" smtClean="0"/>
              <a:t/>
            </a:r>
            <a:br>
              <a:rPr lang="en-US" dirty="0" smtClean="0"/>
            </a:br>
            <a:r>
              <a:rPr lang="en-US" dirty="0" smtClean="0"/>
              <a:t> </a:t>
            </a:r>
            <a:r>
              <a:rPr lang="en-US" dirty="0" smtClean="0"/>
              <a:t>          </a:t>
            </a:r>
            <a:r>
              <a:rPr lang="en-US" dirty="0" smtClean="0"/>
              <a:t>Commonly </a:t>
            </a:r>
            <a:r>
              <a:rPr lang="en-US" dirty="0" smtClean="0"/>
              <a:t>Applied Systems (Do’s &amp; Don’ts ) </a:t>
            </a:r>
            <a:endParaRPr lang="en-US" dirty="0"/>
          </a:p>
        </p:txBody>
      </p:sp>
      <p:sp>
        <p:nvSpPr>
          <p:cNvPr id="3" name="Content Placeholder 2"/>
          <p:cNvSpPr>
            <a:spLocks noGrp="1"/>
          </p:cNvSpPr>
          <p:nvPr>
            <p:ph idx="1"/>
          </p:nvPr>
        </p:nvSpPr>
        <p:spPr>
          <a:xfrm>
            <a:off x="1219200" y="2209800"/>
            <a:ext cx="8001000" cy="4114800"/>
          </a:xfrm>
        </p:spPr>
        <p:txBody>
          <a:bodyPr/>
          <a:lstStyle/>
          <a:p>
            <a:r>
              <a:rPr lang="en-US" dirty="0" smtClean="0">
                <a:latin typeface="Calibri" pitchFamily="34" charset="0"/>
              </a:rPr>
              <a:t>Most of the organization switching to water based / enzyme based products – API / formulations – improved Environment Controls for emissions, air quality and water pollution , optimize the process  conditions  </a:t>
            </a:r>
          </a:p>
          <a:p>
            <a:r>
              <a:rPr lang="en-US" dirty="0" smtClean="0">
                <a:latin typeface="Calibri" pitchFamily="34" charset="0"/>
              </a:rPr>
              <a:t>Organizations adapting to ISO -14001 – EMS  for continual improvement  </a:t>
            </a:r>
          </a:p>
          <a:p>
            <a:r>
              <a:rPr lang="en-US" dirty="0" smtClean="0">
                <a:latin typeface="Calibri" pitchFamily="34" charset="0"/>
              </a:rPr>
              <a:t>Work place environment and ambience improvements with designed Aspect /Impact controls , Waste minimization by improving material consumptions.</a:t>
            </a:r>
            <a:endParaRPr lang="en-US"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Sources of Hazards in </a:t>
            </a:r>
            <a:r>
              <a:rPr lang="en-US" dirty="0" smtClean="0">
                <a:latin typeface="Cambria" pitchFamily="18" charset="0"/>
              </a:rPr>
              <a:t>Pharma</a:t>
            </a:r>
            <a:r>
              <a:rPr lang="en-US" dirty="0" smtClean="0">
                <a:latin typeface="Cambria" pitchFamily="18" charset="0"/>
              </a:rPr>
              <a:t> </a:t>
            </a:r>
            <a:endParaRPr lang="en-US" dirty="0">
              <a:latin typeface="Cambria"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Calibri" pitchFamily="34" charset="0"/>
              </a:rPr>
              <a:t>Manufacturing and formulation installations.</a:t>
            </a:r>
          </a:p>
          <a:p>
            <a:r>
              <a:rPr lang="en-US" dirty="0" smtClean="0">
                <a:latin typeface="Calibri" pitchFamily="34" charset="0"/>
              </a:rPr>
              <a:t>Handling and storage of hazardous chemicals including warehouses,</a:t>
            </a:r>
          </a:p>
          <a:p>
            <a:r>
              <a:rPr lang="en-US" dirty="0" smtClean="0">
                <a:latin typeface="Calibri" pitchFamily="34" charset="0"/>
              </a:rPr>
              <a:t>godowns, tank forms in ports/fuel depots/docks.</a:t>
            </a:r>
          </a:p>
          <a:p>
            <a:r>
              <a:rPr lang="en-US" dirty="0" smtClean="0">
                <a:latin typeface="Calibri" pitchFamily="34" charset="0"/>
              </a:rPr>
              <a:t>Transportation (road, rail, air, water, pipelines).</a:t>
            </a:r>
          </a:p>
          <a:p>
            <a:r>
              <a:rPr lang="en-US" dirty="0" smtClean="0">
                <a:latin typeface="Calibri" pitchFamily="34" charset="0"/>
              </a:rPr>
              <a:t>Emission of pollutants – the air pollutants include carbon monoxide (CO),</a:t>
            </a:r>
          </a:p>
          <a:p>
            <a:r>
              <a:rPr lang="en-US" dirty="0" smtClean="0">
                <a:latin typeface="Calibri" pitchFamily="34" charset="0"/>
              </a:rPr>
              <a:t>nitrogen dioxide (NO2), particulate matter of 10 microns or less (PM10),</a:t>
            </a:r>
          </a:p>
          <a:p>
            <a:r>
              <a:rPr lang="en-US" dirty="0" smtClean="0">
                <a:latin typeface="Calibri" pitchFamily="34" charset="0"/>
              </a:rPr>
              <a:t>total suspended particulate matter (SPM), sulphur dioxide (SO2), and</a:t>
            </a:r>
          </a:p>
          <a:p>
            <a:r>
              <a:rPr lang="en-US" dirty="0" smtClean="0">
                <a:latin typeface="Calibri" pitchFamily="34" charset="0"/>
              </a:rPr>
              <a:t>volatile organic compounds (VOCs). The most common VOCs include</a:t>
            </a:r>
          </a:p>
          <a:p>
            <a:r>
              <a:rPr lang="en-US" dirty="0" smtClean="0">
                <a:latin typeface="Calibri" pitchFamily="34" charset="0"/>
              </a:rPr>
              <a:t>methanol, dichloromethane, toluene, ethylene glycol, </a:t>
            </a:r>
            <a:r>
              <a:rPr lang="en-US" dirty="0" smtClean="0">
                <a:latin typeface="Calibri" pitchFamily="34" charset="0"/>
              </a:rPr>
              <a:t>N,Ndimethylformamide</a:t>
            </a:r>
            <a:r>
              <a:rPr lang="en-US" dirty="0" smtClean="0">
                <a:latin typeface="Calibri" pitchFamily="34" charset="0"/>
              </a:rPr>
              <a:t> ,and  acetonitrile.</a:t>
            </a:r>
          </a:p>
          <a:p>
            <a:r>
              <a:rPr lang="en-US" dirty="0" smtClean="0">
                <a:latin typeface="Calibri" pitchFamily="34" charset="0"/>
              </a:rPr>
              <a:t>Effluents, especially those that are not easily biodegradable and toxic in</a:t>
            </a:r>
          </a:p>
          <a:p>
            <a:r>
              <a:rPr lang="en-US" dirty="0" smtClean="0">
                <a:latin typeface="Calibri" pitchFamily="34" charset="0"/>
              </a:rPr>
              <a:t>nature. The effluent releases could go directly to streams, rivers, lakes,</a:t>
            </a:r>
          </a:p>
          <a:p>
            <a:r>
              <a:rPr lang="en-US" dirty="0" smtClean="0">
                <a:latin typeface="Calibri" pitchFamily="34" charset="0"/>
              </a:rPr>
              <a:t>oceans, or other bodies of water. The releases due to runoff, including</a:t>
            </a:r>
          </a:p>
          <a:p>
            <a:r>
              <a:rPr lang="en-US" dirty="0" smtClean="0">
                <a:latin typeface="Calibri" pitchFamily="34" charset="0"/>
              </a:rPr>
              <a:t>storm water runoff, could also be a potential hazard.</a:t>
            </a:r>
            <a:endParaRPr lang="en-US"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r>
              <a:rPr lang="en-US" dirty="0" smtClean="0"/>
              <a:t> :-</a:t>
            </a:r>
            <a:endParaRPr lang="en-US" dirty="0"/>
          </a:p>
        </p:txBody>
      </p:sp>
      <p:sp>
        <p:nvSpPr>
          <p:cNvPr id="3" name="Content Placeholder 2"/>
          <p:cNvSpPr>
            <a:spLocks noGrp="1"/>
          </p:cNvSpPr>
          <p:nvPr>
            <p:ph idx="1"/>
          </p:nvPr>
        </p:nvSpPr>
        <p:spPr/>
        <p:txBody>
          <a:bodyPr/>
          <a:lstStyle/>
          <a:p>
            <a:r>
              <a:rPr lang="en-US" dirty="0" smtClean="0"/>
              <a:t>Even establishing OHSAS culture for Behavioral  safety </a:t>
            </a:r>
          </a:p>
          <a:p>
            <a:r>
              <a:rPr lang="en-US" dirty="0" smtClean="0"/>
              <a:t>Internal audits / self inspection  to ensure conformance </a:t>
            </a:r>
          </a:p>
          <a:p>
            <a:r>
              <a:rPr lang="en-US" dirty="0" smtClean="0"/>
              <a:t>Training to employees / contractors </a:t>
            </a:r>
          </a:p>
          <a:p>
            <a:r>
              <a:rPr lang="en-US" dirty="0" smtClean="0"/>
              <a:t>Lock out /Tag Out Electrical system applied </a:t>
            </a:r>
          </a:p>
          <a:p>
            <a:r>
              <a:rPr lang="en-US" dirty="0" smtClean="0"/>
              <a:t>Work Permit systems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Do’s </a:t>
            </a:r>
            <a:endParaRPr lang="en-U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133600" y="1676400"/>
            <a:ext cx="7162800" cy="4648200"/>
          </a:xfrm>
        </p:spPr>
        <p:txBody>
          <a:bodyPr/>
          <a:lstStyle/>
          <a:p>
            <a:r>
              <a:rPr lang="en-US" dirty="0" smtClean="0"/>
              <a:t>GMP system – Process Approach , validation, compliance </a:t>
            </a:r>
          </a:p>
          <a:p>
            <a:r>
              <a:rPr lang="en-US" dirty="0" smtClean="0"/>
              <a:t>Environment Controls during manufacturing , maintenance , storage , transportation , handling .</a:t>
            </a:r>
          </a:p>
          <a:p>
            <a:r>
              <a:rPr lang="en-US" dirty="0" smtClean="0"/>
              <a:t>MSDS for base line requirements  </a:t>
            </a:r>
          </a:p>
          <a:p>
            <a:r>
              <a:rPr lang="en-US" dirty="0" smtClean="0"/>
              <a:t>Documentation and records of H W collection and disposal monitoring </a:t>
            </a:r>
          </a:p>
          <a:p>
            <a:r>
              <a:rPr lang="en-US" dirty="0" smtClean="0"/>
              <a:t>Improve on Technology </a:t>
            </a:r>
          </a:p>
          <a:p>
            <a:r>
              <a:rPr lang="en-US" dirty="0" smtClean="0"/>
              <a:t>Training of employees , contractors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Do’s</a:t>
            </a:r>
            <a:r>
              <a:rPr lang="en-US" dirty="0" smtClean="0"/>
              <a:t> </a:t>
            </a:r>
            <a:endParaRPr lang="en-US" dirty="0"/>
          </a:p>
        </p:txBody>
      </p:sp>
      <p:sp>
        <p:nvSpPr>
          <p:cNvPr id="3" name="Content Placeholder 2"/>
          <p:cNvSpPr>
            <a:spLocks noGrp="1"/>
          </p:cNvSpPr>
          <p:nvPr>
            <p:ph idx="1"/>
          </p:nvPr>
        </p:nvSpPr>
        <p:spPr/>
        <p:txBody>
          <a:bodyPr/>
          <a:lstStyle/>
          <a:p>
            <a:r>
              <a:rPr lang="en-US" dirty="0" smtClean="0"/>
              <a:t>Start Up / Shut Down procedures is must for better environment Controls </a:t>
            </a:r>
          </a:p>
          <a:p>
            <a:r>
              <a:rPr lang="en-US" dirty="0" smtClean="0"/>
              <a:t>Improve on Engineering Controls to mitigate aspect /impacts also unsafe conditions and unsafe acts </a:t>
            </a:r>
          </a:p>
          <a:p>
            <a:r>
              <a:rPr lang="en-US" dirty="0" smtClean="0"/>
              <a:t>Controls on interfaces of process  </a:t>
            </a:r>
          </a:p>
          <a:p>
            <a:r>
              <a:rPr lang="en-US" dirty="0" smtClean="0"/>
              <a:t>Establish EHS policy and communicate to all employees , contractors , visitors </a:t>
            </a:r>
          </a:p>
          <a:p>
            <a:r>
              <a:rPr lang="en-US" dirty="0" smtClean="0"/>
              <a:t>Provide primary , secondary containments at spillages /leakages to arrest impact on environment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Don’ts </a:t>
            </a:r>
            <a:endParaRPr lang="en-U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r>
              <a:rPr lang="en-US" dirty="0" smtClean="0"/>
              <a:t> Haste ,</a:t>
            </a:r>
          </a:p>
          <a:p>
            <a:r>
              <a:rPr lang="en-US" dirty="0" smtClean="0"/>
              <a:t>Overloading of equipments  </a:t>
            </a:r>
          </a:p>
          <a:p>
            <a:r>
              <a:rPr lang="en-US" dirty="0" smtClean="0"/>
              <a:t>Small spills , leaks - ignorance  </a:t>
            </a:r>
          </a:p>
          <a:p>
            <a:r>
              <a:rPr lang="en-US" dirty="0" smtClean="0"/>
              <a:t>Use of excessive materials – R M , Packing etc .</a:t>
            </a:r>
          </a:p>
          <a:p>
            <a:r>
              <a:rPr lang="en-US" dirty="0" smtClean="0"/>
              <a:t> short cuts , process bypasses </a:t>
            </a:r>
          </a:p>
          <a:p>
            <a:r>
              <a:rPr lang="en-US" dirty="0" smtClean="0"/>
              <a:t>Critical process – untrained persons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t>
            </a:r>
            <a:r>
              <a:rPr lang="en-US" dirty="0" smtClean="0"/>
              <a:t>Practices </a:t>
            </a:r>
            <a:endParaRPr lang="en-US" dirty="0"/>
          </a:p>
        </p:txBody>
      </p:sp>
      <p:sp>
        <p:nvSpPr>
          <p:cNvPr id="3" name="Content Placeholder 2"/>
          <p:cNvSpPr>
            <a:spLocks noGrp="1"/>
          </p:cNvSpPr>
          <p:nvPr>
            <p:ph idx="1"/>
          </p:nvPr>
        </p:nvSpPr>
        <p:spPr>
          <a:xfrm>
            <a:off x="2057400" y="1752600"/>
            <a:ext cx="7162800" cy="4648200"/>
          </a:xfrm>
        </p:spPr>
        <p:txBody>
          <a:bodyPr/>
          <a:lstStyle/>
          <a:p>
            <a:r>
              <a:rPr lang="en-US" dirty="0" smtClean="0"/>
              <a:t>Training to employees / contractors </a:t>
            </a:r>
          </a:p>
          <a:p>
            <a:r>
              <a:rPr lang="en-US" dirty="0" smtClean="0"/>
              <a:t>Documentation </a:t>
            </a:r>
          </a:p>
          <a:p>
            <a:r>
              <a:rPr lang="en-US" dirty="0" smtClean="0"/>
              <a:t>Recording </a:t>
            </a:r>
          </a:p>
          <a:p>
            <a:r>
              <a:rPr lang="en-US" dirty="0" smtClean="0"/>
              <a:t>Self Inspections /Audits </a:t>
            </a:r>
          </a:p>
          <a:p>
            <a:r>
              <a:rPr lang="en-US" dirty="0" smtClean="0"/>
              <a:t>Display of various Environment educative posters </a:t>
            </a:r>
          </a:p>
          <a:p>
            <a:r>
              <a:rPr lang="en-US" dirty="0" smtClean="0"/>
              <a:t>Tool Box Talks at shop floors </a:t>
            </a:r>
          </a:p>
          <a:p>
            <a:r>
              <a:rPr lang="en-US" dirty="0" smtClean="0"/>
              <a:t> Adoption of GMP </a:t>
            </a:r>
          </a:p>
          <a:p>
            <a:r>
              <a:rPr lang="en-US" dirty="0" smtClean="0"/>
              <a:t>Consider ISO -14001 –EMS for continual improvement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7467600" cy="1371600"/>
          </a:xfrm>
        </p:spPr>
        <p:txBody>
          <a:bodyPr/>
          <a:lstStyle/>
          <a:p>
            <a:pPr lvl="0"/>
            <a:r>
              <a:rPr lang="en-IN" b="1" dirty="0" smtClean="0"/>
              <a:t>    </a:t>
            </a:r>
            <a:br>
              <a:rPr lang="en-IN" b="1" dirty="0" smtClean="0"/>
            </a:br>
            <a:r>
              <a:rPr lang="en-IN" b="1" dirty="0" smtClean="0"/>
              <a:t> </a:t>
            </a:r>
            <a:r>
              <a:rPr lang="en-IN" b="1" dirty="0" smtClean="0"/>
              <a:t>   </a:t>
            </a:r>
            <a:r>
              <a:rPr lang="en-IN" b="1" dirty="0" smtClean="0">
                <a:latin typeface="Cambria" pitchFamily="18" charset="0"/>
              </a:rPr>
              <a:t> Role </a:t>
            </a:r>
            <a:r>
              <a:rPr lang="en-IN" b="1" dirty="0" smtClean="0">
                <a:latin typeface="Cambria" pitchFamily="18" charset="0"/>
              </a:rPr>
              <a:t>of key actors in managing </a:t>
            </a:r>
            <a:r>
              <a:rPr lang="en-IN" b="1" dirty="0" smtClean="0">
                <a:latin typeface="Cambria" pitchFamily="18" charset="0"/>
              </a:rPr>
              <a:t>the  </a:t>
            </a:r>
            <a:br>
              <a:rPr lang="en-IN" b="1" dirty="0" smtClean="0">
                <a:latin typeface="Cambria" pitchFamily="18" charset="0"/>
              </a:rPr>
            </a:br>
            <a:r>
              <a:rPr lang="en-IN" b="1" dirty="0" smtClean="0">
                <a:latin typeface="Cambria" pitchFamily="18" charset="0"/>
              </a:rPr>
              <a:t> </a:t>
            </a:r>
            <a:r>
              <a:rPr lang="en-IN" b="1" dirty="0" smtClean="0">
                <a:latin typeface="Cambria" pitchFamily="18" charset="0"/>
              </a:rPr>
              <a:t>    WASTE COMING OUT PHARMA INDUSTRIES</a:t>
            </a:r>
            <a:r>
              <a:rPr lang="en-IN" b="1" dirty="0" smtClean="0"/>
              <a:t> </a:t>
            </a:r>
            <a:r>
              <a:rPr lang="en-IN" b="1" dirty="0" smtClean="0"/>
              <a:t/>
            </a:r>
            <a:br>
              <a:rPr lang="en-IN" b="1" dirty="0" smtClean="0"/>
            </a:br>
            <a:r>
              <a:rPr lang="en-IN"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057400" y="2057400"/>
            <a:ext cx="7162800" cy="4038600"/>
          </a:xfrm>
        </p:spPr>
        <p:txBody>
          <a:bodyPr/>
          <a:lstStyle/>
          <a:p>
            <a:pPr lvl="0"/>
            <a:r>
              <a:rPr lang="en-IN" dirty="0" smtClean="0">
                <a:latin typeface="Calibri" pitchFamily="34" charset="0"/>
              </a:rPr>
              <a:t>Government (national and state levels)</a:t>
            </a:r>
            <a:endParaRPr lang="en-US" dirty="0" smtClean="0">
              <a:latin typeface="Calibri" pitchFamily="34" charset="0"/>
            </a:endParaRPr>
          </a:p>
          <a:p>
            <a:pPr>
              <a:buNone/>
            </a:pPr>
            <a:r>
              <a:rPr lang="en-US" dirty="0" smtClean="0"/>
              <a:t>     </a:t>
            </a:r>
            <a:r>
              <a:rPr lang="en-US" dirty="0" smtClean="0">
                <a:latin typeface="Calibri" pitchFamily="34" charset="0"/>
              </a:rPr>
              <a:t>Making Policies &amp; Establish </a:t>
            </a:r>
          </a:p>
          <a:p>
            <a:pPr>
              <a:buNone/>
            </a:pPr>
            <a:r>
              <a:rPr lang="en-US" dirty="0" smtClean="0">
                <a:latin typeface="Calibri" pitchFamily="34" charset="0"/>
              </a:rPr>
              <a:t>     </a:t>
            </a:r>
            <a:r>
              <a:rPr lang="en-US" dirty="0" smtClean="0">
                <a:latin typeface="Calibri" pitchFamily="34" charset="0"/>
              </a:rPr>
              <a:t> Refreshing </a:t>
            </a:r>
            <a:r>
              <a:rPr lang="en-US" dirty="0" smtClean="0">
                <a:latin typeface="Calibri" pitchFamily="34" charset="0"/>
              </a:rPr>
              <a:t>the changes / amendments in policies , directives through Web , Media and Updating the </a:t>
            </a:r>
            <a:r>
              <a:rPr lang="en-US" dirty="0" smtClean="0">
                <a:latin typeface="Calibri" pitchFamily="34" charset="0"/>
              </a:rPr>
              <a:t>MoEF</a:t>
            </a:r>
            <a:r>
              <a:rPr lang="en-US" dirty="0" smtClean="0">
                <a:latin typeface="Calibri" pitchFamily="34" charset="0"/>
              </a:rPr>
              <a:t> Consents </a:t>
            </a:r>
          </a:p>
          <a:p>
            <a:pPr>
              <a:buNone/>
            </a:pPr>
            <a:r>
              <a:rPr lang="en-US" dirty="0" smtClean="0">
                <a:latin typeface="Calibri" pitchFamily="34" charset="0"/>
              </a:rPr>
              <a:t>     </a:t>
            </a:r>
            <a:r>
              <a:rPr lang="en-US" dirty="0" smtClean="0">
                <a:latin typeface="Calibri" pitchFamily="34" charset="0"/>
              </a:rPr>
              <a:t> Survey  </a:t>
            </a:r>
            <a:r>
              <a:rPr lang="en-US" dirty="0" smtClean="0">
                <a:latin typeface="Calibri" pitchFamily="34" charset="0"/>
              </a:rPr>
              <a:t>of  Industrial areas though PCB , DISH </a:t>
            </a:r>
          </a:p>
          <a:p>
            <a:pPr>
              <a:buNone/>
            </a:pPr>
            <a:r>
              <a:rPr lang="en-US" dirty="0" smtClean="0">
                <a:latin typeface="Calibri" pitchFamily="34" charset="0"/>
              </a:rPr>
              <a:t>     </a:t>
            </a:r>
            <a:r>
              <a:rPr lang="en-US" dirty="0" smtClean="0">
                <a:latin typeface="Calibri" pitchFamily="34" charset="0"/>
              </a:rPr>
              <a:t> Creation </a:t>
            </a:r>
            <a:r>
              <a:rPr lang="en-US" dirty="0" smtClean="0">
                <a:latin typeface="Calibri" pitchFamily="34" charset="0"/>
              </a:rPr>
              <a:t>of CETP or </a:t>
            </a:r>
            <a:r>
              <a:rPr lang="en-US" dirty="0" smtClean="0">
                <a:latin typeface="Calibri" pitchFamily="34" charset="0"/>
              </a:rPr>
              <a:t>Enviro</a:t>
            </a:r>
            <a:r>
              <a:rPr lang="en-US" dirty="0" smtClean="0">
                <a:latin typeface="Calibri" pitchFamily="34" charset="0"/>
              </a:rPr>
              <a:t> Collection centers in Industrial </a:t>
            </a:r>
            <a:r>
              <a:rPr lang="en-US" dirty="0" smtClean="0">
                <a:latin typeface="Calibri" pitchFamily="34" charset="0"/>
              </a:rPr>
              <a:t> outlets </a:t>
            </a:r>
            <a:endParaRPr lang="en-US" dirty="0" smtClean="0">
              <a:latin typeface="Calibri" pitchFamily="34" charset="0"/>
            </a:endParaRPr>
          </a:p>
          <a:p>
            <a:pPr>
              <a:buNone/>
            </a:pPr>
            <a:r>
              <a:rPr lang="en-US" dirty="0" smtClean="0">
                <a:latin typeface="Calibri" pitchFamily="34" charset="0"/>
              </a:rPr>
              <a:t>      </a:t>
            </a:r>
            <a:r>
              <a:rPr lang="en-US" dirty="0" smtClean="0">
                <a:latin typeface="Calibri" pitchFamily="34" charset="0"/>
              </a:rPr>
              <a:t> Air </a:t>
            </a:r>
            <a:r>
              <a:rPr lang="en-US" dirty="0" smtClean="0">
                <a:latin typeface="Calibri" pitchFamily="34" charset="0"/>
              </a:rPr>
              <a:t>Monitoring at Industries </a:t>
            </a:r>
          </a:p>
          <a:p>
            <a:pPr>
              <a:buNone/>
            </a:pPr>
            <a:r>
              <a:rPr lang="en-US" dirty="0" smtClean="0">
                <a:latin typeface="Calibri" pitchFamily="34" charset="0"/>
              </a:rPr>
              <a:t>      </a:t>
            </a:r>
            <a:r>
              <a:rPr lang="en-US" dirty="0" smtClean="0">
                <a:latin typeface="Calibri" pitchFamily="34" charset="0"/>
              </a:rPr>
              <a:t> Work </a:t>
            </a:r>
            <a:r>
              <a:rPr lang="en-US" dirty="0" smtClean="0">
                <a:latin typeface="Calibri" pitchFamily="34" charset="0"/>
              </a:rPr>
              <a:t>Place Environment monitoring </a:t>
            </a:r>
            <a:endParaRPr lang="en-US" dirty="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7162800" cy="762000"/>
          </a:xfrm>
        </p:spPr>
        <p:txBody>
          <a:bodyPr/>
          <a:lstStyle/>
          <a:p>
            <a:r>
              <a:rPr lang="en-US" dirty="0" smtClean="0"/>
              <a:t>   Contd</a:t>
            </a:r>
            <a:r>
              <a:rPr lang="en-US" dirty="0" smtClean="0"/>
              <a:t>.-</a:t>
            </a:r>
            <a:endParaRPr lang="en-US" dirty="0"/>
          </a:p>
        </p:txBody>
      </p:sp>
      <p:sp>
        <p:nvSpPr>
          <p:cNvPr id="3" name="Content Placeholder 2"/>
          <p:cNvSpPr>
            <a:spLocks noGrp="1"/>
          </p:cNvSpPr>
          <p:nvPr>
            <p:ph idx="1"/>
          </p:nvPr>
        </p:nvSpPr>
        <p:spPr>
          <a:xfrm>
            <a:off x="2057400" y="1524000"/>
            <a:ext cx="7162800" cy="4800600"/>
          </a:xfrm>
        </p:spPr>
        <p:txBody>
          <a:bodyPr/>
          <a:lstStyle/>
          <a:p>
            <a:pPr lvl="0"/>
            <a:r>
              <a:rPr lang="en-IN" dirty="0" smtClean="0"/>
              <a:t>Central &amp; State Pollution Control Boards</a:t>
            </a:r>
            <a:endParaRPr lang="en-US" dirty="0" smtClean="0"/>
          </a:p>
          <a:p>
            <a:r>
              <a:rPr lang="en-US" dirty="0" smtClean="0"/>
              <a:t>Independent  , Full Time MEMBER SECRETARY at PCB Apex level of IAS grade .</a:t>
            </a:r>
          </a:p>
          <a:p>
            <a:r>
              <a:rPr lang="en-US" dirty="0" smtClean="0"/>
              <a:t>Creation of Regional PCB at all District level to ease out local issues </a:t>
            </a:r>
          </a:p>
          <a:p>
            <a:r>
              <a:rPr lang="en-US" dirty="0" smtClean="0"/>
              <a:t>Public Liability Insurance Act 1991 made mandatory for off site emergency </a:t>
            </a:r>
          </a:p>
          <a:p>
            <a:r>
              <a:rPr lang="en-US" dirty="0" smtClean="0"/>
              <a:t>Central Hazardous waste collection areas ear marked by PCB to avoid unauthorized and suspicious dumping </a:t>
            </a:r>
          </a:p>
          <a:p>
            <a:r>
              <a:rPr lang="en-US" dirty="0" smtClean="0"/>
              <a:t>Provision of CETP  </a:t>
            </a:r>
          </a:p>
          <a:p>
            <a:r>
              <a:rPr lang="en-US" dirty="0" smtClean="0"/>
              <a:t>Industrial frequent visits and follow up on critical </a:t>
            </a:r>
            <a:r>
              <a:rPr lang="en-US" dirty="0" smtClean="0"/>
              <a:t>env.issues</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Violation memos to trouble shooter industries </a:t>
            </a:r>
          </a:p>
          <a:p>
            <a:r>
              <a:rPr lang="en-US" dirty="0" smtClean="0"/>
              <a:t>Show cause Notices on major violation of EPA 1986 act </a:t>
            </a:r>
          </a:p>
          <a:p>
            <a:r>
              <a:rPr lang="en-US" dirty="0" smtClean="0"/>
              <a:t>Shut down of major problematic Industries </a:t>
            </a:r>
          </a:p>
          <a:p>
            <a:r>
              <a:rPr lang="en-US" dirty="0" smtClean="0"/>
              <a:t>Mandatory to file /submit quarterly hazardous waste statement to PCB </a:t>
            </a:r>
          </a:p>
          <a:p>
            <a:r>
              <a:rPr lang="en-US" dirty="0" smtClean="0"/>
              <a:t>In line WEB access to all industries by PCB for ease of submission and monitoring by them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7162800" cy="1066800"/>
          </a:xfrm>
        </p:spPr>
        <p:txBody>
          <a:bodyPr/>
          <a:lstStyle/>
          <a:p>
            <a:pPr lvl="0"/>
            <a:r>
              <a:rPr lang="en-IN" dirty="0" smtClean="0"/>
              <a:t>             </a:t>
            </a:r>
            <a:br>
              <a:rPr lang="en-IN" dirty="0" smtClean="0"/>
            </a:br>
            <a:r>
              <a:rPr lang="en-IN" dirty="0" smtClean="0"/>
              <a:t> </a:t>
            </a:r>
            <a:r>
              <a:rPr lang="en-IN" dirty="0" smtClean="0"/>
              <a:t>            </a:t>
            </a:r>
            <a:r>
              <a:rPr lang="en-IN" dirty="0" smtClean="0"/>
              <a:t>   Drug </a:t>
            </a:r>
            <a:r>
              <a:rPr lang="en-IN" dirty="0" smtClean="0"/>
              <a:t>Controller </a:t>
            </a:r>
            <a:r>
              <a:rPr lang="en-IN" dirty="0" smtClean="0"/>
              <a:t>  </a:t>
            </a:r>
            <a:br>
              <a:rPr lang="en-IN" dirty="0" smtClean="0"/>
            </a:br>
            <a:r>
              <a:rPr lang="en-IN" dirty="0" smtClean="0"/>
              <a:t>             </a:t>
            </a:r>
            <a:r>
              <a:rPr lang="en-IN" dirty="0" smtClean="0"/>
              <a:t>National &amp; STATE LEVEL</a:t>
            </a:r>
            <a:r>
              <a:rPr lang="en-IN"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057400" y="2133600"/>
            <a:ext cx="7162800" cy="3657600"/>
          </a:xfrm>
        </p:spPr>
        <p:txBody>
          <a:bodyPr/>
          <a:lstStyle/>
          <a:p>
            <a:r>
              <a:rPr lang="en-US" dirty="0" smtClean="0"/>
              <a:t>Responsible for  Drug &amp; Cosmetic act enactment in </a:t>
            </a:r>
            <a:r>
              <a:rPr lang="en-US" dirty="0" smtClean="0"/>
              <a:t>pharma</a:t>
            </a:r>
            <a:r>
              <a:rPr lang="en-US" dirty="0" smtClean="0"/>
              <a:t> industries.</a:t>
            </a:r>
          </a:p>
          <a:p>
            <a:r>
              <a:rPr lang="en-US" dirty="0" smtClean="0"/>
              <a:t>Empowered by Ministry of Chemicals for effective implementation of Drug &amp; Cosmetic act in totality </a:t>
            </a:r>
          </a:p>
          <a:p>
            <a:r>
              <a:rPr lang="en-US" dirty="0" smtClean="0"/>
              <a:t>Sampling of vehicles and industries for controls taken on hazardous waste generation and it’s disposal </a:t>
            </a:r>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315200" cy="1143000"/>
          </a:xfrm>
        </p:spPr>
        <p:txBody>
          <a:bodyPr/>
          <a:lstStyle/>
          <a:p>
            <a:pPr lvl="0"/>
            <a:r>
              <a:rPr lang="en-IN" dirty="0" smtClean="0"/>
              <a:t>            Pharmaceutical </a:t>
            </a:r>
            <a:r>
              <a:rPr lang="en-IN" dirty="0" smtClean="0"/>
              <a:t>Associations</a:t>
            </a:r>
            <a:r>
              <a:rPr lang="en-US" dirty="0" smtClean="0"/>
              <a:t/>
            </a:r>
            <a:br>
              <a:rPr lang="en-US" dirty="0" smtClean="0"/>
            </a:br>
            <a:r>
              <a:rPr lang="en-US" dirty="0" smtClean="0"/>
              <a:t>            </a:t>
            </a:r>
            <a:r>
              <a:rPr lang="en-IN" dirty="0" smtClean="0"/>
              <a:t>Chemist </a:t>
            </a:r>
            <a:r>
              <a:rPr lang="en-IN" dirty="0" smtClean="0"/>
              <a:t>Associations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Interactions , dialogues with local industrial for their problem </a:t>
            </a:r>
          </a:p>
          <a:p>
            <a:r>
              <a:rPr lang="en-US" dirty="0" smtClean="0"/>
              <a:t>Arranging work shops / seminars through associations to diffuse the gravity situations and joint forums to mitigate issues of hazardous waste </a:t>
            </a:r>
          </a:p>
          <a:p>
            <a:r>
              <a:rPr lang="en-US" dirty="0" smtClean="0"/>
              <a:t>Making presentation to Drug Authorities for facts and getting their help in disposal of hazardous waste like creation of authorized dumping outlets, </a:t>
            </a:r>
          </a:p>
          <a:p>
            <a:r>
              <a:rPr lang="en-US" dirty="0" smtClean="0"/>
              <a:t>Creation of CETP or </a:t>
            </a:r>
            <a:r>
              <a:rPr lang="en-US" dirty="0" smtClean="0"/>
              <a:t>Enviro</a:t>
            </a:r>
            <a:r>
              <a:rPr lang="en-US" dirty="0" smtClean="0"/>
              <a:t> care centers through follow up with Regulatory authorities and standardize  practices </a:t>
            </a:r>
          </a:p>
          <a:p>
            <a:r>
              <a:rPr lang="en-US" dirty="0" smtClean="0"/>
              <a:t>Helping to small scale industries through Training and awareness for acquainting to Pollution /Environment Controls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Hazardous Waste – Types </a:t>
            </a:r>
            <a:endParaRPr lang="en-US" dirty="0">
              <a:latin typeface="Cambria" pitchFamily="18"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these are in the form of liquids, solids, contained</a:t>
            </a:r>
          </a:p>
          <a:p>
            <a:r>
              <a:rPr lang="en-US" dirty="0" smtClean="0">
                <a:latin typeface="Calibri" pitchFamily="34" charset="0"/>
              </a:rPr>
              <a:t>gases or sludge. </a:t>
            </a:r>
          </a:p>
          <a:p>
            <a:r>
              <a:rPr lang="en-US" dirty="0" smtClean="0">
                <a:latin typeface="Calibri" pitchFamily="34" charset="0"/>
              </a:rPr>
              <a:t>This waste, containing spent solvents and other toxic organics in significant concentrations, requires treatment before it can be disposed of safely.</a:t>
            </a:r>
          </a:p>
          <a:p>
            <a:r>
              <a:rPr lang="en-US" dirty="0" smtClean="0">
                <a:latin typeface="Calibri" pitchFamily="34" charset="0"/>
              </a:rPr>
              <a:t>The toxic releases from the pharmaceuticals industry includes on-site     discharge of a toxic chemical to the environment. This includes emissions to the air, discharges to bodies of water, releases at the facility to land, as well as contained disposal into underground injection wells.</a:t>
            </a:r>
          </a:p>
          <a:p>
            <a:r>
              <a:rPr lang="en-US" dirty="0" smtClean="0">
                <a:latin typeface="Calibri" pitchFamily="34" charset="0"/>
              </a:rPr>
              <a:t>Natural calamities like such as flood, cyclone, earthquake, tsunami.</a:t>
            </a:r>
            <a:endParaRPr lang="en-US" dirty="0">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7162800" cy="1066800"/>
          </a:xfrm>
        </p:spPr>
        <p:txBody>
          <a:bodyPr/>
          <a:lstStyle/>
          <a:p>
            <a:pPr lvl="0"/>
            <a:r>
              <a:rPr lang="en-IN" dirty="0" smtClean="0"/>
              <a:t>Medical Representative Association</a:t>
            </a:r>
            <a:r>
              <a:rPr lang="en-US" dirty="0" smtClean="0"/>
              <a:t/>
            </a:r>
            <a:br>
              <a:rPr lang="en-US" dirty="0" smtClean="0"/>
            </a:br>
            <a:r>
              <a:rPr lang="en-IN" dirty="0" smtClean="0"/>
              <a:t>Consumers/Citizens Groups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Main role by these group is expected through campaigning for hazardous waste generation by consumers through blisters , primary secondary packing material coming out of drug usage</a:t>
            </a:r>
          </a:p>
          <a:p>
            <a:r>
              <a:rPr lang="en-US" dirty="0" smtClean="0"/>
              <a:t>This group to educate hospitals , nursing staff , dispensary staff for impact of packing material in Environment </a:t>
            </a:r>
          </a:p>
          <a:p>
            <a:r>
              <a:rPr lang="en-US" dirty="0" smtClean="0"/>
              <a:t>Hazards of handling such waste while as an end user </a:t>
            </a:r>
          </a:p>
          <a:p>
            <a:r>
              <a:rPr lang="en-US" dirty="0" smtClean="0"/>
              <a:t>It is expected also by this group to share feedback from customers- direct/ indirect agencies to </a:t>
            </a:r>
            <a:r>
              <a:rPr lang="en-US" dirty="0" smtClean="0"/>
              <a:t>pharma</a:t>
            </a:r>
            <a:r>
              <a:rPr lang="en-US" dirty="0" smtClean="0"/>
              <a:t> company so that there will be further improvement to mitigate on issues of hazardous waste by technology developments and less impact on environment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session</a:t>
            </a:r>
            <a:endParaRPr lang="en-US" dirty="0"/>
          </a:p>
        </p:txBody>
      </p:sp>
      <p:sp>
        <p:nvSpPr>
          <p:cNvPr id="3" name="Content Placeholder 2"/>
          <p:cNvSpPr>
            <a:spLocks noGrp="1"/>
          </p:cNvSpPr>
          <p:nvPr>
            <p:ph idx="1"/>
          </p:nvPr>
        </p:nvSpPr>
        <p:spPr>
          <a:xfrm>
            <a:off x="1066800" y="1752600"/>
            <a:ext cx="8153400" cy="4572000"/>
          </a:xfrm>
        </p:spPr>
        <p:style>
          <a:lnRef idx="2">
            <a:schemeClr val="dk1"/>
          </a:lnRef>
          <a:fillRef idx="1">
            <a:schemeClr val="lt1"/>
          </a:fillRef>
          <a:effectRef idx="0">
            <a:schemeClr val="dk1"/>
          </a:effectRef>
          <a:fontRef idx="minor">
            <a:schemeClr val="dk1"/>
          </a:fontRef>
        </p:style>
        <p:txBody>
          <a:bodyPr/>
          <a:lstStyle/>
          <a:p>
            <a:endParaRPr lang="en-US" dirty="0" smtClean="0"/>
          </a:p>
          <a:p>
            <a:pPr algn="ctr">
              <a:buNone/>
            </a:pPr>
            <a:r>
              <a:rPr lang="en-US" sz="7200" dirty="0" smtClean="0">
                <a:solidFill>
                  <a:schemeClr val="accent6">
                    <a:lumMod val="75000"/>
                  </a:schemeClr>
                </a:solidFill>
              </a:rPr>
              <a:t>THANKS </a:t>
            </a:r>
            <a:endParaRPr lang="en-US" sz="7200" dirty="0">
              <a:solidFill>
                <a:schemeClr val="accent6">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9105900" cy="852268"/>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latin typeface="Cambria" pitchFamily="18" charset="0"/>
              </a:rPr>
              <a:t>Various Types of Pharmaceutical Waste –CHEMICAL WASTE </a:t>
            </a:r>
            <a:endParaRPr lang="en-US" dirty="0">
              <a:latin typeface="Cambria" pitchFamily="18" charset="0"/>
            </a:endParaRPr>
          </a:p>
        </p:txBody>
      </p:sp>
      <p:sp>
        <p:nvSpPr>
          <p:cNvPr id="3" name="Content Placeholder 2"/>
          <p:cNvSpPr>
            <a:spLocks noGrp="1"/>
          </p:cNvSpPr>
          <p:nvPr>
            <p:ph idx="1"/>
          </p:nvPr>
        </p:nvSpPr>
        <p:spPr>
          <a:xfrm>
            <a:off x="304800" y="2209800"/>
            <a:ext cx="9067800" cy="4191000"/>
          </a:xfrm>
        </p:spPr>
        <p:style>
          <a:lnRef idx="2">
            <a:schemeClr val="accent1"/>
          </a:lnRef>
          <a:fillRef idx="1">
            <a:schemeClr val="lt1"/>
          </a:fillRef>
          <a:effectRef idx="0">
            <a:schemeClr val="accent1"/>
          </a:effectRef>
          <a:fontRef idx="minor">
            <a:schemeClr val="dk1"/>
          </a:fontRef>
        </p:style>
        <p:txBody>
          <a:bodyPr>
            <a:normAutofit/>
          </a:bodyPr>
          <a:lstStyle/>
          <a:p>
            <a:pPr algn="just">
              <a:buFont typeface="Symbol" pitchFamily="18" charset="2"/>
              <a:buChar char="·"/>
            </a:pPr>
            <a:r>
              <a:rPr lang="en-GB" dirty="0" smtClean="0">
                <a:latin typeface="Calibri" pitchFamily="34" charset="0"/>
              </a:rPr>
              <a:t>Organic chemical residues from manufacturing processes</a:t>
            </a:r>
          </a:p>
          <a:p>
            <a:pPr algn="just">
              <a:buFont typeface="Symbol" pitchFamily="18" charset="2"/>
              <a:buChar char="·"/>
            </a:pPr>
            <a:r>
              <a:rPr lang="en-GB" dirty="0" smtClean="0">
                <a:latin typeface="Calibri" pitchFamily="34" charset="0"/>
              </a:rPr>
              <a:t>Heavy </a:t>
            </a:r>
            <a:r>
              <a:rPr lang="en-GB" dirty="0" smtClean="0">
                <a:latin typeface="Calibri" pitchFamily="34" charset="0"/>
              </a:rPr>
              <a:t>metals</a:t>
            </a:r>
          </a:p>
          <a:p>
            <a:pPr algn="just">
              <a:buFont typeface="Symbol" pitchFamily="18" charset="2"/>
              <a:buChar char="·"/>
            </a:pPr>
            <a:endParaRPr lang="en-GB" dirty="0" smtClean="0">
              <a:latin typeface="Calibri" pitchFamily="34" charset="0"/>
            </a:endParaRPr>
          </a:p>
          <a:p>
            <a:r>
              <a:rPr lang="en-US" dirty="0" smtClean="0">
                <a:latin typeface="Calibri" pitchFamily="34" charset="0"/>
              </a:rPr>
              <a:t>Dust  during formulation </a:t>
            </a:r>
          </a:p>
          <a:p>
            <a:r>
              <a:rPr lang="en-US" dirty="0" smtClean="0">
                <a:latin typeface="Calibri" pitchFamily="34" charset="0"/>
              </a:rPr>
              <a:t>Gaseous </a:t>
            </a:r>
            <a:r>
              <a:rPr lang="en-US" dirty="0" smtClean="0">
                <a:latin typeface="Calibri" pitchFamily="34" charset="0"/>
              </a:rPr>
              <a:t>Vapours</a:t>
            </a:r>
            <a:r>
              <a:rPr lang="en-US" dirty="0" smtClean="0">
                <a:latin typeface="Calibri" pitchFamily="34" charset="0"/>
              </a:rPr>
              <a:t> / emissions during API /Bulk drugs </a:t>
            </a:r>
          </a:p>
          <a:p>
            <a:r>
              <a:rPr lang="en-US" dirty="0" smtClean="0">
                <a:latin typeface="Calibri" pitchFamily="34" charset="0"/>
              </a:rPr>
              <a:t>Chemical Spills </a:t>
            </a:r>
          </a:p>
          <a:p>
            <a:r>
              <a:rPr lang="en-US" dirty="0" smtClean="0">
                <a:latin typeface="Calibri" pitchFamily="34" charset="0"/>
              </a:rPr>
              <a:t>Leakages – water , oils, solvents , chemicals , </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Examples of Chemical Waste </a:t>
            </a:r>
            <a:endParaRPr lang="en-US" dirty="0">
              <a:latin typeface="Cambria" pitchFamily="18"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ea typeface="Tahoma" pitchFamily="34" charset="0"/>
                <a:cs typeface="Tahoma" pitchFamily="34" charset="0"/>
              </a:rPr>
              <a:t>Carcinogenic &amp; other Chemicals used will explore every chances of gaseous/ fumes for Aromatic Amines , Benzene derivatives ,Solvents like Acetonitrile , Acetic Acid , Toluene, Methanol . </a:t>
            </a:r>
          </a:p>
          <a:p>
            <a:r>
              <a:rPr lang="en-US" dirty="0" smtClean="0">
                <a:latin typeface="Calibri" pitchFamily="34" charset="0"/>
                <a:ea typeface="Tahoma" pitchFamily="34" charset="0"/>
                <a:cs typeface="Tahoma" pitchFamily="34" charset="0"/>
              </a:rPr>
              <a:t>All are very hazardous for Environment &amp; Occupation .</a:t>
            </a:r>
          </a:p>
          <a:p>
            <a:r>
              <a:rPr lang="en-US" dirty="0" smtClean="0">
                <a:latin typeface="Calibri" pitchFamily="34" charset="0"/>
                <a:ea typeface="Tahoma" pitchFamily="34" charset="0"/>
                <a:cs typeface="Tahoma" pitchFamily="34" charset="0"/>
              </a:rPr>
              <a:t>Needs Control measures especially in terms of EMS i.e. Environment Management System ( ISO 14001)  and OHSAS – 18001 .</a:t>
            </a:r>
            <a:endParaRPr lang="en-US" dirty="0">
              <a:latin typeface="Calibri"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7162800" cy="914400"/>
          </a:xfrm>
        </p:spPr>
        <p:txBody>
          <a:bodyPr>
            <a:normAutofit/>
          </a:bodyPr>
          <a:lstStyle/>
          <a:p>
            <a:r>
              <a:rPr lang="en-US" dirty="0" smtClean="0">
                <a:latin typeface="Cambria" pitchFamily="18" charset="0"/>
              </a:rPr>
              <a:t>Most Common Environment Hazards by </a:t>
            </a:r>
            <a:r>
              <a:rPr lang="en-US" dirty="0" smtClean="0">
                <a:latin typeface="Cambria" pitchFamily="18" charset="0"/>
              </a:rPr>
              <a:t>Pharma</a:t>
            </a:r>
            <a:r>
              <a:rPr lang="en-US" dirty="0" smtClean="0">
                <a:latin typeface="Cambria" pitchFamily="18" charset="0"/>
              </a:rPr>
              <a:t> Firm </a:t>
            </a:r>
            <a:endParaRPr lang="en-US" dirty="0">
              <a:latin typeface="Cambria" pitchFamily="18" charset="0"/>
            </a:endParaRPr>
          </a:p>
        </p:txBody>
      </p:sp>
      <p:sp>
        <p:nvSpPr>
          <p:cNvPr id="3" name="Content Placeholder 2"/>
          <p:cNvSpPr>
            <a:spLocks noGrp="1"/>
          </p:cNvSpPr>
          <p:nvPr>
            <p:ph idx="1"/>
          </p:nvPr>
        </p:nvSpPr>
        <p:spPr/>
        <p:txBody>
          <a:bodyPr>
            <a:normAutofit/>
          </a:bodyPr>
          <a:lstStyle/>
          <a:p>
            <a:r>
              <a:rPr lang="en-US" b="1" dirty="0" smtClean="0">
                <a:latin typeface="Calibri" pitchFamily="34" charset="0"/>
              </a:rPr>
              <a:t>The hazards from the pharmaceuticals could be categorized as:</a:t>
            </a:r>
          </a:p>
          <a:p>
            <a:r>
              <a:rPr lang="en-US" b="1" dirty="0" smtClean="0">
                <a:latin typeface="Calibri" pitchFamily="34" charset="0"/>
              </a:rPr>
              <a:t>Ecotoxic</a:t>
            </a:r>
            <a:r>
              <a:rPr lang="en-US" b="1" dirty="0" smtClean="0">
                <a:latin typeface="Calibri" pitchFamily="34" charset="0"/>
              </a:rPr>
              <a:t> - damage is caused to the environment.</a:t>
            </a:r>
          </a:p>
          <a:p>
            <a:r>
              <a:rPr lang="en-US" b="1" dirty="0" smtClean="0">
                <a:latin typeface="Calibri" pitchFamily="34" charset="0"/>
              </a:rPr>
              <a:t>Carcinogenic - contribute to the causation of cancer.</a:t>
            </a:r>
          </a:p>
          <a:p>
            <a:r>
              <a:rPr lang="en-US" b="1" dirty="0" smtClean="0">
                <a:latin typeface="Calibri" pitchFamily="34" charset="0"/>
              </a:rPr>
              <a:t>Persistent - remain dangerous for a long time.</a:t>
            </a:r>
          </a:p>
          <a:p>
            <a:r>
              <a:rPr lang="en-US" b="1" dirty="0" smtClean="0">
                <a:latin typeface="Calibri" pitchFamily="34" charset="0"/>
              </a:rPr>
              <a:t>Bio-accumulative – accumulates as it makes its way up the food chain.</a:t>
            </a:r>
          </a:p>
          <a:p>
            <a:r>
              <a:rPr lang="en-US" b="1" dirty="0" smtClean="0">
                <a:latin typeface="Calibri" pitchFamily="34" charset="0"/>
              </a:rPr>
              <a:t>Disastrous due to a catastrophe, mishap, calamity or grave occurrence in any area.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 </a:t>
            </a:r>
            <a:endParaRPr lang="en-US" dirty="0">
              <a:latin typeface="Cambria" pitchFamily="18" charset="0"/>
            </a:endParaRPr>
          </a:p>
        </p:txBody>
      </p:sp>
      <p:sp>
        <p:nvSpPr>
          <p:cNvPr id="3" name="Content Placeholder 2"/>
          <p:cNvSpPr>
            <a:spLocks noGrp="1"/>
          </p:cNvSpPr>
          <p:nvPr>
            <p:ph idx="1"/>
          </p:nvPr>
        </p:nvSpPr>
        <p:spPr/>
        <p:txBody>
          <a:bodyPr>
            <a:noAutofit/>
          </a:bodyPr>
          <a:lstStyle/>
          <a:p>
            <a:r>
              <a:rPr lang="en-US" dirty="0" smtClean="0">
                <a:latin typeface="Calibri" pitchFamily="34" charset="0"/>
              </a:rPr>
              <a:t>Water Pollution – because of spillage , drains and generation of effluent water , sewage water for uncontrolled pH , and treating it ineffectively . MOST dangerous for aquatic living organisms or their livelihood. </a:t>
            </a:r>
          </a:p>
          <a:p>
            <a:r>
              <a:rPr lang="en-US" dirty="0" smtClean="0">
                <a:latin typeface="Calibri" pitchFamily="34" charset="0"/>
              </a:rPr>
              <a:t>Air Pollution – releases of gaseous , fumes , dust , particulates to atmosphere , poor air quality , </a:t>
            </a:r>
          </a:p>
          <a:p>
            <a:r>
              <a:rPr lang="en-US" dirty="0" smtClean="0">
                <a:latin typeface="Calibri" pitchFamily="34" charset="0"/>
              </a:rPr>
              <a:t>Land /Soil Pollution – Spillage , chemicals , oils , lubricants leakages to land /soil – seepage causation of non fertility to soil /lands , dumping or disposal of incinerated sludge unauthorized </a:t>
            </a:r>
          </a:p>
          <a:p>
            <a:r>
              <a:rPr lang="en-US" dirty="0" smtClean="0">
                <a:latin typeface="Calibri" pitchFamily="34" charset="0"/>
              </a:rPr>
              <a:t>Noise Pollution – persistent vibration in operating machines </a:t>
            </a:r>
          </a:p>
          <a:p>
            <a:pPr>
              <a:buNone/>
            </a:pPr>
            <a:r>
              <a:rPr lang="en-US" dirty="0" smtClean="0">
                <a:latin typeface="Calibri" pitchFamily="34" charset="0"/>
              </a:rPr>
              <a:t>    , equipments , use of non acoustic power  generators , air compressors .</a:t>
            </a:r>
            <a:endParaRPr lang="en-US"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Contd.</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latin typeface="Calibri" pitchFamily="34" charset="0"/>
              </a:rPr>
              <a:t>Odor :- spillage of blood , bio medical waste and culture burning in autoclave etc  -poor effect on ambient air quality , -leading to mass air pollution and hazards to neighborhood – plants , trees, human , animals etc .</a:t>
            </a:r>
          </a:p>
          <a:p>
            <a:r>
              <a:rPr lang="en-US" dirty="0" smtClean="0">
                <a:latin typeface="Calibri" pitchFamily="34" charset="0"/>
              </a:rPr>
              <a:t>GLOBAL WARMING – CO2 Emission , CO , suspended particulates in atmosphere , </a:t>
            </a:r>
            <a:r>
              <a:rPr lang="en-US" dirty="0" smtClean="0">
                <a:latin typeface="Calibri" pitchFamily="34" charset="0"/>
              </a:rPr>
              <a:t>NOx</a:t>
            </a:r>
            <a:r>
              <a:rPr lang="en-US" dirty="0" smtClean="0">
                <a:latin typeface="Calibri" pitchFamily="34" charset="0"/>
              </a:rPr>
              <a:t> , - very sensitive issue globally now posing great threat of GLACIAL melting </a:t>
            </a:r>
          </a:p>
          <a:p>
            <a:r>
              <a:rPr lang="en-US" dirty="0" smtClean="0">
                <a:latin typeface="Calibri" pitchFamily="34" charset="0"/>
              </a:rPr>
              <a:t>Heat Stress :- Uncontrolled work environment , high temp , exothermic reactions , use of solvents , - very dangerous occupational hazard and also affecting ENVIRONMENT  </a:t>
            </a:r>
            <a:endParaRPr lang="en-US"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7162800" cy="914400"/>
          </a:xfrm>
        </p:spPr>
        <p:txBody>
          <a:bodyPr>
            <a:normAutofit/>
          </a:bodyPr>
          <a:lstStyle/>
          <a:p>
            <a:r>
              <a:rPr lang="en-US" dirty="0" smtClean="0">
                <a:latin typeface="Cambria" pitchFamily="18" charset="0"/>
              </a:rPr>
              <a:t>Regulations  At National Level</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latin typeface="Calibri" pitchFamily="34" charset="0"/>
              </a:rPr>
              <a:t>At National Level :- </a:t>
            </a:r>
          </a:p>
          <a:p>
            <a:pPr>
              <a:buNone/>
            </a:pPr>
            <a:r>
              <a:rPr lang="en-US" dirty="0" smtClean="0">
                <a:latin typeface="Calibri" pitchFamily="34" charset="0"/>
              </a:rPr>
              <a:t> FACTORY ACT 1948  Compliance </a:t>
            </a:r>
          </a:p>
          <a:p>
            <a:pPr>
              <a:buNone/>
            </a:pPr>
            <a:r>
              <a:rPr lang="en-US" dirty="0" smtClean="0">
                <a:latin typeface="Calibri" pitchFamily="34" charset="0"/>
              </a:rPr>
              <a:t> </a:t>
            </a:r>
            <a:r>
              <a:rPr lang="en-US" dirty="0" smtClean="0">
                <a:latin typeface="Calibri" pitchFamily="34" charset="0"/>
              </a:rPr>
              <a:t>MoEF</a:t>
            </a:r>
            <a:r>
              <a:rPr lang="en-US" dirty="0" smtClean="0">
                <a:latin typeface="Calibri" pitchFamily="34" charset="0"/>
              </a:rPr>
              <a:t> Environmental Clearance </a:t>
            </a:r>
          </a:p>
          <a:p>
            <a:pPr>
              <a:buNone/>
            </a:pPr>
            <a:r>
              <a:rPr lang="en-US" dirty="0" smtClean="0">
                <a:latin typeface="Calibri" pitchFamily="34" charset="0"/>
              </a:rPr>
              <a:t> Environment Protection Act 1986 </a:t>
            </a:r>
          </a:p>
          <a:p>
            <a:pPr>
              <a:buNone/>
            </a:pPr>
            <a:r>
              <a:rPr lang="en-US" dirty="0" smtClean="0">
                <a:latin typeface="Calibri" pitchFamily="34" charset="0"/>
              </a:rPr>
              <a:t> Environmental Statements Submission to Pollution Boards – Form V </a:t>
            </a:r>
          </a:p>
          <a:p>
            <a:pPr>
              <a:buNone/>
            </a:pPr>
            <a:r>
              <a:rPr lang="en-US" dirty="0" smtClean="0">
                <a:latin typeface="Calibri" pitchFamily="34" charset="0"/>
              </a:rPr>
              <a:t> Public Liability Act &amp; Insurance 1991 </a:t>
            </a:r>
          </a:p>
          <a:p>
            <a:pPr>
              <a:buNone/>
            </a:pPr>
            <a:r>
              <a:rPr lang="en-US" dirty="0" smtClean="0">
                <a:latin typeface="Calibri" pitchFamily="34" charset="0"/>
              </a:rPr>
              <a:t> MSDS for Hazardous materials and compliance </a:t>
            </a:r>
          </a:p>
          <a:p>
            <a:pPr>
              <a:buNone/>
            </a:pPr>
            <a:r>
              <a:rPr lang="en-US" dirty="0" smtClean="0">
                <a:latin typeface="Calibri" pitchFamily="34" charset="0"/>
              </a:rPr>
              <a:t>CCOE ( PESO ) License for  classified solvent storage </a:t>
            </a:r>
          </a:p>
          <a:p>
            <a:pPr>
              <a:buNone/>
            </a:pPr>
            <a:r>
              <a:rPr lang="en-US" dirty="0" smtClean="0">
                <a:latin typeface="Calibri" pitchFamily="34" charset="0"/>
              </a:rPr>
              <a:t>Indian Electricity Act 1936 &amp; rules </a:t>
            </a:r>
            <a:endParaRPr lang="en-US" dirty="0">
              <a:latin typeface="Calibri" pitchFamily="34" charset="0"/>
            </a:endParaRPr>
          </a:p>
        </p:txBody>
      </p:sp>
    </p:spTree>
  </p:cSld>
  <p:clrMapOvr>
    <a:masterClrMapping/>
  </p:clrMapOvr>
</p:sld>
</file>

<file path=ppt/theme/theme1.xml><?xml version="1.0" encoding="utf-8"?>
<a:theme xmlns:a="http://schemas.openxmlformats.org/drawingml/2006/main" name="SGS">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524</TotalTime>
  <Words>2020</Words>
  <Application>Microsoft Office PowerPoint</Application>
  <PresentationFormat>A4 Paper (210x297 mm)</PresentationFormat>
  <Paragraphs>199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SGS</vt:lpstr>
      <vt:lpstr>Introduction to key environmental aspects of pharmaceutical industry in India </vt:lpstr>
      <vt:lpstr>Sources of Hazards in Pharma </vt:lpstr>
      <vt:lpstr>Hazardous Waste – Types </vt:lpstr>
      <vt:lpstr>Various Types of Pharmaceutical Waste –CHEMICAL WASTE </vt:lpstr>
      <vt:lpstr>Examples of Chemical Waste </vt:lpstr>
      <vt:lpstr>Most Common Environment Hazards by Pharma Firm </vt:lpstr>
      <vt:lpstr>Contd. </vt:lpstr>
      <vt:lpstr>Contd.</vt:lpstr>
      <vt:lpstr>Regulations  At National Level   </vt:lpstr>
      <vt:lpstr>Contd.</vt:lpstr>
      <vt:lpstr>Regulations at state level</vt:lpstr>
      <vt:lpstr>Contd.</vt:lpstr>
      <vt:lpstr>Contd.</vt:lpstr>
      <vt:lpstr>Existing Gaps &amp; Concern </vt:lpstr>
      <vt:lpstr>Contd.</vt:lpstr>
      <vt:lpstr>Gaps /concerns for Legal </vt:lpstr>
      <vt:lpstr>Managing Waste Coming out form Pharma Firms</vt:lpstr>
      <vt:lpstr>Contd.-</vt:lpstr>
      <vt:lpstr>                              Commonly Applied Systems (Do’s &amp; Don’ts ) </vt:lpstr>
      <vt:lpstr>Contd :-</vt:lpstr>
      <vt:lpstr>Do’s </vt:lpstr>
      <vt:lpstr>Do’s </vt:lpstr>
      <vt:lpstr>Don’ts </vt:lpstr>
      <vt:lpstr>Good Practices </vt:lpstr>
      <vt:lpstr>          Role of key actors in managing the        WASTE COMING OUT PHARMA INDUSTRIES          </vt:lpstr>
      <vt:lpstr>   Contd.-</vt:lpstr>
      <vt:lpstr>Contd,-</vt:lpstr>
      <vt:lpstr>                              Drug Controller                 National &amp; STATE LEVEL     </vt:lpstr>
      <vt:lpstr>            Pharmaceutical Associations             Chemist Associations </vt:lpstr>
      <vt:lpstr>Medical Representative Association Consumers/Citizens Groups </vt:lpstr>
      <vt:lpstr>End of session</vt:lpstr>
    </vt:vector>
  </TitlesOfParts>
  <Company>SGS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key environmental aspects of pharmaceutical industry in India</dc:title>
  <dc:creator>Shridhar_Rajpurohit</dc:creator>
  <cp:lastModifiedBy>Shridhar_Rajpurohit</cp:lastModifiedBy>
  <cp:revision>95</cp:revision>
  <dcterms:created xsi:type="dcterms:W3CDTF">2013-03-16T06:16:44Z</dcterms:created>
  <dcterms:modified xsi:type="dcterms:W3CDTF">2013-03-31T11:22:11Z</dcterms:modified>
</cp:coreProperties>
</file>