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25"/>
  </p:notesMasterIdLst>
  <p:handoutMasterIdLst>
    <p:handoutMasterId r:id="rId26"/>
  </p:handoutMasterIdLst>
  <p:sldIdLst>
    <p:sldId id="256" r:id="rId2"/>
    <p:sldId id="289" r:id="rId3"/>
    <p:sldId id="295" r:id="rId4"/>
    <p:sldId id="292" r:id="rId5"/>
    <p:sldId id="399" r:id="rId6"/>
    <p:sldId id="308" r:id="rId7"/>
    <p:sldId id="403" r:id="rId8"/>
    <p:sldId id="307" r:id="rId9"/>
    <p:sldId id="401" r:id="rId10"/>
    <p:sldId id="392" r:id="rId11"/>
    <p:sldId id="395" r:id="rId12"/>
    <p:sldId id="394" r:id="rId13"/>
    <p:sldId id="404" r:id="rId14"/>
    <p:sldId id="405" r:id="rId15"/>
    <p:sldId id="311" r:id="rId16"/>
    <p:sldId id="312" r:id="rId17"/>
    <p:sldId id="313" r:id="rId18"/>
    <p:sldId id="376" r:id="rId19"/>
    <p:sldId id="309" r:id="rId20"/>
    <p:sldId id="310" r:id="rId21"/>
    <p:sldId id="386" r:id="rId22"/>
    <p:sldId id="391" r:id="rId23"/>
    <p:sldId id="389" r:id="rId2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017" autoAdjust="0"/>
    <p:restoredTop sz="94660"/>
  </p:normalViewPr>
  <p:slideViewPr>
    <p:cSldViewPr>
      <p:cViewPr>
        <p:scale>
          <a:sx n="75" d="100"/>
          <a:sy n="75" d="100"/>
        </p:scale>
        <p:origin x="-138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SOUMYA\BRCC-Indian%20Pharma%20&amp;%20Healthcare%20Industry\Presentations%20For%20BRCC-SFGD\ANALYSIS%20SHEET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G:\Presentations%20For%20BRCC-SFGD\ANALYSIS%20SHEET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G:\Presentations%20For%20BRCC-SFGD\ANALYSIS%20SHEET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D:\PRIVATE%20HOSPITAL%20DATA%20SHEET-UPDATED%20-%20Copy.xls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D:\PRIVATE%20HOSPITAL%20DATA%20SHEET-UPDATED%20-%20Copy.xls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\\Hp-21\d\Copy%20of%20ANALYSIS%20SHEET-BRCC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Hp-21\d\Copy%20of%20ANALYSIS%20SHEET-BRCC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Hp-21\d\Copy%20of%20ANALYSIS%20SHEET-BRCC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\\Hp-21\d\Copy%20of%20ANALYSIS%20SHEET-BRCC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D:\SOUMYA\BRCC-Indian%20Pharma%20&amp;%20Healthcare%20Industry\Presentations%20For%20BRCC-SFGD\ANALYSIS%20SHEET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D:\SOUMYA\BRCC-Indian%20Pharma%20&amp;%20Healthcare%20Industry\Presentations%20For%20BRCC-SFGD\ANALYSIS%20SHEET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D:\SOUMYA\BRCC-Indian%20Pharma%20&amp;%20Healthcare%20Industry\Presentations%20For%20BRCC-SFGD\ANALYSIS%20SHEET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D:\SOUMYA\BRCC-Indian%20Pharma%20&amp;%20Healthcare%20Industry\Presentations%20For%20BRCC-SFGD\ANALYSIS%20SHEET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D:\PRIVATE%20HOSPITAL%20DATA%20SHEET-UPDATED%20-%20Copy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IN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hart>
    <c:title>
      <c:tx>
        <c:rich>
          <a:bodyPr/>
          <a:lstStyle/>
          <a:p>
            <a:pPr>
              <a:defRPr lang="en-IN"/>
            </a:pPr>
            <a:r>
              <a:rPr lang="en-IN"/>
              <a:t>Awareness Level of</a:t>
            </a:r>
            <a:r>
              <a:rPr lang="en-IN" baseline="0"/>
              <a:t> Guidelines</a:t>
            </a:r>
            <a:endParaRPr lang="en-IN"/>
          </a:p>
        </c:rich>
      </c:tx>
      <c:overlay val="0"/>
    </c:title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Pharma!$R$23</c:f>
              <c:strCache>
                <c:ptCount val="1"/>
                <c:pt idx="0">
                  <c:v>Yes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lang="en-IN" sz="1600"/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Pharma!$Q$24:$Q$27</c:f>
              <c:strCache>
                <c:ptCount val="4"/>
                <c:pt idx="0">
                  <c:v>Med Ethics MCI</c:v>
                </c:pt>
                <c:pt idx="1">
                  <c:v>NVG</c:v>
                </c:pt>
                <c:pt idx="2">
                  <c:v>UCPMP</c:v>
                </c:pt>
                <c:pt idx="3">
                  <c:v>CSR</c:v>
                </c:pt>
              </c:strCache>
            </c:strRef>
          </c:cat>
          <c:val>
            <c:numRef>
              <c:f>Pharma!$R$24:$R$27</c:f>
              <c:numCache>
                <c:formatCode>General</c:formatCode>
                <c:ptCount val="4"/>
                <c:pt idx="0">
                  <c:v>19</c:v>
                </c:pt>
                <c:pt idx="1">
                  <c:v>5</c:v>
                </c:pt>
                <c:pt idx="2">
                  <c:v>9</c:v>
                </c:pt>
                <c:pt idx="3">
                  <c:v>21</c:v>
                </c:pt>
              </c:numCache>
            </c:numRef>
          </c:val>
        </c:ser>
        <c:ser>
          <c:idx val="1"/>
          <c:order val="1"/>
          <c:tx>
            <c:strRef>
              <c:f>Pharma!$S$23</c:f>
              <c:strCache>
                <c:ptCount val="1"/>
                <c:pt idx="0">
                  <c:v>No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lang="en-IN" sz="1600"/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Pharma!$Q$24:$Q$27</c:f>
              <c:strCache>
                <c:ptCount val="4"/>
                <c:pt idx="0">
                  <c:v>Med Ethics MCI</c:v>
                </c:pt>
                <c:pt idx="1">
                  <c:v>NVG</c:v>
                </c:pt>
                <c:pt idx="2">
                  <c:v>UCPMP</c:v>
                </c:pt>
                <c:pt idx="3">
                  <c:v>CSR</c:v>
                </c:pt>
              </c:strCache>
            </c:strRef>
          </c:cat>
          <c:val>
            <c:numRef>
              <c:f>Pharma!$S$24:$S$27</c:f>
              <c:numCache>
                <c:formatCode>General</c:formatCode>
                <c:ptCount val="4"/>
                <c:pt idx="0">
                  <c:v>21</c:v>
                </c:pt>
                <c:pt idx="1">
                  <c:v>45</c:v>
                </c:pt>
                <c:pt idx="2">
                  <c:v>31</c:v>
                </c:pt>
                <c:pt idx="3">
                  <c:v>27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55"/>
        <c:overlap val="100"/>
        <c:axId val="97219712"/>
        <c:axId val="97221248"/>
      </c:barChart>
      <c:catAx>
        <c:axId val="97219712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lang="en-IN" sz="1600"/>
            </a:pPr>
            <a:endParaRPr lang="en-US"/>
          </a:p>
        </c:txPr>
        <c:crossAx val="97221248"/>
        <c:crosses val="autoZero"/>
        <c:auto val="1"/>
        <c:lblAlgn val="ctr"/>
        <c:lblOffset val="100"/>
        <c:noMultiLvlLbl val="0"/>
      </c:catAx>
      <c:valAx>
        <c:axId val="97221248"/>
        <c:scaling>
          <c:orientation val="minMax"/>
        </c:scaling>
        <c:delete val="0"/>
        <c:axPos val="l"/>
        <c:majorGridlines/>
        <c:numFmt formatCode="0%" sourceLinked="1"/>
        <c:majorTickMark val="none"/>
        <c:minorTickMark val="none"/>
        <c:tickLblPos val="nextTo"/>
        <c:txPr>
          <a:bodyPr/>
          <a:lstStyle/>
          <a:p>
            <a:pPr>
              <a:defRPr lang="en-IN"/>
            </a:pPr>
            <a:endParaRPr lang="en-US"/>
          </a:p>
        </c:txPr>
        <c:crossAx val="97219712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lang="en-IN" sz="16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I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lang="en-IN"/>
            </a:pPr>
            <a:r>
              <a:rPr lang="en-IN" dirty="0" smtClean="0"/>
              <a:t>Hospitals- Have</a:t>
            </a:r>
            <a:r>
              <a:rPr lang="en-IN" baseline="0" dirty="0" smtClean="0"/>
              <a:t> </a:t>
            </a:r>
            <a:r>
              <a:rPr lang="en-IN" baseline="0" dirty="0"/>
              <a:t>CSR policy?</a:t>
            </a:r>
            <a:endParaRPr lang="en-IN" dirty="0"/>
          </a:p>
        </c:rich>
      </c:tx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dLbls>
            <c:txPr>
              <a:bodyPr/>
              <a:lstStyle/>
              <a:p>
                <a:pPr>
                  <a:defRPr lang="en-IN" sz="2000" b="1"/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Hosp!$U$21:$U$22</c:f>
              <c:strCache>
                <c:ptCount val="2"/>
                <c:pt idx="0">
                  <c:v>Yes</c:v>
                </c:pt>
                <c:pt idx="1">
                  <c:v>No</c:v>
                </c:pt>
              </c:strCache>
            </c:strRef>
          </c:cat>
          <c:val>
            <c:numRef>
              <c:f>Hosp!$V$21:$V$22</c:f>
              <c:numCache>
                <c:formatCode>General</c:formatCode>
                <c:ptCount val="2"/>
                <c:pt idx="0">
                  <c:v>33</c:v>
                </c:pt>
                <c:pt idx="1">
                  <c:v>12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r"/>
      <c:overlay val="0"/>
      <c:txPr>
        <a:bodyPr/>
        <a:lstStyle/>
        <a:p>
          <a:pPr>
            <a:defRPr lang="en-IN" sz="2000"/>
          </a:pPr>
          <a:endParaRPr lang="en-US"/>
        </a:p>
      </c:txPr>
    </c:legend>
    <c:plotVisOnly val="1"/>
    <c:dispBlanksAs val="zero"/>
    <c:showDLblsOverMax val="0"/>
  </c:chart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IN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tx>
        <c:rich>
          <a:bodyPr/>
          <a:lstStyle/>
          <a:p>
            <a:pPr>
              <a:defRPr lang="en-IN"/>
            </a:pPr>
            <a:r>
              <a:rPr lang="en-IN" dirty="0" smtClean="0"/>
              <a:t>Pharmaceutical-</a:t>
            </a:r>
            <a:r>
              <a:rPr lang="en-IN" baseline="0" dirty="0" smtClean="0"/>
              <a:t> </a:t>
            </a:r>
            <a:r>
              <a:rPr lang="en-IN" dirty="0" smtClean="0"/>
              <a:t>Have</a:t>
            </a:r>
            <a:r>
              <a:rPr lang="en-IN" baseline="0" dirty="0" smtClean="0"/>
              <a:t> </a:t>
            </a:r>
            <a:r>
              <a:rPr lang="en-IN" baseline="0" dirty="0"/>
              <a:t>CSR policy?</a:t>
            </a:r>
            <a:endParaRPr lang="en-IN" dirty="0"/>
          </a:p>
        </c:rich>
      </c:tx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dLbls>
            <c:txPr>
              <a:bodyPr/>
              <a:lstStyle/>
              <a:p>
                <a:pPr>
                  <a:defRPr lang="en-IN" sz="2000" b="1"/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Pharma!$B$98:$B$99</c:f>
              <c:strCache>
                <c:ptCount val="2"/>
                <c:pt idx="0">
                  <c:v>Yes</c:v>
                </c:pt>
                <c:pt idx="1">
                  <c:v>No</c:v>
                </c:pt>
              </c:strCache>
            </c:strRef>
          </c:cat>
          <c:val>
            <c:numRef>
              <c:f>Pharma!$C$98:$C$99</c:f>
              <c:numCache>
                <c:formatCode>General</c:formatCode>
                <c:ptCount val="2"/>
                <c:pt idx="0">
                  <c:v>8</c:v>
                </c:pt>
                <c:pt idx="1">
                  <c:v>39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r"/>
      <c:overlay val="0"/>
      <c:txPr>
        <a:bodyPr/>
        <a:lstStyle/>
        <a:p>
          <a:pPr>
            <a:defRPr lang="en-IN" sz="2000"/>
          </a:pPr>
          <a:endParaRPr lang="en-US"/>
        </a:p>
      </c:txPr>
    </c:legend>
    <c:plotVisOnly val="1"/>
    <c:dispBlanksAs val="zero"/>
    <c:showDLblsOverMax val="0"/>
  </c:chart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I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lang="en-IN"/>
            </a:pPr>
            <a:r>
              <a:rPr lang="en-IN" dirty="0" smtClean="0"/>
              <a:t>Hospitals of different size</a:t>
            </a:r>
            <a:endParaRPr lang="en-IN" dirty="0"/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Sheet12!$G$29</c:f>
              <c:strCache>
                <c:ptCount val="1"/>
                <c:pt idx="0">
                  <c:v>BIG</c:v>
                </c:pt>
              </c:strCache>
            </c:strRef>
          </c:tx>
          <c:spPr>
            <a:pattFill prst="pct70">
              <a:fgClr>
                <a:srgbClr val="1F497D">
                  <a:lumMod val="50000"/>
                </a:srgbClr>
              </a:fgClr>
              <a:bgClr>
                <a:srgbClr val="FFFFFF"/>
              </a:bgClr>
            </a:pattFill>
            <a:ln>
              <a:solidFill>
                <a:sysClr val="windowText" lastClr="000000"/>
              </a:solidFill>
            </a:ln>
          </c:spPr>
          <c:invertIfNegative val="0"/>
          <c:dLbls>
            <c:txPr>
              <a:bodyPr/>
              <a:lstStyle/>
              <a:p>
                <a:pPr>
                  <a:defRPr lang="en-IN" sz="20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Sheet12!$H$28</c:f>
              <c:strCache>
                <c:ptCount val="1"/>
                <c:pt idx="0">
                  <c:v>Have CSR Policy</c:v>
                </c:pt>
              </c:strCache>
            </c:strRef>
          </c:cat>
          <c:val>
            <c:numRef>
              <c:f>Sheet12!$H$29</c:f>
              <c:numCache>
                <c:formatCode>0%</c:formatCode>
                <c:ptCount val="1"/>
                <c:pt idx="0">
                  <c:v>1</c:v>
                </c:pt>
              </c:numCache>
            </c:numRef>
          </c:val>
        </c:ser>
        <c:ser>
          <c:idx val="1"/>
          <c:order val="1"/>
          <c:tx>
            <c:strRef>
              <c:f>Sheet12!$G$30</c:f>
              <c:strCache>
                <c:ptCount val="1"/>
                <c:pt idx="0">
                  <c:v>MEDIUM</c:v>
                </c:pt>
              </c:strCache>
            </c:strRef>
          </c:tx>
          <c:spPr>
            <a:pattFill prst="openDmnd">
              <a:fgClr>
                <a:sysClr val="windowText" lastClr="000000"/>
              </a:fgClr>
              <a:bgClr>
                <a:srgbClr val="FFFFFF"/>
              </a:bgClr>
            </a:pattFill>
            <a:ln>
              <a:solidFill>
                <a:sysClr val="windowText" lastClr="000000"/>
              </a:solidFill>
            </a:ln>
          </c:spPr>
          <c:invertIfNegative val="0"/>
          <c:dLbls>
            <c:txPr>
              <a:bodyPr/>
              <a:lstStyle/>
              <a:p>
                <a:pPr>
                  <a:defRPr lang="en-IN" sz="20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Sheet12!$H$28</c:f>
              <c:strCache>
                <c:ptCount val="1"/>
                <c:pt idx="0">
                  <c:v>Have CSR Policy</c:v>
                </c:pt>
              </c:strCache>
            </c:strRef>
          </c:cat>
          <c:val>
            <c:numRef>
              <c:f>Sheet12!$H$30</c:f>
              <c:numCache>
                <c:formatCode>0%</c:formatCode>
                <c:ptCount val="1"/>
                <c:pt idx="0">
                  <c:v>0.52380952380952384</c:v>
                </c:pt>
              </c:numCache>
            </c:numRef>
          </c:val>
        </c:ser>
        <c:ser>
          <c:idx val="2"/>
          <c:order val="2"/>
          <c:tx>
            <c:strRef>
              <c:f>Sheet12!$G$31</c:f>
              <c:strCache>
                <c:ptCount val="1"/>
                <c:pt idx="0">
                  <c:v>SMALL</c:v>
                </c:pt>
              </c:strCache>
            </c:strRef>
          </c:tx>
          <c:spPr>
            <a:pattFill prst="wdUpDiag">
              <a:fgClr>
                <a:srgbClr val="9BBB59"/>
              </a:fgClr>
              <a:bgClr>
                <a:srgbClr val="FFFFFF"/>
              </a:bgClr>
            </a:pattFill>
            <a:ln>
              <a:solidFill>
                <a:sysClr val="windowText" lastClr="000000"/>
              </a:solidFill>
            </a:ln>
          </c:spPr>
          <c:invertIfNegative val="0"/>
          <c:dLbls>
            <c:txPr>
              <a:bodyPr/>
              <a:lstStyle/>
              <a:p>
                <a:pPr>
                  <a:defRPr lang="en-IN" sz="20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Sheet12!$H$28</c:f>
              <c:strCache>
                <c:ptCount val="1"/>
                <c:pt idx="0">
                  <c:v>Have CSR Policy</c:v>
                </c:pt>
              </c:strCache>
            </c:strRef>
          </c:cat>
          <c:val>
            <c:numRef>
              <c:f>Sheet12!$H$31</c:f>
              <c:numCache>
                <c:formatCode>0%</c:formatCode>
                <c:ptCount val="1"/>
                <c:pt idx="0">
                  <c:v>0.5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5"/>
        <c:axId val="97179136"/>
        <c:axId val="97180672"/>
      </c:barChart>
      <c:catAx>
        <c:axId val="971791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lang="en-IN" sz="2000"/>
            </a:pPr>
            <a:endParaRPr lang="en-US"/>
          </a:p>
        </c:txPr>
        <c:crossAx val="97180672"/>
        <c:crosses val="autoZero"/>
        <c:auto val="1"/>
        <c:lblAlgn val="ctr"/>
        <c:lblOffset val="100"/>
        <c:noMultiLvlLbl val="0"/>
      </c:catAx>
      <c:valAx>
        <c:axId val="97180672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extTo"/>
        <c:crossAx val="97179136"/>
        <c:crosses val="autoZero"/>
        <c:crossBetween val="between"/>
      </c:valAx>
    </c:plotArea>
    <c:legend>
      <c:legendPos val="t"/>
      <c:overlay val="0"/>
      <c:txPr>
        <a:bodyPr/>
        <a:lstStyle/>
        <a:p>
          <a:pPr>
            <a:defRPr lang="en-IN" sz="20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I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lang="en-IN"/>
            </a:pPr>
            <a:r>
              <a:rPr lang="en-IN" dirty="0"/>
              <a:t>Reasons for Doing </a:t>
            </a:r>
            <a:r>
              <a:rPr lang="en-IN" dirty="0" smtClean="0"/>
              <a:t>CSR- Hospitals</a:t>
            </a:r>
            <a:endParaRPr lang="en-IN" dirty="0"/>
          </a:p>
        </c:rich>
      </c:tx>
      <c:layout>
        <c:manualLayout>
          <c:xMode val="edge"/>
          <c:yMode val="edge"/>
          <c:x val="0.29289308176100631"/>
          <c:y val="4.4730843469469019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1.7295597484276729E-2"/>
          <c:y val="0.29941695517632294"/>
          <c:w val="0.96540880503144655"/>
          <c:h val="0.4681105426024082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Sheet12!$H$48</c:f>
              <c:strCache>
                <c:ptCount val="1"/>
                <c:pt idx="0">
                  <c:v>BIG</c:v>
                </c:pt>
              </c:strCache>
            </c:strRef>
          </c:tx>
          <c:spPr>
            <a:pattFill prst="pct70">
              <a:fgClr>
                <a:srgbClr val="1F497D">
                  <a:lumMod val="50000"/>
                </a:srgbClr>
              </a:fgClr>
              <a:bgClr>
                <a:srgbClr val="FFFFFF"/>
              </a:bgClr>
            </a:pattFill>
            <a:ln>
              <a:solidFill>
                <a:sysClr val="windowText" lastClr="000000"/>
              </a:solidFill>
            </a:ln>
          </c:spPr>
          <c:invertIfNegative val="0"/>
          <c:dLbls>
            <c:txPr>
              <a:bodyPr/>
              <a:lstStyle/>
              <a:p>
                <a:pPr>
                  <a:defRPr lang="en-IN" sz="20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Sheet12!$I$47:$L$47</c:f>
              <c:strCache>
                <c:ptCount val="4"/>
                <c:pt idx="0">
                  <c:v>Increases Goodwill</c:v>
                </c:pt>
                <c:pt idx="1">
                  <c:v>We understand our Social Responsibility</c:v>
                </c:pt>
                <c:pt idx="2">
                  <c:v>CSR is an integral part of business</c:v>
                </c:pt>
                <c:pt idx="3">
                  <c:v>Others</c:v>
                </c:pt>
              </c:strCache>
            </c:strRef>
          </c:cat>
          <c:val>
            <c:numRef>
              <c:f>Sheet12!$I$48:$L$48</c:f>
              <c:numCache>
                <c:formatCode>0%</c:formatCode>
                <c:ptCount val="4"/>
                <c:pt idx="0">
                  <c:v>0.47058823529411786</c:v>
                </c:pt>
                <c:pt idx="1">
                  <c:v>0.64705882352941224</c:v>
                </c:pt>
                <c:pt idx="2">
                  <c:v>0.23529411764705888</c:v>
                </c:pt>
                <c:pt idx="3">
                  <c:v>0.17647058823529418</c:v>
                </c:pt>
              </c:numCache>
            </c:numRef>
          </c:val>
        </c:ser>
        <c:ser>
          <c:idx val="1"/>
          <c:order val="1"/>
          <c:tx>
            <c:strRef>
              <c:f>Sheet12!$H$49</c:f>
              <c:strCache>
                <c:ptCount val="1"/>
                <c:pt idx="0">
                  <c:v>MEDIUM</c:v>
                </c:pt>
              </c:strCache>
            </c:strRef>
          </c:tx>
          <c:spPr>
            <a:pattFill prst="wdDnDiag">
              <a:fgClr>
                <a:sysClr val="windowText" lastClr="000000"/>
              </a:fgClr>
              <a:bgClr>
                <a:srgbClr val="FFFFFF"/>
              </a:bgClr>
            </a:pattFill>
            <a:ln>
              <a:solidFill>
                <a:sysClr val="windowText" lastClr="000000"/>
              </a:solidFill>
            </a:ln>
          </c:spPr>
          <c:invertIfNegative val="0"/>
          <c:dLbls>
            <c:txPr>
              <a:bodyPr/>
              <a:lstStyle/>
              <a:p>
                <a:pPr>
                  <a:defRPr lang="en-IN" sz="20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Sheet12!$I$47:$L$47</c:f>
              <c:strCache>
                <c:ptCount val="4"/>
                <c:pt idx="0">
                  <c:v>Increases Goodwill</c:v>
                </c:pt>
                <c:pt idx="1">
                  <c:v>We understand our Social Responsibility</c:v>
                </c:pt>
                <c:pt idx="2">
                  <c:v>CSR is an integral part of business</c:v>
                </c:pt>
                <c:pt idx="3">
                  <c:v>Others</c:v>
                </c:pt>
              </c:strCache>
            </c:strRef>
          </c:cat>
          <c:val>
            <c:numRef>
              <c:f>Sheet12!$I$49:$L$49</c:f>
              <c:numCache>
                <c:formatCode>0%</c:formatCode>
                <c:ptCount val="4"/>
                <c:pt idx="0">
                  <c:v>0.28571428571428586</c:v>
                </c:pt>
                <c:pt idx="1">
                  <c:v>0.42857142857142855</c:v>
                </c:pt>
                <c:pt idx="2">
                  <c:v>9.5238095238095247E-2</c:v>
                </c:pt>
                <c:pt idx="3">
                  <c:v>9.5238095238095247E-2</c:v>
                </c:pt>
              </c:numCache>
            </c:numRef>
          </c:val>
        </c:ser>
        <c:ser>
          <c:idx val="2"/>
          <c:order val="2"/>
          <c:tx>
            <c:strRef>
              <c:f>Sheet12!$H$50</c:f>
              <c:strCache>
                <c:ptCount val="1"/>
                <c:pt idx="0">
                  <c:v>SMALL</c:v>
                </c:pt>
              </c:strCache>
            </c:strRef>
          </c:tx>
          <c:spPr>
            <a:pattFill prst="upDiag">
              <a:fgClr>
                <a:sysClr val="windowText" lastClr="000000"/>
              </a:fgClr>
              <a:bgClr>
                <a:srgbClr val="FFFFFF"/>
              </a:bgClr>
            </a:pattFill>
            <a:ln>
              <a:solidFill>
                <a:sysClr val="windowText" lastClr="000000"/>
              </a:solidFill>
            </a:ln>
          </c:spPr>
          <c:invertIfNegative val="0"/>
          <c:dLbls>
            <c:txPr>
              <a:bodyPr/>
              <a:lstStyle/>
              <a:p>
                <a:pPr>
                  <a:defRPr lang="en-IN" sz="20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Sheet12!$I$47:$L$47</c:f>
              <c:strCache>
                <c:ptCount val="4"/>
                <c:pt idx="0">
                  <c:v>Increases Goodwill</c:v>
                </c:pt>
                <c:pt idx="1">
                  <c:v>We understand our Social Responsibility</c:v>
                </c:pt>
                <c:pt idx="2">
                  <c:v>CSR is an integral part of business</c:v>
                </c:pt>
                <c:pt idx="3">
                  <c:v>Others</c:v>
                </c:pt>
              </c:strCache>
            </c:strRef>
          </c:cat>
          <c:val>
            <c:numRef>
              <c:f>Sheet12!$I$50:$L$50</c:f>
              <c:numCache>
                <c:formatCode>0%</c:formatCode>
                <c:ptCount val="4"/>
                <c:pt idx="0">
                  <c:v>0.2</c:v>
                </c:pt>
                <c:pt idx="1">
                  <c:v>0.4</c:v>
                </c:pt>
                <c:pt idx="2">
                  <c:v>0.3000000000000001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5"/>
        <c:axId val="97025408"/>
        <c:axId val="97047680"/>
      </c:barChart>
      <c:catAx>
        <c:axId val="970254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lang="en-IN" sz="1800"/>
            </a:pPr>
            <a:endParaRPr lang="en-US"/>
          </a:p>
        </c:txPr>
        <c:crossAx val="97047680"/>
        <c:crosses val="autoZero"/>
        <c:auto val="1"/>
        <c:lblAlgn val="ctr"/>
        <c:lblOffset val="100"/>
        <c:noMultiLvlLbl val="0"/>
      </c:catAx>
      <c:valAx>
        <c:axId val="97047680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extTo"/>
        <c:crossAx val="97025408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56546129846976678"/>
          <c:y val="0.29623935506176124"/>
          <c:w val="0.41310243648789186"/>
          <c:h val="0.10541812348200688"/>
        </c:manualLayout>
      </c:layout>
      <c:overlay val="0"/>
      <c:txPr>
        <a:bodyPr/>
        <a:lstStyle/>
        <a:p>
          <a:pPr>
            <a:defRPr lang="en-IN" sz="20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I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lang="en-IN"/>
            </a:pPr>
            <a:r>
              <a:rPr lang="en-IN"/>
              <a:t>Reasons for</a:t>
            </a:r>
            <a:r>
              <a:rPr lang="en-IN" baseline="0"/>
              <a:t> doing CSR- Pharmaceuticals</a:t>
            </a:r>
            <a:endParaRPr lang="en-IN"/>
          </a:p>
        </c:rich>
      </c:tx>
      <c:overlay val="1"/>
    </c:title>
    <c:autoTitleDeleted val="0"/>
    <c:plotArea>
      <c:layout>
        <c:manualLayout>
          <c:layoutTarget val="inner"/>
          <c:xMode val="edge"/>
          <c:yMode val="edge"/>
          <c:x val="3.0555555555555561E-2"/>
          <c:y val="0.24537037037037041"/>
          <c:w val="0.93888888888888911"/>
          <c:h val="0.58214494021580632"/>
        </c:manualLayout>
      </c:layout>
      <c:barChart>
        <c:barDir val="col"/>
        <c:grouping val="clustered"/>
        <c:varyColors val="0"/>
        <c:ser>
          <c:idx val="0"/>
          <c:order val="0"/>
          <c:spPr>
            <a:pattFill prst="wdDnDiag">
              <a:fgClr>
                <a:srgbClr val="4F81BD"/>
              </a:fgClr>
              <a:bgClr>
                <a:srgbClr val="FFFFFF"/>
              </a:bgClr>
            </a:pattFill>
          </c:spPr>
          <c:invertIfNegative val="0"/>
          <c:dPt>
            <c:idx val="1"/>
            <c:invertIfNegative val="0"/>
            <c:bubble3D val="0"/>
            <c:spPr>
              <a:pattFill prst="smCheck">
                <a:fgClr>
                  <a:srgbClr val="4F81BD"/>
                </a:fgClr>
                <a:bgClr>
                  <a:srgbClr val="FFFFFF"/>
                </a:bgClr>
              </a:pattFill>
            </c:spPr>
          </c:dPt>
          <c:dPt>
            <c:idx val="2"/>
            <c:invertIfNegative val="0"/>
            <c:bubble3D val="0"/>
            <c:spPr>
              <a:pattFill prst="wdUpDiag">
                <a:fgClr>
                  <a:srgbClr val="4F81BD"/>
                </a:fgClr>
                <a:bgClr>
                  <a:srgbClr val="FFFFFF"/>
                </a:bgClr>
              </a:pattFill>
            </c:spPr>
          </c:dPt>
          <c:dPt>
            <c:idx val="3"/>
            <c:invertIfNegative val="0"/>
            <c:bubble3D val="0"/>
            <c:spPr>
              <a:pattFill prst="lgCheck">
                <a:fgClr>
                  <a:srgbClr val="4F81BD"/>
                </a:fgClr>
                <a:bgClr>
                  <a:srgbClr val="FFFFFF"/>
                </a:bgClr>
              </a:pattFill>
            </c:spPr>
          </c:dPt>
          <c:dLbls>
            <c:dLbl>
              <c:idx val="0"/>
              <c:tx>
                <c:rich>
                  <a:bodyPr/>
                  <a:lstStyle/>
                  <a:p>
                    <a:r>
                      <a:rPr lang="en-US" sz="2000"/>
                      <a:t>32%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tx>
                <c:rich>
                  <a:bodyPr/>
                  <a:lstStyle/>
                  <a:p>
                    <a:r>
                      <a:rPr lang="en-US" sz="2000"/>
                      <a:t>11%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tx>
                <c:rich>
                  <a:bodyPr/>
                  <a:lstStyle/>
                  <a:p>
                    <a:r>
                      <a:rPr lang="en-US" sz="2000"/>
                      <a:t>26%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tx>
                <c:rich>
                  <a:bodyPr/>
                  <a:lstStyle/>
                  <a:p>
                    <a:r>
                      <a:rPr lang="en-US" sz="2000"/>
                      <a:t>32%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lang="en-IN" sz="20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Pharma!$B$104:$B$107</c:f>
              <c:strCache>
                <c:ptCount val="4"/>
                <c:pt idx="0">
                  <c:v>Felt by the proprietor</c:v>
                </c:pt>
                <c:pt idx="1">
                  <c:v>Govt regulations</c:v>
                </c:pt>
                <c:pt idx="2">
                  <c:v>Helps maintaining good image</c:v>
                </c:pt>
                <c:pt idx="3">
                  <c:v>Earn goodwill of the society</c:v>
                </c:pt>
              </c:strCache>
            </c:strRef>
          </c:cat>
          <c:val>
            <c:numRef>
              <c:f>Pharma!$D$104:$D$107</c:f>
              <c:numCache>
                <c:formatCode>0</c:formatCode>
                <c:ptCount val="4"/>
                <c:pt idx="0">
                  <c:v>31.578947368421044</c:v>
                </c:pt>
                <c:pt idx="1">
                  <c:v>10.526315789473681</c:v>
                </c:pt>
                <c:pt idx="2">
                  <c:v>26.315789473684209</c:v>
                </c:pt>
                <c:pt idx="3">
                  <c:v>31.578947368421044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3885824"/>
        <c:axId val="103888000"/>
      </c:barChart>
      <c:catAx>
        <c:axId val="10388582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lang="en-IN" sz="1800"/>
            </a:pPr>
            <a:endParaRPr lang="en-US"/>
          </a:p>
        </c:txPr>
        <c:crossAx val="103888000"/>
        <c:crosses val="autoZero"/>
        <c:auto val="1"/>
        <c:lblAlgn val="ctr"/>
        <c:lblOffset val="100"/>
        <c:noMultiLvlLbl val="0"/>
      </c:catAx>
      <c:valAx>
        <c:axId val="103888000"/>
        <c:scaling>
          <c:orientation val="minMax"/>
        </c:scaling>
        <c:delete val="1"/>
        <c:axPos val="l"/>
        <c:numFmt formatCode="0" sourceLinked="1"/>
        <c:majorTickMark val="out"/>
        <c:minorTickMark val="none"/>
        <c:tickLblPos val="nextTo"/>
        <c:crossAx val="10388582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I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lang="en-IN"/>
            </a:pPr>
            <a:r>
              <a:rPr lang="en-IN"/>
              <a:t>Environment Management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1.7628205128205128E-2"/>
          <c:y val="0.34553906723198075"/>
          <c:w val="0.96474358974358998"/>
          <c:h val="0.5468380274581066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Pharma!$P$58</c:f>
              <c:strCache>
                <c:ptCount val="1"/>
                <c:pt idx="0">
                  <c:v>Have dedicated Env. Mgmt. Dept.</c:v>
                </c:pt>
              </c:strCache>
            </c:strRef>
          </c:tx>
          <c:invertIfNegative val="0"/>
          <c:cat>
            <c:strRef>
              <c:f>Pharma!$Q$57:$S$57</c:f>
              <c:strCache>
                <c:ptCount val="3"/>
                <c:pt idx="0">
                  <c:v>Yes</c:v>
                </c:pt>
                <c:pt idx="1">
                  <c:v>No</c:v>
                </c:pt>
                <c:pt idx="2">
                  <c:v>No Response</c:v>
                </c:pt>
              </c:strCache>
            </c:strRef>
          </c:cat>
          <c:val>
            <c:numRef>
              <c:f>Pharma!$Q$58:$S$58</c:f>
              <c:numCache>
                <c:formatCode>0%</c:formatCode>
                <c:ptCount val="3"/>
                <c:pt idx="0">
                  <c:v>9.8039215686274508E-2</c:v>
                </c:pt>
                <c:pt idx="1">
                  <c:v>0.88235294117647056</c:v>
                </c:pt>
                <c:pt idx="2">
                  <c:v>1.9607843137254902E-2</c:v>
                </c:pt>
              </c:numCache>
            </c:numRef>
          </c:val>
        </c:ser>
        <c:ser>
          <c:idx val="1"/>
          <c:order val="1"/>
          <c:tx>
            <c:strRef>
              <c:f>Pharma!$P$59</c:f>
              <c:strCache>
                <c:ptCount val="1"/>
                <c:pt idx="0">
                  <c:v>Have Infra to Reduce Pollution</c:v>
                </c:pt>
              </c:strCache>
            </c:strRef>
          </c:tx>
          <c:invertIfNegative val="0"/>
          <c:cat>
            <c:strRef>
              <c:f>Pharma!$Q$57:$S$57</c:f>
              <c:strCache>
                <c:ptCount val="3"/>
                <c:pt idx="0">
                  <c:v>Yes</c:v>
                </c:pt>
                <c:pt idx="1">
                  <c:v>No</c:v>
                </c:pt>
                <c:pt idx="2">
                  <c:v>No Response</c:v>
                </c:pt>
              </c:strCache>
            </c:strRef>
          </c:cat>
          <c:val>
            <c:numRef>
              <c:f>Pharma!$Q$59:$S$59</c:f>
              <c:numCache>
                <c:formatCode>0%</c:formatCode>
                <c:ptCount val="3"/>
                <c:pt idx="0">
                  <c:v>0.54901960784313752</c:v>
                </c:pt>
                <c:pt idx="1">
                  <c:v>0.25490196078431382</c:v>
                </c:pt>
                <c:pt idx="2">
                  <c:v>0.19607843137254904</c:v>
                </c:pt>
              </c:numCache>
            </c:numRef>
          </c:val>
        </c:ser>
        <c:ser>
          <c:idx val="2"/>
          <c:order val="2"/>
          <c:tx>
            <c:strRef>
              <c:f>Pharma!$P$60</c:f>
              <c:strCache>
                <c:ptCount val="1"/>
                <c:pt idx="0">
                  <c:v>Rules must vary on Size &amp; Nature</c:v>
                </c:pt>
              </c:strCache>
            </c:strRef>
          </c:tx>
          <c:invertIfNegative val="0"/>
          <c:cat>
            <c:strRef>
              <c:f>Pharma!$Q$57:$S$57</c:f>
              <c:strCache>
                <c:ptCount val="3"/>
                <c:pt idx="0">
                  <c:v>Yes</c:v>
                </c:pt>
                <c:pt idx="1">
                  <c:v>No</c:v>
                </c:pt>
                <c:pt idx="2">
                  <c:v>No Response</c:v>
                </c:pt>
              </c:strCache>
            </c:strRef>
          </c:cat>
          <c:val>
            <c:numRef>
              <c:f>Pharma!$Q$60:$S$60</c:f>
              <c:numCache>
                <c:formatCode>0%</c:formatCode>
                <c:ptCount val="3"/>
                <c:pt idx="0">
                  <c:v>0.84313725490196056</c:v>
                </c:pt>
                <c:pt idx="1">
                  <c:v>7.8431372549019607E-2</c:v>
                </c:pt>
                <c:pt idx="2">
                  <c:v>1.9607843137254902E-2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102796672"/>
        <c:axId val="102806656"/>
      </c:barChart>
      <c:catAx>
        <c:axId val="102796672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lang="en-IN"/>
            </a:pPr>
            <a:endParaRPr lang="en-US"/>
          </a:p>
        </c:txPr>
        <c:crossAx val="102806656"/>
        <c:crosses val="autoZero"/>
        <c:auto val="1"/>
        <c:lblAlgn val="ctr"/>
        <c:lblOffset val="100"/>
        <c:noMultiLvlLbl val="0"/>
      </c:catAx>
      <c:valAx>
        <c:axId val="102806656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102796672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52009855138300043"/>
          <c:y val="0.28612759943468624"/>
          <c:w val="0.45339264082374325"/>
          <c:h val="0.19562083585705634"/>
        </c:manualLayout>
      </c:layout>
      <c:overlay val="0"/>
      <c:txPr>
        <a:bodyPr/>
        <a:lstStyle/>
        <a:p>
          <a:pPr>
            <a:defRPr lang="en-IN" sz="16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6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I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lang="en-IN"/>
            </a:pPr>
            <a:r>
              <a:rPr lang="en-IN" sz="1800" b="1" i="0" baseline="0">
                <a:effectLst/>
              </a:rPr>
              <a:t>Salary of MRs vs Ethical Concern vs Initiatives</a:t>
            </a:r>
            <a:endParaRPr lang="en-IN">
              <a:effectLst/>
            </a:endParaRPr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Pharma!$P$196</c:f>
              <c:strCache>
                <c:ptCount val="1"/>
                <c:pt idx="0">
                  <c:v>Yes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lang="en-IN" sz="16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Pharma!$O$197:$O$201</c:f>
              <c:strCache>
                <c:ptCount val="5"/>
                <c:pt idx="0">
                  <c:v>Willing to Fix salary</c:v>
                </c:pt>
                <c:pt idx="1">
                  <c:v>Target Based Salary creates ethical concern</c:v>
                </c:pt>
                <c:pt idx="2">
                  <c:v>Incentive vs Ethics</c:v>
                </c:pt>
                <c:pt idx="3">
                  <c:v>Discussed in Assoc.</c:v>
                </c:pt>
                <c:pt idx="4">
                  <c:v>Discuss with Govt.</c:v>
                </c:pt>
              </c:strCache>
            </c:strRef>
          </c:cat>
          <c:val>
            <c:numRef>
              <c:f>Pharma!$P$197:$P$201</c:f>
              <c:numCache>
                <c:formatCode>0%</c:formatCode>
                <c:ptCount val="5"/>
                <c:pt idx="0">
                  <c:v>0.11764705882352942</c:v>
                </c:pt>
                <c:pt idx="1">
                  <c:v>0.17647058823529418</c:v>
                </c:pt>
                <c:pt idx="2">
                  <c:v>0.33333333333333331</c:v>
                </c:pt>
                <c:pt idx="3">
                  <c:v>5.8823529411764705E-2</c:v>
                </c:pt>
                <c:pt idx="4">
                  <c:v>3.9215686274509803E-2</c:v>
                </c:pt>
              </c:numCache>
            </c:numRef>
          </c:val>
        </c:ser>
        <c:ser>
          <c:idx val="1"/>
          <c:order val="1"/>
          <c:tx>
            <c:strRef>
              <c:f>Pharma!$Q$196</c:f>
              <c:strCache>
                <c:ptCount val="1"/>
                <c:pt idx="0">
                  <c:v>No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lang="en-IN" sz="16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Pharma!$O$197:$O$201</c:f>
              <c:strCache>
                <c:ptCount val="5"/>
                <c:pt idx="0">
                  <c:v>Willing to Fix salary</c:v>
                </c:pt>
                <c:pt idx="1">
                  <c:v>Target Based Salary creates ethical concern</c:v>
                </c:pt>
                <c:pt idx="2">
                  <c:v>Incentive vs Ethics</c:v>
                </c:pt>
                <c:pt idx="3">
                  <c:v>Discussed in Assoc.</c:v>
                </c:pt>
                <c:pt idx="4">
                  <c:v>Discuss with Govt.</c:v>
                </c:pt>
              </c:strCache>
            </c:strRef>
          </c:cat>
          <c:val>
            <c:numRef>
              <c:f>Pharma!$Q$197:$Q$201</c:f>
              <c:numCache>
                <c:formatCode>0%</c:formatCode>
                <c:ptCount val="5"/>
                <c:pt idx="0">
                  <c:v>0.50980392156862742</c:v>
                </c:pt>
                <c:pt idx="1">
                  <c:v>0.37254901960784337</c:v>
                </c:pt>
                <c:pt idx="2">
                  <c:v>0.33333333333333331</c:v>
                </c:pt>
                <c:pt idx="3">
                  <c:v>0.54901960784313752</c:v>
                </c:pt>
                <c:pt idx="4">
                  <c:v>0.62745098039215663</c:v>
                </c:pt>
              </c:numCache>
            </c:numRef>
          </c:val>
        </c:ser>
        <c:ser>
          <c:idx val="2"/>
          <c:order val="2"/>
          <c:tx>
            <c:strRef>
              <c:f>Pharma!$R$196</c:f>
              <c:strCache>
                <c:ptCount val="1"/>
                <c:pt idx="0">
                  <c:v>No Response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lang="en-IN" sz="16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Pharma!$O$197:$O$201</c:f>
              <c:strCache>
                <c:ptCount val="5"/>
                <c:pt idx="0">
                  <c:v>Willing to Fix salary</c:v>
                </c:pt>
                <c:pt idx="1">
                  <c:v>Target Based Salary creates ethical concern</c:v>
                </c:pt>
                <c:pt idx="2">
                  <c:v>Incentive vs Ethics</c:v>
                </c:pt>
                <c:pt idx="3">
                  <c:v>Discussed in Assoc.</c:v>
                </c:pt>
                <c:pt idx="4">
                  <c:v>Discuss with Govt.</c:v>
                </c:pt>
              </c:strCache>
            </c:strRef>
          </c:cat>
          <c:val>
            <c:numRef>
              <c:f>Pharma!$R$197:$R$201</c:f>
              <c:numCache>
                <c:formatCode>0%</c:formatCode>
                <c:ptCount val="5"/>
                <c:pt idx="0">
                  <c:v>0.37254901960784337</c:v>
                </c:pt>
                <c:pt idx="1">
                  <c:v>0.45098039215686292</c:v>
                </c:pt>
                <c:pt idx="2">
                  <c:v>0.33333333333333331</c:v>
                </c:pt>
                <c:pt idx="3">
                  <c:v>0.39215686274509826</c:v>
                </c:pt>
                <c:pt idx="4">
                  <c:v>0.33333333333333331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102471168"/>
        <c:axId val="102472704"/>
      </c:barChart>
      <c:catAx>
        <c:axId val="102471168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lang="en-IN" sz="1600"/>
            </a:pPr>
            <a:endParaRPr lang="en-US"/>
          </a:p>
        </c:txPr>
        <c:crossAx val="102472704"/>
        <c:crosses val="autoZero"/>
        <c:auto val="1"/>
        <c:lblAlgn val="ctr"/>
        <c:lblOffset val="100"/>
        <c:noMultiLvlLbl val="0"/>
      </c:catAx>
      <c:valAx>
        <c:axId val="102472704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extTo"/>
        <c:crossAx val="102471168"/>
        <c:crosses val="autoZero"/>
        <c:crossBetween val="between"/>
      </c:valAx>
    </c:plotArea>
    <c:legend>
      <c:legendPos val="t"/>
      <c:overlay val="0"/>
      <c:txPr>
        <a:bodyPr/>
        <a:lstStyle/>
        <a:p>
          <a:pPr>
            <a:defRPr lang="en-IN" sz="16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I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lang="en-IN"/>
            </a:pPr>
            <a:r>
              <a:rPr lang="en-IN" dirty="0"/>
              <a:t>Areas of Ethical </a:t>
            </a:r>
            <a:r>
              <a:rPr lang="en-IN" dirty="0" smtClean="0"/>
              <a:t>Concern</a:t>
            </a:r>
            <a:endParaRPr lang="en-IN" dirty="0"/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Pharma!$Q$12</c:f>
              <c:strCache>
                <c:ptCount val="1"/>
                <c:pt idx="0">
                  <c:v>Yes</c:v>
                </c:pt>
              </c:strCache>
            </c:strRef>
          </c:tx>
          <c:invertIfNegative val="0"/>
          <c:cat>
            <c:strRef>
              <c:f>Pharma!$P$13:$P$15</c:f>
              <c:strCache>
                <c:ptCount val="3"/>
                <c:pt idx="0">
                  <c:v>Sponsor Events?</c:v>
                </c:pt>
                <c:pt idx="1">
                  <c:v>Ask for Gifts?</c:v>
                </c:pt>
                <c:pt idx="2">
                  <c:v>Problems by Chemists/Stockists</c:v>
                </c:pt>
              </c:strCache>
            </c:strRef>
          </c:cat>
          <c:val>
            <c:numRef>
              <c:f>Pharma!$Q$13:$Q$15</c:f>
              <c:numCache>
                <c:formatCode>0%</c:formatCode>
                <c:ptCount val="3"/>
                <c:pt idx="0">
                  <c:v>0.39215686274509826</c:v>
                </c:pt>
                <c:pt idx="1">
                  <c:v>0.31372549019607848</c:v>
                </c:pt>
                <c:pt idx="2">
                  <c:v>0.50980392156862742</c:v>
                </c:pt>
              </c:numCache>
            </c:numRef>
          </c:val>
        </c:ser>
        <c:ser>
          <c:idx val="1"/>
          <c:order val="1"/>
          <c:tx>
            <c:strRef>
              <c:f>Pharma!$R$12</c:f>
              <c:strCache>
                <c:ptCount val="1"/>
                <c:pt idx="0">
                  <c:v>No</c:v>
                </c:pt>
              </c:strCache>
            </c:strRef>
          </c:tx>
          <c:invertIfNegative val="0"/>
          <c:cat>
            <c:strRef>
              <c:f>Pharma!$P$13:$P$15</c:f>
              <c:strCache>
                <c:ptCount val="3"/>
                <c:pt idx="0">
                  <c:v>Sponsor Events?</c:v>
                </c:pt>
                <c:pt idx="1">
                  <c:v>Ask for Gifts?</c:v>
                </c:pt>
                <c:pt idx="2">
                  <c:v>Problems by Chemists/Stockists</c:v>
                </c:pt>
              </c:strCache>
            </c:strRef>
          </c:cat>
          <c:val>
            <c:numRef>
              <c:f>Pharma!$R$13:$R$15</c:f>
              <c:numCache>
                <c:formatCode>0%</c:formatCode>
                <c:ptCount val="3"/>
                <c:pt idx="0">
                  <c:v>0.45098039215686292</c:v>
                </c:pt>
                <c:pt idx="1">
                  <c:v>0.41176470588235303</c:v>
                </c:pt>
                <c:pt idx="2">
                  <c:v>0.23529411764705888</c:v>
                </c:pt>
              </c:numCache>
            </c:numRef>
          </c:val>
        </c:ser>
        <c:ser>
          <c:idx val="2"/>
          <c:order val="2"/>
          <c:tx>
            <c:strRef>
              <c:f>Pharma!$S$12</c:f>
              <c:strCache>
                <c:ptCount val="1"/>
                <c:pt idx="0">
                  <c:v>No Response</c:v>
                </c:pt>
              </c:strCache>
            </c:strRef>
          </c:tx>
          <c:invertIfNegative val="0"/>
          <c:cat>
            <c:strRef>
              <c:f>Pharma!$P$13:$P$15</c:f>
              <c:strCache>
                <c:ptCount val="3"/>
                <c:pt idx="0">
                  <c:v>Sponsor Events?</c:v>
                </c:pt>
                <c:pt idx="1">
                  <c:v>Ask for Gifts?</c:v>
                </c:pt>
                <c:pt idx="2">
                  <c:v>Problems by Chemists/Stockists</c:v>
                </c:pt>
              </c:strCache>
            </c:strRef>
          </c:cat>
          <c:val>
            <c:numRef>
              <c:f>Pharma!$S$13:$S$15</c:f>
              <c:numCache>
                <c:formatCode>0%</c:formatCode>
                <c:ptCount val="3"/>
                <c:pt idx="0">
                  <c:v>0.15686274509803921</c:v>
                </c:pt>
                <c:pt idx="1">
                  <c:v>0.27450980392156876</c:v>
                </c:pt>
                <c:pt idx="2">
                  <c:v>0.25490196078431382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103094528"/>
        <c:axId val="103100416"/>
      </c:barChart>
      <c:catAx>
        <c:axId val="103094528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lang="en-IN"/>
            </a:pPr>
            <a:endParaRPr lang="en-US"/>
          </a:p>
        </c:txPr>
        <c:crossAx val="103100416"/>
        <c:crosses val="autoZero"/>
        <c:auto val="1"/>
        <c:lblAlgn val="ctr"/>
        <c:lblOffset val="100"/>
        <c:noMultiLvlLbl val="0"/>
      </c:catAx>
      <c:valAx>
        <c:axId val="103100416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extTo"/>
        <c:crossAx val="103094528"/>
        <c:crosses val="autoZero"/>
        <c:crossBetween val="between"/>
      </c:valAx>
    </c:plotArea>
    <c:legend>
      <c:legendPos val="t"/>
      <c:overlay val="0"/>
      <c:txPr>
        <a:bodyPr/>
        <a:lstStyle/>
        <a:p>
          <a:pPr>
            <a:defRPr lang="en-IN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600"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I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lang="en-IN"/>
            </a:pPr>
            <a:r>
              <a:rPr lang="en-IN" dirty="0"/>
              <a:t>Problem </a:t>
            </a:r>
            <a:r>
              <a:rPr lang="en-IN" dirty="0" smtClean="0"/>
              <a:t>Areas as opined by Medical</a:t>
            </a:r>
            <a:r>
              <a:rPr lang="en-IN" baseline="0" dirty="0" smtClean="0"/>
              <a:t> Representatives</a:t>
            </a:r>
            <a:endParaRPr lang="en-IN" dirty="0"/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6.0338845144356952E-2"/>
          <c:y val="0.10747364912719246"/>
          <c:w val="0.84278241469816295"/>
          <c:h val="0.49654626505020227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MR!$P$14</c:f>
              <c:strCache>
                <c:ptCount val="1"/>
                <c:pt idx="0">
                  <c:v>Yes</c:v>
                </c:pt>
              </c:strCache>
            </c:strRef>
          </c:tx>
          <c:invertIfNegative val="0"/>
          <c:cat>
            <c:strRef>
              <c:f>MR!$O$15:$O$18</c:f>
              <c:strCache>
                <c:ptCount val="4"/>
                <c:pt idx="0">
                  <c:v>Doctors ask for Gift</c:v>
                </c:pt>
                <c:pt idx="1">
                  <c:v>Gifts given to doctors</c:v>
                </c:pt>
                <c:pt idx="2">
                  <c:v>Sponsor events</c:v>
                </c:pt>
                <c:pt idx="3">
                  <c:v>NEXUS-Doctors+Pharma Co</c:v>
                </c:pt>
              </c:strCache>
            </c:strRef>
          </c:cat>
          <c:val>
            <c:numRef>
              <c:f>MR!$P$15:$P$18</c:f>
              <c:numCache>
                <c:formatCode>General</c:formatCode>
                <c:ptCount val="4"/>
                <c:pt idx="0">
                  <c:v>14</c:v>
                </c:pt>
                <c:pt idx="1">
                  <c:v>26</c:v>
                </c:pt>
                <c:pt idx="2">
                  <c:v>29</c:v>
                </c:pt>
                <c:pt idx="3">
                  <c:v>12</c:v>
                </c:pt>
              </c:numCache>
            </c:numRef>
          </c:val>
        </c:ser>
        <c:ser>
          <c:idx val="1"/>
          <c:order val="1"/>
          <c:tx>
            <c:strRef>
              <c:f>MR!$Q$14</c:f>
              <c:strCache>
                <c:ptCount val="1"/>
                <c:pt idx="0">
                  <c:v>No/Others</c:v>
                </c:pt>
              </c:strCache>
            </c:strRef>
          </c:tx>
          <c:invertIfNegative val="0"/>
          <c:dLbls>
            <c:txPr>
              <a:bodyPr/>
              <a:lstStyle/>
              <a:p>
                <a:pPr algn="ctr">
                  <a:defRPr lang="en-IN"/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MR!$O$15:$O$18</c:f>
              <c:strCache>
                <c:ptCount val="4"/>
                <c:pt idx="0">
                  <c:v>Doctors ask for Gift</c:v>
                </c:pt>
                <c:pt idx="1">
                  <c:v>Gifts given to doctors</c:v>
                </c:pt>
                <c:pt idx="2">
                  <c:v>Sponsor events</c:v>
                </c:pt>
                <c:pt idx="3">
                  <c:v>NEXUS-Doctors+Pharma Co</c:v>
                </c:pt>
              </c:strCache>
            </c:strRef>
          </c:cat>
          <c:val>
            <c:numRef>
              <c:f>MR!$Q$15:$Q$18</c:f>
              <c:numCache>
                <c:formatCode>General</c:formatCode>
                <c:ptCount val="4"/>
                <c:pt idx="0">
                  <c:v>25</c:v>
                </c:pt>
                <c:pt idx="1">
                  <c:v>14</c:v>
                </c:pt>
                <c:pt idx="2">
                  <c:v>11</c:v>
                </c:pt>
                <c:pt idx="3">
                  <c:v>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55"/>
        <c:overlap val="100"/>
        <c:axId val="103148928"/>
        <c:axId val="103146240"/>
      </c:barChart>
      <c:catAx>
        <c:axId val="103148928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 rot="0" vert="horz"/>
          <a:lstStyle/>
          <a:p>
            <a:pPr>
              <a:defRPr lang="en-IN" sz="1400"/>
            </a:pPr>
            <a:endParaRPr lang="en-US"/>
          </a:p>
        </c:txPr>
        <c:crossAx val="103146240"/>
        <c:crosses val="autoZero"/>
        <c:auto val="1"/>
        <c:lblAlgn val="ctr"/>
        <c:lblOffset val="100"/>
        <c:noMultiLvlLbl val="0"/>
      </c:catAx>
      <c:valAx>
        <c:axId val="103146240"/>
        <c:scaling>
          <c:orientation val="minMax"/>
        </c:scaling>
        <c:delete val="0"/>
        <c:axPos val="l"/>
        <c:majorGridlines/>
        <c:numFmt formatCode="0%" sourceLinked="1"/>
        <c:majorTickMark val="none"/>
        <c:minorTickMark val="none"/>
        <c:tickLblPos val="nextTo"/>
        <c:txPr>
          <a:bodyPr/>
          <a:lstStyle/>
          <a:p>
            <a:pPr>
              <a:defRPr lang="en-IN"/>
            </a:pPr>
            <a:endParaRPr lang="en-US"/>
          </a:p>
        </c:txPr>
        <c:crossAx val="10314892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31294199711522558"/>
          <c:y val="0.76222680498271045"/>
          <c:w val="0.31094685039370096"/>
          <c:h val="0.13857559471732708"/>
        </c:manualLayout>
      </c:layout>
      <c:overlay val="0"/>
      <c:txPr>
        <a:bodyPr/>
        <a:lstStyle/>
        <a:p>
          <a:pPr>
            <a:defRPr lang="en-IN" sz="18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600"/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IN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hart>
    <c:title>
      <c:tx>
        <c:rich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n-IN" sz="18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en-IN" dirty="0"/>
              <a:t>Code</a:t>
            </a:r>
            <a:r>
              <a:rPr lang="en-IN" baseline="0" dirty="0"/>
              <a:t> Of Optimal </a:t>
            </a:r>
            <a:r>
              <a:rPr lang="en-IN" baseline="0" dirty="0" smtClean="0"/>
              <a:t>Healthcare - </a:t>
            </a:r>
            <a:r>
              <a:rPr lang="en-US" b="1" dirty="0" smtClean="0">
                <a:effectLst/>
              </a:rPr>
              <a:t>Private Hospitals</a:t>
            </a:r>
            <a:endParaRPr lang="en-IN" dirty="0" smtClean="0">
              <a:effectLst/>
            </a:endParaRP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n-IN" sz="18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endParaRPr lang="en-IN" dirty="0"/>
          </a:p>
        </c:rich>
      </c:tx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9960254968129044E-2"/>
          <c:y val="0.21164112931829471"/>
          <c:w val="0.92003974503187103"/>
          <c:h val="0.69045648010214944"/>
        </c:manualLayout>
      </c:layout>
      <c:pie3DChart>
        <c:varyColors val="1"/>
        <c:ser>
          <c:idx val="0"/>
          <c:order val="0"/>
          <c:dLbls>
            <c:dLbl>
              <c:idx val="1"/>
              <c:layout>
                <c:manualLayout>
                  <c:x val="0.11666229221347339"/>
                  <c:y val="8.5097183797971224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lang="en-IN" sz="1600" b="1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0"/>
          </c:dLbls>
          <c:cat>
            <c:strRef>
              <c:f>Hosp!$L$1:$M$1</c:f>
              <c:strCache>
                <c:ptCount val="2"/>
                <c:pt idx="0">
                  <c:v>Follow</c:v>
                </c:pt>
                <c:pt idx="1">
                  <c:v>Don’t Follow</c:v>
                </c:pt>
              </c:strCache>
            </c:strRef>
          </c:cat>
          <c:val>
            <c:numRef>
              <c:f>Hosp!$L$2:$M$2</c:f>
              <c:numCache>
                <c:formatCode>General</c:formatCode>
                <c:ptCount val="2"/>
                <c:pt idx="0">
                  <c:v>35</c:v>
                </c:pt>
                <c:pt idx="1">
                  <c:v>11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0"/>
        </c:dLbls>
      </c:pie3DChart>
    </c:plotArea>
    <c:plotVisOnly val="1"/>
    <c:dispBlanksAs val="zero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I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lang="en-IN"/>
            </a:pPr>
            <a:r>
              <a:rPr lang="en-IN"/>
              <a:t>Guidelines &amp; Quality Checking</a:t>
            </a:r>
          </a:p>
        </c:rich>
      </c:tx>
      <c:overlay val="0"/>
    </c:title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Hosp!$L$29</c:f>
              <c:strCache>
                <c:ptCount val="1"/>
                <c:pt idx="0">
                  <c:v>Yes</c:v>
                </c:pt>
              </c:strCache>
            </c:strRef>
          </c:tx>
          <c:invertIfNegative val="0"/>
          <c:cat>
            <c:strRef>
              <c:f>Hosp!$M$28:$O$28</c:f>
              <c:strCache>
                <c:ptCount val="3"/>
                <c:pt idx="0">
                  <c:v>RUD Guidelines</c:v>
                </c:pt>
                <c:pt idx="1">
                  <c:v>Guidelines on prescriptions</c:v>
                </c:pt>
                <c:pt idx="2">
                  <c:v>Mechanism to ascertain compliance</c:v>
                </c:pt>
              </c:strCache>
            </c:strRef>
          </c:cat>
          <c:val>
            <c:numRef>
              <c:f>Hosp!$M$29:$O$29</c:f>
              <c:numCache>
                <c:formatCode>General</c:formatCode>
                <c:ptCount val="3"/>
                <c:pt idx="0">
                  <c:v>23</c:v>
                </c:pt>
                <c:pt idx="1">
                  <c:v>15</c:v>
                </c:pt>
                <c:pt idx="2">
                  <c:v>20</c:v>
                </c:pt>
              </c:numCache>
            </c:numRef>
          </c:val>
        </c:ser>
        <c:ser>
          <c:idx val="1"/>
          <c:order val="1"/>
          <c:tx>
            <c:strRef>
              <c:f>Hosp!$L$30</c:f>
              <c:strCache>
                <c:ptCount val="1"/>
                <c:pt idx="0">
                  <c:v>No</c:v>
                </c:pt>
              </c:strCache>
            </c:strRef>
          </c:tx>
          <c:invertIfNegative val="0"/>
          <c:cat>
            <c:strRef>
              <c:f>Hosp!$M$28:$O$28</c:f>
              <c:strCache>
                <c:ptCount val="3"/>
                <c:pt idx="0">
                  <c:v>RUD Guidelines</c:v>
                </c:pt>
                <c:pt idx="1">
                  <c:v>Guidelines on prescriptions</c:v>
                </c:pt>
                <c:pt idx="2">
                  <c:v>Mechanism to ascertain compliance</c:v>
                </c:pt>
              </c:strCache>
            </c:strRef>
          </c:cat>
          <c:val>
            <c:numRef>
              <c:f>Hosp!$M$30:$O$30</c:f>
              <c:numCache>
                <c:formatCode>General</c:formatCode>
                <c:ptCount val="3"/>
                <c:pt idx="0">
                  <c:v>12</c:v>
                </c:pt>
                <c:pt idx="1">
                  <c:v>15</c:v>
                </c:pt>
                <c:pt idx="2">
                  <c:v>8</c:v>
                </c:pt>
              </c:numCache>
            </c:numRef>
          </c:val>
        </c:ser>
        <c:ser>
          <c:idx val="2"/>
          <c:order val="2"/>
          <c:tx>
            <c:strRef>
              <c:f>Hosp!$L$31</c:f>
              <c:strCache>
                <c:ptCount val="1"/>
                <c:pt idx="0">
                  <c:v>No Comments</c:v>
                </c:pt>
              </c:strCache>
            </c:strRef>
          </c:tx>
          <c:invertIfNegative val="0"/>
          <c:cat>
            <c:strRef>
              <c:f>Hosp!$M$28:$O$28</c:f>
              <c:strCache>
                <c:ptCount val="3"/>
                <c:pt idx="0">
                  <c:v>RUD Guidelines</c:v>
                </c:pt>
                <c:pt idx="1">
                  <c:v>Guidelines on prescriptions</c:v>
                </c:pt>
                <c:pt idx="2">
                  <c:v>Mechanism to ascertain compliance</c:v>
                </c:pt>
              </c:strCache>
            </c:strRef>
          </c:cat>
          <c:val>
            <c:numRef>
              <c:f>Hosp!$M$31:$O$31</c:f>
              <c:numCache>
                <c:formatCode>General</c:formatCode>
                <c:ptCount val="3"/>
                <c:pt idx="0">
                  <c:v>10</c:v>
                </c:pt>
                <c:pt idx="1">
                  <c:v>12</c:v>
                </c:pt>
                <c:pt idx="2">
                  <c:v>13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55"/>
        <c:overlap val="100"/>
        <c:axId val="102886400"/>
        <c:axId val="102908672"/>
      </c:barChart>
      <c:catAx>
        <c:axId val="102886400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lang="en-IN"/>
            </a:pPr>
            <a:endParaRPr lang="en-US"/>
          </a:p>
        </c:txPr>
        <c:crossAx val="102908672"/>
        <c:crosses val="autoZero"/>
        <c:auto val="1"/>
        <c:lblAlgn val="ctr"/>
        <c:lblOffset val="100"/>
        <c:noMultiLvlLbl val="0"/>
      </c:catAx>
      <c:valAx>
        <c:axId val="102908672"/>
        <c:scaling>
          <c:orientation val="minMax"/>
        </c:scaling>
        <c:delete val="0"/>
        <c:axPos val="l"/>
        <c:majorGridlines/>
        <c:numFmt formatCode="0%" sourceLinked="1"/>
        <c:majorTickMark val="none"/>
        <c:minorTickMark val="none"/>
        <c:tickLblPos val="nextTo"/>
        <c:txPr>
          <a:bodyPr/>
          <a:lstStyle/>
          <a:p>
            <a:pPr>
              <a:defRPr lang="en-IN"/>
            </a:pPr>
            <a:endParaRPr lang="en-US"/>
          </a:p>
        </c:txPr>
        <c:crossAx val="102886400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lang="en-IN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600"/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I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lang="en-IN"/>
            </a:pPr>
            <a:r>
              <a:rPr lang="en-IN"/>
              <a:t>Awareness on Guidelines</a:t>
            </a:r>
          </a:p>
        </c:rich>
      </c:tx>
      <c:overlay val="0"/>
    </c:title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Hosp!$L$17</c:f>
              <c:strCache>
                <c:ptCount val="1"/>
                <c:pt idx="0">
                  <c:v>Aware</c:v>
                </c:pt>
              </c:strCache>
            </c:strRef>
          </c:tx>
          <c:invertIfNegative val="0"/>
          <c:cat>
            <c:strRef>
              <c:f>Hosp!$M$16:$O$16</c:f>
              <c:strCache>
                <c:ptCount val="3"/>
                <c:pt idx="0">
                  <c:v>Code- Med. Ethics ,MCI</c:v>
                </c:pt>
                <c:pt idx="1">
                  <c:v>UCPMP</c:v>
                </c:pt>
                <c:pt idx="2">
                  <c:v>NVG</c:v>
                </c:pt>
              </c:strCache>
            </c:strRef>
          </c:cat>
          <c:val>
            <c:numRef>
              <c:f>Hosp!$M$17:$O$17</c:f>
              <c:numCache>
                <c:formatCode>General</c:formatCode>
                <c:ptCount val="3"/>
                <c:pt idx="0">
                  <c:v>39</c:v>
                </c:pt>
                <c:pt idx="1">
                  <c:v>21</c:v>
                </c:pt>
                <c:pt idx="2">
                  <c:v>22</c:v>
                </c:pt>
              </c:numCache>
            </c:numRef>
          </c:val>
        </c:ser>
        <c:ser>
          <c:idx val="1"/>
          <c:order val="1"/>
          <c:tx>
            <c:strRef>
              <c:f>Hosp!$L$18</c:f>
              <c:strCache>
                <c:ptCount val="1"/>
                <c:pt idx="0">
                  <c:v>Unaware</c:v>
                </c:pt>
              </c:strCache>
            </c:strRef>
          </c:tx>
          <c:invertIfNegative val="0"/>
          <c:cat>
            <c:strRef>
              <c:f>Hosp!$M$16:$O$16</c:f>
              <c:strCache>
                <c:ptCount val="3"/>
                <c:pt idx="0">
                  <c:v>Code- Med. Ethics ,MCI</c:v>
                </c:pt>
                <c:pt idx="1">
                  <c:v>UCPMP</c:v>
                </c:pt>
                <c:pt idx="2">
                  <c:v>NVG</c:v>
                </c:pt>
              </c:strCache>
            </c:strRef>
          </c:cat>
          <c:val>
            <c:numRef>
              <c:f>Hosp!$M$18:$O$18</c:f>
              <c:numCache>
                <c:formatCode>General</c:formatCode>
                <c:ptCount val="3"/>
                <c:pt idx="0">
                  <c:v>7</c:v>
                </c:pt>
                <c:pt idx="1">
                  <c:v>18</c:v>
                </c:pt>
                <c:pt idx="2">
                  <c:v>20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55"/>
        <c:overlap val="100"/>
        <c:axId val="102952960"/>
        <c:axId val="102954496"/>
      </c:barChart>
      <c:catAx>
        <c:axId val="102952960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lang="en-IN"/>
            </a:pPr>
            <a:endParaRPr lang="en-US"/>
          </a:p>
        </c:txPr>
        <c:crossAx val="102954496"/>
        <c:crosses val="autoZero"/>
        <c:auto val="1"/>
        <c:lblAlgn val="ctr"/>
        <c:lblOffset val="100"/>
        <c:noMultiLvlLbl val="0"/>
      </c:catAx>
      <c:valAx>
        <c:axId val="102954496"/>
        <c:scaling>
          <c:orientation val="minMax"/>
        </c:scaling>
        <c:delete val="0"/>
        <c:axPos val="l"/>
        <c:majorGridlines/>
        <c:numFmt formatCode="0%" sourceLinked="1"/>
        <c:majorTickMark val="none"/>
        <c:minorTickMark val="none"/>
        <c:tickLblPos val="nextTo"/>
        <c:txPr>
          <a:bodyPr/>
          <a:lstStyle/>
          <a:p>
            <a:pPr>
              <a:defRPr lang="en-IN"/>
            </a:pPr>
            <a:endParaRPr lang="en-US"/>
          </a:p>
        </c:txPr>
        <c:crossAx val="102952960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lang="en-IN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600"/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I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lang="en-IN" sz="1800"/>
            </a:pPr>
            <a:r>
              <a:rPr lang="en-IN" sz="1800"/>
              <a:t>Awareness on various Guidelines and Regulation </a:t>
            </a:r>
          </a:p>
          <a:p>
            <a:pPr>
              <a:defRPr lang="en-IN" sz="1800"/>
            </a:pPr>
            <a:r>
              <a:rPr lang="en-IN" sz="1800"/>
              <a:t>among different Category of Private</a:t>
            </a:r>
            <a:r>
              <a:rPr lang="en-IN" sz="1800" baseline="0"/>
              <a:t> Hospitals</a:t>
            </a:r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Sheet12!$G$18</c:f>
              <c:strCache>
                <c:ptCount val="1"/>
                <c:pt idx="0">
                  <c:v>BIG</c:v>
                </c:pt>
              </c:strCache>
            </c:strRef>
          </c:tx>
          <c:spPr>
            <a:pattFill prst="pct70">
              <a:fgClr>
                <a:srgbClr val="1F497D">
                  <a:lumMod val="50000"/>
                </a:srgbClr>
              </a:fgClr>
              <a:bgClr>
                <a:srgbClr val="FFFFFF"/>
              </a:bgClr>
            </a:pattFill>
            <a:ln>
              <a:solidFill>
                <a:sysClr val="windowText" lastClr="000000"/>
              </a:solidFill>
            </a:ln>
          </c:spPr>
          <c:invertIfNegative val="0"/>
          <c:dLbls>
            <c:txPr>
              <a:bodyPr/>
              <a:lstStyle/>
              <a:p>
                <a:pPr>
                  <a:defRPr lang="en-IN" sz="20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Sheet12!$H$17:$J$17</c:f>
              <c:strCache>
                <c:ptCount val="3"/>
                <c:pt idx="0">
                  <c:v>Have inhouse guidelines prescription</c:v>
                </c:pt>
                <c:pt idx="1">
                  <c:v>Awareness on NVG</c:v>
                </c:pt>
                <c:pt idx="2">
                  <c:v>Awareness on guidelines issued by MCI</c:v>
                </c:pt>
              </c:strCache>
            </c:strRef>
          </c:cat>
          <c:val>
            <c:numRef>
              <c:f>Sheet12!$H$18:$J$18</c:f>
              <c:numCache>
                <c:formatCode>0%</c:formatCode>
                <c:ptCount val="3"/>
                <c:pt idx="0">
                  <c:v>0.52941176470588236</c:v>
                </c:pt>
                <c:pt idx="1">
                  <c:v>0.52941176470588236</c:v>
                </c:pt>
                <c:pt idx="2">
                  <c:v>0.9411764705882355</c:v>
                </c:pt>
              </c:numCache>
            </c:numRef>
          </c:val>
        </c:ser>
        <c:ser>
          <c:idx val="1"/>
          <c:order val="1"/>
          <c:tx>
            <c:strRef>
              <c:f>Sheet12!$G$19</c:f>
              <c:strCache>
                <c:ptCount val="1"/>
                <c:pt idx="0">
                  <c:v>MEDIUM</c:v>
                </c:pt>
              </c:strCache>
            </c:strRef>
          </c:tx>
          <c:spPr>
            <a:pattFill prst="wdDnDiag">
              <a:fgClr>
                <a:srgbClr val="C0504D"/>
              </a:fgClr>
              <a:bgClr>
                <a:srgbClr val="FFFFFF"/>
              </a:bgClr>
            </a:pattFill>
            <a:ln>
              <a:solidFill>
                <a:sysClr val="windowText" lastClr="000000"/>
              </a:solidFill>
            </a:ln>
          </c:spPr>
          <c:invertIfNegative val="0"/>
          <c:dLbls>
            <c:txPr>
              <a:bodyPr/>
              <a:lstStyle/>
              <a:p>
                <a:pPr>
                  <a:defRPr lang="en-IN" sz="20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Sheet12!$H$17:$J$17</c:f>
              <c:strCache>
                <c:ptCount val="3"/>
                <c:pt idx="0">
                  <c:v>Have inhouse guidelines prescription</c:v>
                </c:pt>
                <c:pt idx="1">
                  <c:v>Awareness on NVG</c:v>
                </c:pt>
                <c:pt idx="2">
                  <c:v>Awareness on guidelines issued by MCI</c:v>
                </c:pt>
              </c:strCache>
            </c:strRef>
          </c:cat>
          <c:val>
            <c:numRef>
              <c:f>Sheet12!$H$19:$J$19</c:f>
              <c:numCache>
                <c:formatCode>0%</c:formatCode>
                <c:ptCount val="3"/>
                <c:pt idx="0">
                  <c:v>0.14285714285714293</c:v>
                </c:pt>
                <c:pt idx="1">
                  <c:v>0.52380952380952384</c:v>
                </c:pt>
                <c:pt idx="2">
                  <c:v>0.76190476190476186</c:v>
                </c:pt>
              </c:numCache>
            </c:numRef>
          </c:val>
        </c:ser>
        <c:ser>
          <c:idx val="2"/>
          <c:order val="2"/>
          <c:tx>
            <c:strRef>
              <c:f>Sheet12!$G$20</c:f>
              <c:strCache>
                <c:ptCount val="1"/>
                <c:pt idx="0">
                  <c:v>SMALL</c:v>
                </c:pt>
              </c:strCache>
            </c:strRef>
          </c:tx>
          <c:spPr>
            <a:pattFill prst="upDiag">
              <a:fgClr>
                <a:srgbClr val="1F497D">
                  <a:lumMod val="50000"/>
                </a:srgbClr>
              </a:fgClr>
              <a:bgClr>
                <a:srgbClr val="FFFFFF"/>
              </a:bgClr>
            </a:pattFill>
            <a:ln>
              <a:solidFill>
                <a:sysClr val="windowText" lastClr="000000"/>
              </a:solidFill>
            </a:ln>
          </c:spPr>
          <c:invertIfNegative val="0"/>
          <c:dLbls>
            <c:txPr>
              <a:bodyPr/>
              <a:lstStyle/>
              <a:p>
                <a:pPr>
                  <a:defRPr lang="en-IN" sz="20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Sheet12!$H$17:$J$17</c:f>
              <c:strCache>
                <c:ptCount val="3"/>
                <c:pt idx="0">
                  <c:v>Have inhouse guidelines prescription</c:v>
                </c:pt>
                <c:pt idx="1">
                  <c:v>Awareness on NVG</c:v>
                </c:pt>
                <c:pt idx="2">
                  <c:v>Awareness on guidelines issued by MCI</c:v>
                </c:pt>
              </c:strCache>
            </c:strRef>
          </c:cat>
          <c:val>
            <c:numRef>
              <c:f>Sheet12!$H$20:$J$20</c:f>
              <c:numCache>
                <c:formatCode>0%</c:formatCode>
                <c:ptCount val="3"/>
                <c:pt idx="0">
                  <c:v>0.3000000000000001</c:v>
                </c:pt>
                <c:pt idx="1">
                  <c:v>0.2</c:v>
                </c:pt>
                <c:pt idx="2">
                  <c:v>0.70000000000000018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103205120"/>
        <c:axId val="103215104"/>
      </c:barChart>
      <c:catAx>
        <c:axId val="103205120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lang="en-IN" sz="2000"/>
            </a:pPr>
            <a:endParaRPr lang="en-US"/>
          </a:p>
        </c:txPr>
        <c:crossAx val="103215104"/>
        <c:crosses val="autoZero"/>
        <c:auto val="1"/>
        <c:lblAlgn val="ctr"/>
        <c:lblOffset val="100"/>
        <c:noMultiLvlLbl val="0"/>
      </c:catAx>
      <c:valAx>
        <c:axId val="103215104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extTo"/>
        <c:crossAx val="103205120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4.8592455354845389E-2"/>
          <c:y val="0.2178218507647077"/>
          <c:w val="0.5039171941742574"/>
          <c:h val="8.6921716973869328E-2"/>
        </c:manualLayout>
      </c:layout>
      <c:overlay val="0"/>
      <c:txPr>
        <a:bodyPr/>
        <a:lstStyle/>
        <a:p>
          <a:pPr>
            <a:defRPr lang="en-IN" sz="18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CCB33E-E058-48E9-A178-C30C256CFECD}" type="datetimeFigureOut">
              <a:rPr lang="en-IN" smtClean="0"/>
              <a:pPr/>
              <a:t>15-10-2012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3F4FA1-66EC-4460-82AA-6F61700AA418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60750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CD096DA-BA26-425E-8949-200163FAD134}" type="datetimeFigureOut">
              <a:rPr lang="en-US"/>
              <a:pPr>
                <a:defRPr/>
              </a:pPr>
              <a:t>10/15/2012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218061D4-8BBB-4CB6-A363-6BAC1D152D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977811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5" name="Rounded Rectangle 4"/>
          <p:cNvSpPr/>
          <p:nvPr/>
        </p:nvSpPr>
        <p:spPr>
          <a:xfrm>
            <a:off x="65088" y="69850"/>
            <a:ext cx="9013825" cy="6691313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3500" y="1449388"/>
            <a:ext cx="9020175" cy="15271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3500" y="1397000"/>
            <a:ext cx="9020175" cy="12065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3500" y="2976563"/>
            <a:ext cx="9020175" cy="1111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E7B76E-7074-4572-A572-8ECA7085E645}" type="datetime1">
              <a:rPr lang="en-US"/>
              <a:pPr>
                <a:defRPr/>
              </a:pPr>
              <a:t>10/15/2012</a:t>
            </a:fld>
            <a:endParaRPr lang="en-US"/>
          </a:p>
        </p:txBody>
      </p:sp>
      <p:sp>
        <p:nvSpPr>
          <p:cNvPr id="12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0E39E6AB-5001-4B79-A337-F5FBE61B3E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16F2C7-6CA9-4960-A372-9AEC859AF03F}" type="datetime1">
              <a:rPr lang="en-US"/>
              <a:pPr>
                <a:defRPr/>
              </a:pPr>
              <a:t>10/15/2012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25B8B2-BD23-4E5B-B9C3-4399D98ECE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A2227A-E780-465D-B9FA-8DBAD48F4486}" type="datetime1">
              <a:rPr lang="en-US"/>
              <a:pPr>
                <a:defRPr/>
              </a:pPr>
              <a:t>10/15/2012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844F5E-F5B3-4C63-B1DC-9458563247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32E80F-7EB1-4F0A-B750-DABF6F77109A}" type="datetime1">
              <a:rPr lang="en-US"/>
              <a:pPr>
                <a:defRPr/>
              </a:pPr>
              <a:t>10/15/2012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4FBA14-95B4-4073-BE37-0DBF5D317F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5" name="Rounded Rectangle 4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 flipV="1">
            <a:off x="69850" y="2376488"/>
            <a:ext cx="901382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9850" y="2341563"/>
            <a:ext cx="901382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8263" y="2468563"/>
            <a:ext cx="9015412" cy="4603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/>
          <a:lstStyle>
            <a:lvl1pPr algn="l">
              <a:buNone/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01489D-AABD-4875-896D-C8A01A93CA7A}" type="datetime1">
              <a:rPr lang="en-US"/>
              <a:pPr>
                <a:defRPr/>
              </a:pPr>
              <a:t>10/15/2012</a:t>
            </a:fld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C6FB00-5039-41BE-9F24-B2CCEB437C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324EB3-346C-4590-AD38-C5A1EAC6F2EC}" type="datetime1">
              <a:rPr lang="en-US"/>
              <a:pPr>
                <a:defRPr/>
              </a:pPr>
              <a:t>10/15/2012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77955B-F7CC-44CB-B031-32AED2B9CF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D8658A-6F86-47AE-81DF-6F4C9367CF0E}" type="datetime1">
              <a:rPr lang="en-US"/>
              <a:pPr>
                <a:defRPr/>
              </a:pPr>
              <a:t>10/15/2012</a:t>
            </a:fld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5084E8-52DC-4C28-A2E7-6C94C5BDA3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394B0A-CEE8-4649-9595-3A3B524F093F}" type="datetime1">
              <a:rPr lang="en-US"/>
              <a:pPr>
                <a:defRPr/>
              </a:pPr>
              <a:t>10/15/2012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8040F4-ADDC-4703-A055-2B8E1BF525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2560FE-EE18-4F58-B3B7-E355B862916D}" type="datetime1">
              <a:rPr lang="en-US"/>
              <a:pPr>
                <a:defRPr/>
              </a:pPr>
              <a:t>10/15/2012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F84BB8-D4D8-4D85-8E78-05E2594535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6" name="Rounded Rectangle 5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 algn="l">
              <a:buNone/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7FDE2C-AA8B-4305-AD44-5A5D5F36F3A7}" type="datetime1">
              <a:rPr lang="en-US"/>
              <a:pPr>
                <a:defRPr/>
              </a:pPr>
              <a:t>10/15/2012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792816-A41D-4644-8791-5734D86D4D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 flipV="1">
            <a:off x="68263" y="4683125"/>
            <a:ext cx="900747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8263" y="4649788"/>
            <a:ext cx="900747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8263" y="4773613"/>
            <a:ext cx="9007475" cy="476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32193A-DF43-4C5F-8EEC-CCD62E46120C}" type="datetime1">
              <a:rPr lang="en-US"/>
              <a:pPr>
                <a:defRPr/>
              </a:pPr>
              <a:t>10/15/2012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39A2CC-F268-47E9-808E-29650425B2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28" name="Title Placeholder 21"/>
          <p:cNvSpPr>
            <a:spLocks noGrp="1"/>
          </p:cNvSpPr>
          <p:nvPr>
            <p:ph type="title"/>
          </p:nvPr>
        </p:nvSpPr>
        <p:spPr bwMode="auto">
          <a:xfrm>
            <a:off x="914400" y="274638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9144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914400" y="1447800"/>
            <a:ext cx="77724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21401187-63A9-4600-B294-62D029397DC0}" type="datetime1">
              <a:rPr lang="en-US"/>
              <a:pPr>
                <a:defRPr/>
              </a:pPr>
              <a:t>10/15/2012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050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fld id="{1CBE1CAE-04C4-43E1-AD7D-9A686E5B67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2" r:id="rId1"/>
    <p:sldLayoutId id="2147483775" r:id="rId2"/>
    <p:sldLayoutId id="2147483783" r:id="rId3"/>
    <p:sldLayoutId id="2147483776" r:id="rId4"/>
    <p:sldLayoutId id="2147483777" r:id="rId5"/>
    <p:sldLayoutId id="2147483778" r:id="rId6"/>
    <p:sldLayoutId id="2147483779" r:id="rId7"/>
    <p:sldLayoutId id="2147483784" r:id="rId8"/>
    <p:sldLayoutId id="2147483785" r:id="rId9"/>
    <p:sldLayoutId id="2147483780" r:id="rId10"/>
    <p:sldLayoutId id="2147483781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9pPr>
    </p:titleStyle>
    <p:bodyStyle>
      <a:lvl1pPr marL="273050" indent="-273050" algn="l" rtl="0" eaLnBrk="0" fontAlgn="base" hangingPunct="0">
        <a:spcBef>
          <a:spcPts val="575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28600" algn="l" rtl="0" eaLnBrk="0" fontAlgn="base" hangingPunct="0">
        <a:spcBef>
          <a:spcPts val="375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ts val="375"/>
        </a:spcBef>
        <a:spcAft>
          <a:spcPct val="0"/>
        </a:spcAft>
        <a:buClr>
          <a:srgbClr val="E6B1AB"/>
        </a:buClr>
        <a:buSzPct val="8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ts val="375"/>
        </a:spcBef>
        <a:spcAft>
          <a:spcPct val="0"/>
        </a:spcAft>
        <a:buClr>
          <a:srgbClr val="A28E6A"/>
        </a:buClr>
        <a:buSzPct val="80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75"/>
        </a:spcBef>
        <a:spcAft>
          <a:spcPct val="0"/>
        </a:spcAft>
        <a:buClr>
          <a:srgbClr val="A28E6A"/>
        </a:buClr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pn@cuts.org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23.xml"/><Relationship Id="rId2" Type="http://schemas.openxmlformats.org/officeDocument/2006/relationships/slide" Target="slide2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slide" Target="slide6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slide" Target="slide6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slide" Target="slide6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slide" Target="slide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7.xml"/><Relationship Id="rId5" Type="http://schemas.openxmlformats.org/officeDocument/2006/relationships/slide" Target="slide10.xml"/><Relationship Id="rId4" Type="http://schemas.openxmlformats.org/officeDocument/2006/relationships/chart" Target="../charts/chart1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7.xml"/><Relationship Id="rId4" Type="http://schemas.openxmlformats.org/officeDocument/2006/relationships/slide" Target="slide1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18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16.xml"/><Relationship Id="rId2" Type="http://schemas.openxmlformats.org/officeDocument/2006/relationships/slide" Target="slide15.xml"/><Relationship Id="rId1" Type="http://schemas.openxmlformats.org/officeDocument/2006/relationships/slideLayout" Target="../slideLayouts/slideLayout2.xml"/><Relationship Id="rId5" Type="http://schemas.openxmlformats.org/officeDocument/2006/relationships/slide" Target="slide17.xml"/><Relationship Id="rId4" Type="http://schemas.openxmlformats.org/officeDocument/2006/relationships/slide" Target="slide1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20.xml"/><Relationship Id="rId2" Type="http://schemas.openxmlformats.org/officeDocument/2006/relationships/slide" Target="slide19.xml"/><Relationship Id="rId1" Type="http://schemas.openxmlformats.org/officeDocument/2006/relationships/slideLayout" Target="../slideLayouts/slideLayout2.xml"/><Relationship Id="rId4" Type="http://schemas.openxmlformats.org/officeDocument/2006/relationships/slide" Target="slide2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2514600"/>
          </a:xfrm>
        </p:spPr>
        <p:txBody>
          <a:bodyPr>
            <a:normAutofit lnSpcReduction="10000"/>
          </a:bodyPr>
          <a:lstStyle/>
          <a:p>
            <a:pPr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3500" b="1" smtClean="0"/>
              <a:t>National Policy Forum</a:t>
            </a:r>
            <a:endParaRPr lang="en-US" sz="3500" b="1" dirty="0" smtClean="0"/>
          </a:p>
          <a:p>
            <a:pPr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3500" b="1" dirty="0" smtClean="0"/>
              <a:t>8</a:t>
            </a:r>
            <a:r>
              <a:rPr lang="en-US" sz="3500" b="1" baseline="30000" dirty="0" smtClean="0"/>
              <a:t>th</a:t>
            </a:r>
            <a:r>
              <a:rPr lang="en-US" sz="3500" b="1" dirty="0" smtClean="0"/>
              <a:t>  October 2012, New Delhi</a:t>
            </a:r>
            <a:endParaRPr lang="en-US" dirty="0" smtClean="0"/>
          </a:p>
          <a:p>
            <a:pPr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dirty="0" err="1" smtClean="0"/>
              <a:t>Prithviraj</a:t>
            </a:r>
            <a:r>
              <a:rPr lang="en-US" dirty="0" smtClean="0"/>
              <a:t> Nath</a:t>
            </a:r>
          </a:p>
          <a:p>
            <a:pPr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CUTS Calcutta Resource Centre</a:t>
            </a:r>
          </a:p>
          <a:p>
            <a:pPr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>
                <a:hlinkClick r:id="rId2"/>
              </a:rPr>
              <a:t>pn@cuts.org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6147" name="Title 1"/>
          <p:cNvSpPr>
            <a:spLocks noGrp="1"/>
          </p:cNvSpPr>
          <p:nvPr>
            <p:ph type="ctrTitle"/>
          </p:nvPr>
        </p:nvSpPr>
        <p:spPr>
          <a:xfrm>
            <a:off x="457200" y="1506538"/>
            <a:ext cx="8229600" cy="1470025"/>
          </a:xfrm>
        </p:spPr>
        <p:txBody>
          <a:bodyPr/>
          <a:lstStyle/>
          <a:p>
            <a:pPr eaLnBrk="1" hangingPunct="1"/>
            <a:r>
              <a:rPr smtClean="0"/>
              <a:t>Findings and Inferences from project-BRCC (West Bengal)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10013C-9518-45C2-9344-0C13CC3D652E}" type="slidenum">
              <a:rPr lang="en-US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15962"/>
          </a:xfrm>
        </p:spPr>
        <p:txBody>
          <a:bodyPr/>
          <a:lstStyle/>
          <a:p>
            <a:r>
              <a:rPr lang="en-IN" dirty="0" smtClean="0"/>
              <a:t>Corporate Social Responsibility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143000"/>
            <a:ext cx="8305800" cy="5257800"/>
          </a:xfrm>
        </p:spPr>
        <p:txBody>
          <a:bodyPr>
            <a:normAutofit/>
          </a:bodyPr>
          <a:lstStyle/>
          <a:p>
            <a:pPr marL="274320" indent="-274320" algn="just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sz="2800" dirty="0" smtClean="0">
                <a:hlinkClick r:id="rId2" action="ppaction://hlinksldjump"/>
              </a:rPr>
              <a:t>17% </a:t>
            </a:r>
            <a:r>
              <a:rPr lang="en-US" sz="2800" dirty="0">
                <a:hlinkClick r:id="rId2" action="ppaction://hlinksldjump"/>
              </a:rPr>
              <a:t>of the </a:t>
            </a:r>
            <a:r>
              <a:rPr lang="en-US" sz="2800" dirty="0" err="1" smtClean="0">
                <a:hlinkClick r:id="rId2" action="ppaction://hlinksldjump"/>
              </a:rPr>
              <a:t>Pharma</a:t>
            </a:r>
            <a:r>
              <a:rPr lang="en-US" sz="2800" dirty="0" smtClean="0">
                <a:hlinkClick r:id="rId2" action="ppaction://hlinksldjump"/>
              </a:rPr>
              <a:t> firms and </a:t>
            </a:r>
            <a:r>
              <a:rPr lang="en-US" sz="2800" dirty="0">
                <a:hlinkClick r:id="rId2" action="ppaction://hlinksldjump"/>
              </a:rPr>
              <a:t>73</a:t>
            </a:r>
            <a:r>
              <a:rPr lang="en-US" sz="2800" dirty="0" smtClean="0">
                <a:hlinkClick r:id="rId2" action="ppaction://hlinksldjump"/>
              </a:rPr>
              <a:t>% of the Hospitals have </a:t>
            </a:r>
            <a:r>
              <a:rPr lang="en-US" sz="2800" dirty="0">
                <a:hlinkClick r:id="rId2" action="ppaction://hlinksldjump"/>
              </a:rPr>
              <a:t>CSR policy</a:t>
            </a:r>
            <a:r>
              <a:rPr lang="en-US" sz="2800" dirty="0" smtClean="0"/>
              <a:t>.</a:t>
            </a:r>
          </a:p>
          <a:p>
            <a:pPr marL="274320" indent="-274320" algn="just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en-US" sz="2800" dirty="0"/>
          </a:p>
          <a:p>
            <a:pPr algn="just"/>
            <a:r>
              <a:rPr lang="en-US" sz="2800" dirty="0" smtClean="0">
                <a:hlinkClick r:id="rId3" action="ppaction://hlinksldjump"/>
              </a:rPr>
              <a:t>The reasons for having CSR activities has mostly to do with goodwill and image. Though hospitals seem to more inclined towards CSR as integral part of their business than Pharmaceuticals</a:t>
            </a:r>
            <a:r>
              <a:rPr lang="en-US" sz="2800" dirty="0" smtClean="0"/>
              <a:t>. </a:t>
            </a:r>
          </a:p>
          <a:p>
            <a:pPr algn="just"/>
            <a:endParaRPr lang="en-US" sz="2800" dirty="0"/>
          </a:p>
          <a:p>
            <a:pPr algn="just"/>
            <a:r>
              <a:rPr lang="en-US" sz="2400" dirty="0" smtClean="0"/>
              <a:t>Perception about business </a:t>
            </a:r>
            <a:r>
              <a:rPr lang="en-US" sz="2400" dirty="0"/>
              <a:t>responsibility/CSR is mostly limited to charitable </a:t>
            </a:r>
            <a:r>
              <a:rPr lang="en-US" sz="2400" dirty="0" smtClean="0"/>
              <a:t>initiatives like medical camps, free treatment for the poor, etc. </a:t>
            </a:r>
            <a:endParaRPr lang="en-US" sz="2400" dirty="0"/>
          </a:p>
          <a:p>
            <a:pPr algn="just"/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4FBA14-95B4-4073-BE37-0DBF5D317F0D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4039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762000" y="914400"/>
            <a:ext cx="7924800" cy="5867400"/>
          </a:xfrm>
        </p:spPr>
        <p:txBody>
          <a:bodyPr/>
          <a:lstStyle/>
          <a:p>
            <a:pPr lvl="0" algn="just" eaLnBrk="1" hangingPunct="1"/>
            <a:r>
              <a:rPr lang="en-IN" sz="2200" dirty="0"/>
              <a:t>Creating incentives for recognising and adopting business responsibility as part of the core business activity and taking penal actions for violation</a:t>
            </a:r>
            <a:r>
              <a:rPr lang="en-IN" sz="2200" dirty="0" smtClean="0"/>
              <a:t>.</a:t>
            </a:r>
          </a:p>
          <a:p>
            <a:pPr lvl="0" algn="just" eaLnBrk="1" hangingPunct="1"/>
            <a:r>
              <a:rPr lang="en-IN" sz="2200" dirty="0"/>
              <a:t>Pharmaceutical Industry being a very important part of healthcare system needs proper surveillance of the Govt. specially the work conditions and job security of the MRs as these are the determinants of unethical practices</a:t>
            </a:r>
            <a:r>
              <a:rPr lang="en-IN" sz="2200" dirty="0" smtClean="0"/>
              <a:t>.</a:t>
            </a:r>
          </a:p>
          <a:p>
            <a:pPr lvl="0" algn="just" eaLnBrk="1" hangingPunct="1"/>
            <a:r>
              <a:rPr lang="en-IN" sz="2200" dirty="0"/>
              <a:t>Detailed audit of the CME expenses of the pharmaceutical firms and audit of the income-expense of the service providers</a:t>
            </a:r>
            <a:r>
              <a:rPr lang="en-IN" sz="2200" dirty="0" smtClean="0"/>
              <a:t>.</a:t>
            </a:r>
          </a:p>
          <a:p>
            <a:pPr algn="just" eaLnBrk="1" hangingPunct="1"/>
            <a:r>
              <a:rPr lang="en-IN" sz="2200" dirty="0"/>
              <a:t>Multi-stakeholder dialogues on important issues and specific guidelines to make policy making more participatory leading to higher ownership</a:t>
            </a:r>
            <a:r>
              <a:rPr lang="en-IN" sz="2200" dirty="0" smtClean="0"/>
              <a:t>.</a:t>
            </a:r>
          </a:p>
          <a:p>
            <a:pPr lvl="0" algn="just" eaLnBrk="1" hangingPunct="1"/>
            <a:r>
              <a:rPr lang="en-IN" sz="2200" dirty="0"/>
              <a:t>Govt. can weigh down the cost of environmental externalities caused by smaller firms if the GMP norms are relaxed for them vis-à-vis the increasing retail price of medicines produced by the bigger firms and reconsider separate GMP norms for the smaller companies</a:t>
            </a:r>
            <a:r>
              <a:rPr lang="en-IN" sz="2200" dirty="0" smtClean="0"/>
              <a:t>.</a:t>
            </a:r>
          </a:p>
          <a:p>
            <a:pPr algn="just" eaLnBrk="1" hangingPunct="1"/>
            <a:r>
              <a:rPr lang="en-IN" sz="2200" dirty="0"/>
              <a:t>Capacity building of private sector/industry on voluntary guidelines – charting a sector specific roadmap to this end</a:t>
            </a:r>
          </a:p>
          <a:p>
            <a:pPr lvl="0" algn="just" eaLnBrk="1" hangingPunct="1"/>
            <a:endParaRPr lang="en-IN" sz="2200" dirty="0"/>
          </a:p>
          <a:p>
            <a:endParaRPr lang="en-IN" sz="2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4FBA14-95B4-4073-BE37-0DBF5D317F0D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914400" y="198438"/>
            <a:ext cx="7772400" cy="652462"/>
          </a:xfrm>
        </p:spPr>
        <p:txBody>
          <a:bodyPr/>
          <a:lstStyle/>
          <a:p>
            <a:pPr eaLnBrk="1" hangingPunct="1"/>
            <a:r>
              <a:rPr lang="en-IN" dirty="0" smtClean="0"/>
              <a:t>Recommendations</a:t>
            </a:r>
          </a:p>
        </p:txBody>
      </p:sp>
    </p:spTree>
    <p:extLst>
      <p:ext uri="{BB962C8B-B14F-4D97-AF65-F5344CB8AC3E}">
        <p14:creationId xmlns:p14="http://schemas.microsoft.com/office/powerpoint/2010/main" val="1898267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>
          <a:xfrm>
            <a:off x="914400" y="198438"/>
            <a:ext cx="7772400" cy="652462"/>
          </a:xfrm>
        </p:spPr>
        <p:txBody>
          <a:bodyPr/>
          <a:lstStyle/>
          <a:p>
            <a:pPr eaLnBrk="1" hangingPunct="1"/>
            <a:r>
              <a:rPr lang="en-IN" dirty="0" smtClean="0"/>
              <a:t>Recommendations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4C0196-E0BD-41F8-B976-8FE610BE3D31}" type="slidenum">
              <a:rPr lang="en-US"/>
              <a:pPr>
                <a:defRPr/>
              </a:pPr>
              <a:t>12</a:t>
            </a:fld>
            <a:endParaRPr lang="en-US"/>
          </a:p>
        </p:txBody>
      </p:sp>
      <p:sp>
        <p:nvSpPr>
          <p:cNvPr id="22532" name="Content Placeholder 3"/>
          <p:cNvSpPr>
            <a:spLocks noGrp="1"/>
          </p:cNvSpPr>
          <p:nvPr>
            <p:ph sz="quarter" idx="1"/>
          </p:nvPr>
        </p:nvSpPr>
        <p:spPr>
          <a:xfrm>
            <a:off x="762000" y="1016000"/>
            <a:ext cx="8001000" cy="5334000"/>
          </a:xfrm>
        </p:spPr>
        <p:txBody>
          <a:bodyPr/>
          <a:lstStyle/>
          <a:p>
            <a:pPr lvl="0" algn="just" eaLnBrk="1" hangingPunct="1"/>
            <a:r>
              <a:rPr lang="en-IN" sz="2200" dirty="0" smtClean="0"/>
              <a:t>Higher </a:t>
            </a:r>
            <a:r>
              <a:rPr lang="en-IN" sz="2200" dirty="0"/>
              <a:t>involvement of Civil Society Organisations towards monitoring ethical &amp; environmental concerns, spread awareness, demystifying technical &amp; jargonised guidelines, rules for common consumers, </a:t>
            </a:r>
            <a:r>
              <a:rPr lang="en-IN" sz="2200" dirty="0" err="1"/>
              <a:t>redressal</a:t>
            </a:r>
            <a:r>
              <a:rPr lang="en-IN" sz="2200" dirty="0"/>
              <a:t> of grievances etc. to ensure higher transparency.</a:t>
            </a:r>
          </a:p>
          <a:p>
            <a:pPr algn="just" eaLnBrk="1" hangingPunct="1"/>
            <a:r>
              <a:rPr lang="en-IN" sz="2200" dirty="0" smtClean="0"/>
              <a:t>Associations </a:t>
            </a:r>
            <a:r>
              <a:rPr lang="en-IN" sz="2200" dirty="0"/>
              <a:t>to more actively engage to help make the private sector more responsible and make them aware about the rules and regulations-inclusion of business responsibility clauses in the mandate of associations and periodic assessment with support/facilitation from Ministry of Corporate Affairs</a:t>
            </a:r>
          </a:p>
          <a:p>
            <a:pPr lvl="0"/>
            <a:r>
              <a:rPr lang="en-IN" sz="2200" dirty="0" smtClean="0"/>
              <a:t>Compliance </a:t>
            </a:r>
            <a:r>
              <a:rPr lang="en-IN" sz="2200" dirty="0"/>
              <a:t>through better self-regulation, capacity building, better communication amongst all stakeholders and greater transparency by encouraging higher consumer understanding and participation. </a:t>
            </a:r>
          </a:p>
          <a:p>
            <a:pPr lvl="0"/>
            <a:r>
              <a:rPr lang="en-IN" sz="2200" dirty="0"/>
              <a:t>To realise that strong corporate </a:t>
            </a:r>
            <a:r>
              <a:rPr lang="en-IN" sz="2200" dirty="0" smtClean="0"/>
              <a:t>governance and responsible business conduct </a:t>
            </a:r>
            <a:r>
              <a:rPr lang="en-IN" sz="2200" dirty="0"/>
              <a:t>brings better transparency and better credit rating, goodwill etc. which in turn help them gain financially as well.</a:t>
            </a:r>
          </a:p>
          <a:p>
            <a:pPr algn="just" eaLnBrk="1" hangingPunct="1"/>
            <a:endParaRPr lang="en-IN" sz="2200" dirty="0" smtClean="0"/>
          </a:p>
        </p:txBody>
      </p:sp>
    </p:spTree>
    <p:extLst>
      <p:ext uri="{BB962C8B-B14F-4D97-AF65-F5344CB8AC3E}">
        <p14:creationId xmlns:p14="http://schemas.microsoft.com/office/powerpoint/2010/main" val="2198451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en-IN" dirty="0" smtClean="0"/>
          </a:p>
          <a:p>
            <a:pPr marL="0" indent="0">
              <a:buNone/>
            </a:pPr>
            <a:endParaRPr lang="en-IN" dirty="0"/>
          </a:p>
          <a:p>
            <a:pPr marL="0" indent="0">
              <a:buNone/>
            </a:pPr>
            <a:endParaRPr lang="en-IN" dirty="0" smtClean="0"/>
          </a:p>
          <a:p>
            <a:pPr marL="0" indent="0">
              <a:buNone/>
            </a:pPr>
            <a:endParaRPr lang="en-IN" dirty="0"/>
          </a:p>
          <a:p>
            <a:pPr marL="0" indent="0">
              <a:buNone/>
            </a:pPr>
            <a:r>
              <a:rPr lang="en-IN" dirty="0" smtClean="0"/>
              <a:t>	</a:t>
            </a:r>
            <a:r>
              <a:rPr lang="en-IN" dirty="0"/>
              <a:t> </a:t>
            </a:r>
            <a:r>
              <a:rPr lang="en-IN" dirty="0" smtClean="0"/>
              <a:t>               </a:t>
            </a:r>
            <a:r>
              <a:rPr lang="en-IN" sz="4800" dirty="0" smtClean="0"/>
              <a:t>THANK  YOU</a:t>
            </a:r>
            <a:endParaRPr lang="en-IN" sz="4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4FBA14-95B4-4073-BE37-0DBF5D317F0D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3960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C68E19-5939-4ACC-8374-6F73A1F4661A}" type="slidenum">
              <a:rPr lang="en-US"/>
              <a:pPr>
                <a:defRPr/>
              </a:pPr>
              <a:t>14</a:t>
            </a:fld>
            <a:endParaRPr lang="en-US"/>
          </a:p>
        </p:txBody>
      </p:sp>
      <p:sp>
        <p:nvSpPr>
          <p:cNvPr id="29700" name="TextBox 7"/>
          <p:cNvSpPr txBox="1">
            <a:spLocks noChangeArrowheads="1"/>
          </p:cNvSpPr>
          <p:nvPr/>
        </p:nvSpPr>
        <p:spPr bwMode="auto">
          <a:xfrm>
            <a:off x="685800" y="6292056"/>
            <a:ext cx="7924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b="1" dirty="0">
                <a:latin typeface="Perpetua" pitchFamily="18" charset="0"/>
              </a:rPr>
              <a:t>Awareness among </a:t>
            </a:r>
            <a:r>
              <a:rPr lang="en-US" b="1" dirty="0" err="1">
                <a:latin typeface="Perpetua" pitchFamily="18" charset="0"/>
              </a:rPr>
              <a:t>Pharma</a:t>
            </a:r>
            <a:r>
              <a:rPr lang="en-US" b="1" dirty="0">
                <a:latin typeface="Perpetua" pitchFamily="18" charset="0"/>
              </a:rPr>
              <a:t> Companies on Selected Regulations and Guidelines</a:t>
            </a:r>
          </a:p>
        </p:txBody>
      </p:sp>
      <p:sp>
        <p:nvSpPr>
          <p:cNvPr id="9" name="Action Button: Back or Previous 8">
            <a:hlinkClick r:id="rId2" action="ppaction://hlinksldjump" highlightClick="1"/>
          </p:cNvPr>
          <p:cNvSpPr/>
          <p:nvPr/>
        </p:nvSpPr>
        <p:spPr>
          <a:xfrm>
            <a:off x="8458200" y="6477000"/>
            <a:ext cx="457200" cy="2286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aphicFrame>
        <p:nvGraphicFramePr>
          <p:cNvPr id="11" name="Chart 10"/>
          <p:cNvGraphicFramePr/>
          <p:nvPr>
            <p:extLst>
              <p:ext uri="{D42A27DB-BD31-4B8C-83A1-F6EECF244321}">
                <p14:modId xmlns:p14="http://schemas.microsoft.com/office/powerpoint/2010/main" val="579557984"/>
              </p:ext>
            </p:extLst>
          </p:nvPr>
        </p:nvGraphicFramePr>
        <p:xfrm>
          <a:off x="685800" y="1143000"/>
          <a:ext cx="7772400" cy="4953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791246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2D96DB-E7D6-4F9E-87D1-580FB154AFEF}" type="slidenum">
              <a:rPr lang="en-US"/>
              <a:pPr>
                <a:defRPr/>
              </a:pPr>
              <a:t>15</a:t>
            </a:fld>
            <a:endParaRPr lang="en-US"/>
          </a:p>
        </p:txBody>
      </p:sp>
      <p:sp>
        <p:nvSpPr>
          <p:cNvPr id="7" name="Action Button: Back or Previous 6">
            <a:hlinkClick r:id="rId2" action="ppaction://hlinksldjump" highlightClick="1"/>
          </p:cNvPr>
          <p:cNvSpPr/>
          <p:nvPr/>
        </p:nvSpPr>
        <p:spPr>
          <a:xfrm>
            <a:off x="8305800" y="6324600"/>
            <a:ext cx="457200" cy="3048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0724" name="TextBox 7"/>
          <p:cNvSpPr txBox="1">
            <a:spLocks noChangeArrowheads="1"/>
          </p:cNvSpPr>
          <p:nvPr/>
        </p:nvSpPr>
        <p:spPr bwMode="auto">
          <a:xfrm>
            <a:off x="609600" y="393700"/>
            <a:ext cx="822960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b="1" dirty="0" smtClean="0">
                <a:latin typeface="Perpetua" pitchFamily="18" charset="0"/>
              </a:rPr>
              <a:t>Do </a:t>
            </a:r>
            <a:r>
              <a:rPr lang="en-US" b="1" dirty="0">
                <a:latin typeface="Perpetua" pitchFamily="18" charset="0"/>
              </a:rPr>
              <a:t>you have any dedicated Environmental management department in your firm?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b="1" dirty="0" smtClean="0">
                <a:latin typeface="Perpetua" pitchFamily="18" charset="0"/>
              </a:rPr>
              <a:t>Do </a:t>
            </a:r>
            <a:r>
              <a:rPr lang="en-US" b="1" dirty="0">
                <a:latin typeface="Perpetua" pitchFamily="18" charset="0"/>
              </a:rPr>
              <a:t>you have any infrastructure in place  to reduce negative environmental effects?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b="1" dirty="0" smtClean="0">
                <a:latin typeface="Perpetua" pitchFamily="18" charset="0"/>
              </a:rPr>
              <a:t>Do </a:t>
            </a:r>
            <a:r>
              <a:rPr lang="en-US" b="1" dirty="0">
                <a:latin typeface="Perpetua" pitchFamily="18" charset="0"/>
              </a:rPr>
              <a:t>you think that implementation of regulatory laws should be done differently depending on the size and nature of the unit?</a:t>
            </a:r>
          </a:p>
        </p:txBody>
      </p:sp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41906335"/>
              </p:ext>
            </p:extLst>
          </p:nvPr>
        </p:nvGraphicFramePr>
        <p:xfrm>
          <a:off x="609600" y="2362200"/>
          <a:ext cx="7924800" cy="3962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23E427-8182-4A7E-B6B2-18DF7A830340}" type="slidenum">
              <a:rPr lang="en-US"/>
              <a:pPr>
                <a:defRPr/>
              </a:pPr>
              <a:t>16</a:t>
            </a:fld>
            <a:endParaRPr lang="en-US"/>
          </a:p>
        </p:txBody>
      </p:sp>
      <p:sp>
        <p:nvSpPr>
          <p:cNvPr id="31747" name="TextBox 3"/>
          <p:cNvSpPr txBox="1">
            <a:spLocks noChangeArrowheads="1"/>
          </p:cNvSpPr>
          <p:nvPr/>
        </p:nvSpPr>
        <p:spPr bwMode="auto">
          <a:xfrm>
            <a:off x="304800" y="228600"/>
            <a:ext cx="8458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n-US" b="1" dirty="0">
                <a:latin typeface="Perpetua" pitchFamily="18" charset="0"/>
              </a:rPr>
              <a:t>Perception </a:t>
            </a:r>
            <a:r>
              <a:rPr lang="en-US" b="1" dirty="0" smtClean="0">
                <a:latin typeface="Perpetua" pitchFamily="18" charset="0"/>
              </a:rPr>
              <a:t>of Pharmaceutical </a:t>
            </a:r>
            <a:r>
              <a:rPr lang="en-US" b="1" dirty="0">
                <a:latin typeface="Perpetua" pitchFamily="18" charset="0"/>
              </a:rPr>
              <a:t>companies about implication </a:t>
            </a:r>
            <a:r>
              <a:rPr lang="en-US" b="1" dirty="0" smtClean="0">
                <a:latin typeface="Perpetua" pitchFamily="18" charset="0"/>
              </a:rPr>
              <a:t>of salary </a:t>
            </a:r>
            <a:r>
              <a:rPr lang="en-US" b="1" dirty="0">
                <a:latin typeface="Perpetua" pitchFamily="18" charset="0"/>
              </a:rPr>
              <a:t>structure </a:t>
            </a:r>
            <a:r>
              <a:rPr lang="en-US" b="1" dirty="0" smtClean="0">
                <a:latin typeface="Perpetua" pitchFamily="18" charset="0"/>
              </a:rPr>
              <a:t>on </a:t>
            </a:r>
            <a:r>
              <a:rPr lang="en-US" b="1" dirty="0">
                <a:latin typeface="Perpetua" pitchFamily="18" charset="0"/>
              </a:rPr>
              <a:t>Ethical </a:t>
            </a:r>
            <a:r>
              <a:rPr lang="en-US" b="1" dirty="0" err="1" smtClean="0">
                <a:latin typeface="Perpetua" pitchFamily="18" charset="0"/>
              </a:rPr>
              <a:t>behaviour</a:t>
            </a:r>
            <a:r>
              <a:rPr lang="en-US" b="1" dirty="0" smtClean="0">
                <a:latin typeface="Perpetua" pitchFamily="18" charset="0"/>
              </a:rPr>
              <a:t> and areas of ethical concern</a:t>
            </a:r>
            <a:endParaRPr lang="en-US" b="1" dirty="0">
              <a:latin typeface="Perpetua" pitchFamily="18" charset="0"/>
            </a:endParaRPr>
          </a:p>
        </p:txBody>
      </p:sp>
      <p:sp>
        <p:nvSpPr>
          <p:cNvPr id="5" name="Action Button: Back or Previous 4">
            <a:hlinkClick r:id="rId2" action="ppaction://hlinksldjump" highlightClick="1"/>
          </p:cNvPr>
          <p:cNvSpPr/>
          <p:nvPr/>
        </p:nvSpPr>
        <p:spPr>
          <a:xfrm>
            <a:off x="8305800" y="6400800"/>
            <a:ext cx="609600" cy="3048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77967530"/>
              </p:ext>
            </p:extLst>
          </p:nvPr>
        </p:nvGraphicFramePr>
        <p:xfrm>
          <a:off x="533400" y="762000"/>
          <a:ext cx="8382000" cy="30112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43506424"/>
              </p:ext>
            </p:extLst>
          </p:nvPr>
        </p:nvGraphicFramePr>
        <p:xfrm>
          <a:off x="685800" y="3810000"/>
          <a:ext cx="7620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A39E3A-9D3F-4177-84C9-8B105455FCA2}" type="slidenum">
              <a:rPr lang="en-US"/>
              <a:pPr>
                <a:defRPr/>
              </a:pPr>
              <a:t>17</a:t>
            </a:fld>
            <a:endParaRPr lang="en-US"/>
          </a:p>
        </p:txBody>
      </p:sp>
      <p:sp>
        <p:nvSpPr>
          <p:cNvPr id="4" name="Action Button: Back or Previous 3">
            <a:hlinkClick r:id="rId2" action="ppaction://hlinksldjump" highlightClick="1"/>
          </p:cNvPr>
          <p:cNvSpPr/>
          <p:nvPr/>
        </p:nvSpPr>
        <p:spPr>
          <a:xfrm>
            <a:off x="8001000" y="6096000"/>
            <a:ext cx="685800" cy="4572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374103460"/>
              </p:ext>
            </p:extLst>
          </p:nvPr>
        </p:nvGraphicFramePr>
        <p:xfrm>
          <a:off x="381000" y="838200"/>
          <a:ext cx="84582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F84BB8-D4D8-4D85-8E78-05E2594535DE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pic>
        <p:nvPicPr>
          <p:cNvPr id="1026" name="Chart 5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66"/>
          <a:stretch>
            <a:fillRect/>
          </a:stretch>
        </p:blipFill>
        <p:spPr bwMode="auto">
          <a:xfrm>
            <a:off x="1447800" y="431800"/>
            <a:ext cx="6400800" cy="287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Chart 6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0500" y="3556000"/>
            <a:ext cx="6388100" cy="287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Action Button: Back or Previous 4">
            <a:hlinkClick r:id="rId4" action="ppaction://hlinksldjump" highlightClick="1"/>
          </p:cNvPr>
          <p:cNvSpPr/>
          <p:nvPr/>
        </p:nvSpPr>
        <p:spPr>
          <a:xfrm>
            <a:off x="8001000" y="6096000"/>
            <a:ext cx="685800" cy="4572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501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TextBox 9"/>
          <p:cNvSpPr txBox="1">
            <a:spLocks noChangeArrowheads="1"/>
          </p:cNvSpPr>
          <p:nvPr/>
        </p:nvSpPr>
        <p:spPr bwMode="auto">
          <a:xfrm>
            <a:off x="1511300" y="6093340"/>
            <a:ext cx="6248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n-US" b="1" dirty="0">
                <a:latin typeface="Perpetua" pitchFamily="18" charset="0"/>
              </a:rPr>
              <a:t>Compliance with selected Guidelines by Private Hospitals  </a:t>
            </a:r>
          </a:p>
        </p:txBody>
      </p:sp>
      <p:sp>
        <p:nvSpPr>
          <p:cNvPr id="11" name="Action Button: Back or Previous 10">
            <a:hlinkClick r:id="rId2" action="ppaction://hlinksldjump" highlightClick="1"/>
          </p:cNvPr>
          <p:cNvSpPr/>
          <p:nvPr/>
        </p:nvSpPr>
        <p:spPr>
          <a:xfrm>
            <a:off x="381000" y="6172200"/>
            <a:ext cx="533400" cy="3810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aphicFrame>
        <p:nvGraphicFramePr>
          <p:cNvPr id="7" name="Chart 6"/>
          <p:cNvGraphicFramePr/>
          <p:nvPr>
            <p:extLst>
              <p:ext uri="{D42A27DB-BD31-4B8C-83A1-F6EECF244321}">
                <p14:modId xmlns:p14="http://schemas.microsoft.com/office/powerpoint/2010/main" val="1241420853"/>
              </p:ext>
            </p:extLst>
          </p:nvPr>
        </p:nvGraphicFramePr>
        <p:xfrm>
          <a:off x="381000" y="228600"/>
          <a:ext cx="8001000" cy="2819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2" name="Chart 11"/>
          <p:cNvGraphicFramePr/>
          <p:nvPr>
            <p:extLst>
              <p:ext uri="{D42A27DB-BD31-4B8C-83A1-F6EECF244321}">
                <p14:modId xmlns:p14="http://schemas.microsoft.com/office/powerpoint/2010/main" val="2478444763"/>
              </p:ext>
            </p:extLst>
          </p:nvPr>
        </p:nvGraphicFramePr>
        <p:xfrm>
          <a:off x="673100" y="3593980"/>
          <a:ext cx="7962900" cy="25120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4375" y="92075"/>
            <a:ext cx="7772400" cy="563563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800" b="1" dirty="0" smtClean="0"/>
              <a:t>Overview of Pharmaceutical Sector</a:t>
            </a:r>
            <a:endParaRPr lang="en-US" sz="2800" dirty="0"/>
          </a:p>
        </p:txBody>
      </p:sp>
      <p:sp>
        <p:nvSpPr>
          <p:cNvPr id="7171" name="Content Placeholder 2"/>
          <p:cNvSpPr>
            <a:spLocks noGrp="1"/>
          </p:cNvSpPr>
          <p:nvPr>
            <p:ph sz="quarter" idx="1"/>
          </p:nvPr>
        </p:nvSpPr>
        <p:spPr>
          <a:xfrm>
            <a:off x="468313" y="698500"/>
            <a:ext cx="8458200" cy="5867400"/>
          </a:xfrm>
        </p:spPr>
        <p:txBody>
          <a:bodyPr/>
          <a:lstStyle/>
          <a:p>
            <a:pPr lvl="0" algn="just"/>
            <a:r>
              <a:rPr lang="en-US" sz="2000" dirty="0" smtClean="0"/>
              <a:t>The </a:t>
            </a:r>
            <a:r>
              <a:rPr lang="en-US" sz="2000" dirty="0"/>
              <a:t>genesis of Indian pharmaceutical industry is always traced </a:t>
            </a:r>
            <a:r>
              <a:rPr lang="en-US" sz="2000" dirty="0" smtClean="0"/>
              <a:t>back to </a:t>
            </a:r>
            <a:r>
              <a:rPr lang="en-US" sz="2000" dirty="0"/>
              <a:t>1901 West Bengal when scientist </a:t>
            </a:r>
            <a:r>
              <a:rPr lang="en-US" sz="2000" dirty="0" err="1"/>
              <a:t>Acharya</a:t>
            </a:r>
            <a:r>
              <a:rPr lang="en-US" sz="2000" dirty="0"/>
              <a:t> </a:t>
            </a:r>
            <a:r>
              <a:rPr lang="en-US" sz="2000" dirty="0" err="1"/>
              <a:t>Prafulla</a:t>
            </a:r>
            <a:r>
              <a:rPr lang="en-US" sz="2000" dirty="0"/>
              <a:t> Chandra Ray laid the foundation stones of Bengal Chemical &amp; Pharmaceutical Works Ltd (BCPL</a:t>
            </a:r>
            <a:r>
              <a:rPr lang="en-US" sz="2000" dirty="0" smtClean="0"/>
              <a:t>). </a:t>
            </a:r>
          </a:p>
          <a:p>
            <a:pPr marL="0" lvl="0" indent="0" algn="just">
              <a:buNone/>
            </a:pPr>
            <a:endParaRPr lang="en-US" sz="2000" dirty="0"/>
          </a:p>
          <a:p>
            <a:pPr lvl="0" algn="just"/>
            <a:r>
              <a:rPr lang="en-US" sz="2000" dirty="0"/>
              <a:t>West Bengal saw the advent of many new </a:t>
            </a:r>
            <a:r>
              <a:rPr lang="en-US" sz="2000" dirty="0" smtClean="0"/>
              <a:t>pharmaceutical </a:t>
            </a:r>
            <a:r>
              <a:rPr lang="en-US" sz="2000" dirty="0"/>
              <a:t>manufacturers during 1970s with the advent of the Patents Act and also encouraging Industrial policy by </a:t>
            </a:r>
            <a:r>
              <a:rPr lang="en-US" sz="2000" dirty="0" smtClean="0"/>
              <a:t>Govt. Of India.</a:t>
            </a:r>
          </a:p>
          <a:p>
            <a:pPr marL="0" lvl="0" indent="0" algn="just">
              <a:buNone/>
            </a:pPr>
            <a:r>
              <a:rPr lang="en-US" sz="2000" dirty="0" smtClean="0"/>
              <a:t> </a:t>
            </a:r>
          </a:p>
          <a:p>
            <a:pPr lvl="0" algn="just"/>
            <a:r>
              <a:rPr lang="en-US" sz="2000" dirty="0" smtClean="0"/>
              <a:t>In </a:t>
            </a:r>
            <a:r>
              <a:rPr lang="en-US" sz="2000" dirty="0"/>
              <a:t>2005 product patent was first introduced and GMP was also introduced during this time. </a:t>
            </a:r>
            <a:endParaRPr lang="en-US" sz="2000" dirty="0" smtClean="0"/>
          </a:p>
          <a:p>
            <a:pPr marL="0" lvl="0" indent="0" algn="just">
              <a:buNone/>
            </a:pPr>
            <a:endParaRPr lang="en-US" sz="2000" dirty="0" smtClean="0"/>
          </a:p>
          <a:p>
            <a:pPr lvl="0" algn="just"/>
            <a:r>
              <a:rPr lang="en-US" sz="2000" dirty="0" smtClean="0"/>
              <a:t>West </a:t>
            </a:r>
            <a:r>
              <a:rPr lang="en-US" sz="2000" dirty="0"/>
              <a:t>Bengal saw a gradual decline in numbers of manufacturing units from around 1100-1200 in early 90’s to 550 -600 in early 2000s to just around </a:t>
            </a:r>
            <a:r>
              <a:rPr lang="en-US" sz="2000" dirty="0" smtClean="0"/>
              <a:t>166 </a:t>
            </a:r>
            <a:r>
              <a:rPr lang="en-US" sz="2000" dirty="0"/>
              <a:t>at </a:t>
            </a:r>
            <a:r>
              <a:rPr lang="en-US" sz="2000" dirty="0" smtClean="0"/>
              <a:t>present. </a:t>
            </a:r>
            <a:r>
              <a:rPr lang="en-US" sz="2000" i="1" dirty="0"/>
              <a:t>(Source: Directorate of Drug Control, West Bengal) </a:t>
            </a:r>
            <a:endParaRPr lang="en-US" sz="2000" i="1" dirty="0" smtClean="0"/>
          </a:p>
          <a:p>
            <a:pPr marL="0" lvl="0" indent="0" algn="just">
              <a:buNone/>
            </a:pPr>
            <a:endParaRPr lang="en-US" sz="2000" i="1" dirty="0" smtClean="0"/>
          </a:p>
          <a:p>
            <a:pPr algn="just"/>
            <a:r>
              <a:rPr lang="en-US" sz="2000" dirty="0" smtClean="0"/>
              <a:t>Most </a:t>
            </a:r>
            <a:r>
              <a:rPr lang="en-US" sz="2000" dirty="0"/>
              <a:t>of the firms, around 120, are situated in and around Kolkata, around 40 firms are located in </a:t>
            </a:r>
            <a:r>
              <a:rPr lang="en-US" sz="2000" dirty="0" smtClean="0"/>
              <a:t>North &amp; South </a:t>
            </a:r>
            <a:r>
              <a:rPr lang="en-US" sz="2000" dirty="0"/>
              <a:t>24 </a:t>
            </a:r>
            <a:r>
              <a:rPr lang="en-US" sz="2000" dirty="0" err="1"/>
              <a:t>Parganas</a:t>
            </a:r>
            <a:r>
              <a:rPr lang="en-US" sz="2000" dirty="0"/>
              <a:t> </a:t>
            </a:r>
            <a:r>
              <a:rPr lang="en-US" sz="2000" dirty="0" smtClean="0"/>
              <a:t>and </a:t>
            </a:r>
            <a:r>
              <a:rPr lang="en-US" sz="2000" dirty="0"/>
              <a:t>the rest </a:t>
            </a:r>
            <a:r>
              <a:rPr lang="en-US" sz="2000" dirty="0" smtClean="0"/>
              <a:t>in </a:t>
            </a:r>
            <a:r>
              <a:rPr lang="en-US" sz="2000" dirty="0"/>
              <a:t>other districts of West Bengal.</a:t>
            </a:r>
            <a:endParaRPr lang="en-IN" sz="2000" dirty="0"/>
          </a:p>
          <a:p>
            <a:pPr lvl="0" algn="just"/>
            <a:endParaRPr lang="en-US" sz="2000" dirty="0"/>
          </a:p>
          <a:p>
            <a:pPr algn="just" eaLnBrk="1" hangingPunct="1"/>
            <a:endParaRPr lang="en-US" sz="2000" dirty="0" smtClean="0"/>
          </a:p>
          <a:p>
            <a:pPr lvl="1" algn="just" eaLnBrk="1" hangingPunct="1">
              <a:buFont typeface="Arial" charset="0"/>
              <a:buChar char="•"/>
            </a:pPr>
            <a:endParaRPr lang="en-US" sz="2000" dirty="0" smtClean="0"/>
          </a:p>
          <a:p>
            <a:pPr lvl="1" algn="just" eaLnBrk="1" hangingPunct="1">
              <a:buFont typeface="Arial" charset="0"/>
              <a:buChar char="•"/>
            </a:pPr>
            <a:endParaRPr lang="en-US" sz="2000" dirty="0" smtClean="0"/>
          </a:p>
          <a:p>
            <a:pPr lvl="1" algn="just" eaLnBrk="1" hangingPunct="1">
              <a:buFont typeface="Arial" charset="0"/>
              <a:buChar char="•"/>
            </a:pPr>
            <a:endParaRPr lang="en-US" sz="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758107-515E-4050-80F9-793E48EA6F66}" type="slidenum">
              <a:rPr lang="en-US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C68E19-5939-4ACC-8374-6F73A1F4661A}" type="slidenum">
              <a:rPr lang="en-US"/>
              <a:pPr>
                <a:defRPr/>
              </a:pPr>
              <a:t>20</a:t>
            </a:fld>
            <a:endParaRPr lang="en-US"/>
          </a:p>
        </p:txBody>
      </p:sp>
      <p:sp>
        <p:nvSpPr>
          <p:cNvPr id="29699" name="TextBox 5"/>
          <p:cNvSpPr txBox="1">
            <a:spLocks noChangeArrowheads="1"/>
          </p:cNvSpPr>
          <p:nvPr/>
        </p:nvSpPr>
        <p:spPr bwMode="auto">
          <a:xfrm>
            <a:off x="457200" y="2895600"/>
            <a:ext cx="8229600" cy="3139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en-US" b="1" dirty="0" smtClean="0">
              <a:latin typeface="Perpetua" pitchFamily="18" charset="0"/>
            </a:endParaRPr>
          </a:p>
          <a:p>
            <a:pPr algn="ctr"/>
            <a:endParaRPr lang="en-US" b="1" dirty="0">
              <a:latin typeface="Perpetua" pitchFamily="18" charset="0"/>
            </a:endParaRPr>
          </a:p>
          <a:p>
            <a:pPr algn="ctr"/>
            <a:endParaRPr lang="en-US" b="1" dirty="0" smtClean="0">
              <a:latin typeface="Perpetua" pitchFamily="18" charset="0"/>
            </a:endParaRPr>
          </a:p>
          <a:p>
            <a:pPr algn="ctr"/>
            <a:endParaRPr lang="en-US" b="1" dirty="0">
              <a:latin typeface="Perpetua" pitchFamily="18" charset="0"/>
            </a:endParaRPr>
          </a:p>
          <a:p>
            <a:pPr algn="ctr"/>
            <a:endParaRPr lang="en-US" b="1" dirty="0" smtClean="0">
              <a:latin typeface="Perpetua" pitchFamily="18" charset="0"/>
            </a:endParaRPr>
          </a:p>
          <a:p>
            <a:pPr algn="ctr"/>
            <a:endParaRPr lang="en-US" b="1" dirty="0">
              <a:latin typeface="Perpetua" pitchFamily="18" charset="0"/>
            </a:endParaRPr>
          </a:p>
          <a:p>
            <a:pPr algn="ctr"/>
            <a:endParaRPr lang="en-US" b="1" dirty="0" smtClean="0">
              <a:latin typeface="Perpetua" pitchFamily="18" charset="0"/>
            </a:endParaRPr>
          </a:p>
          <a:p>
            <a:pPr algn="ctr"/>
            <a:endParaRPr lang="en-US" b="1" dirty="0">
              <a:latin typeface="Perpetua" pitchFamily="18" charset="0"/>
            </a:endParaRPr>
          </a:p>
          <a:p>
            <a:pPr algn="ctr"/>
            <a:endParaRPr lang="en-US" b="1" dirty="0" smtClean="0">
              <a:latin typeface="Perpetua" pitchFamily="18" charset="0"/>
            </a:endParaRPr>
          </a:p>
          <a:p>
            <a:pPr algn="ctr"/>
            <a:endParaRPr lang="en-US" b="1" dirty="0">
              <a:latin typeface="Perpetua" pitchFamily="18" charset="0"/>
            </a:endParaRPr>
          </a:p>
          <a:p>
            <a:pPr algn="ctr"/>
            <a:r>
              <a:rPr lang="en-US" b="1" dirty="0" smtClean="0">
                <a:latin typeface="Perpetua" pitchFamily="18" charset="0"/>
              </a:rPr>
              <a:t>Awareness </a:t>
            </a:r>
            <a:r>
              <a:rPr lang="en-US" b="1" dirty="0">
                <a:latin typeface="Perpetua" pitchFamily="18" charset="0"/>
              </a:rPr>
              <a:t>among Private Hospitals on Selected Regulations and Guidelines</a:t>
            </a:r>
          </a:p>
        </p:txBody>
      </p:sp>
      <p:sp>
        <p:nvSpPr>
          <p:cNvPr id="9" name="Action Button: Back or Previous 8">
            <a:hlinkClick r:id="rId2" action="ppaction://hlinksldjump" highlightClick="1"/>
          </p:cNvPr>
          <p:cNvSpPr/>
          <p:nvPr/>
        </p:nvSpPr>
        <p:spPr>
          <a:xfrm>
            <a:off x="8458200" y="6477000"/>
            <a:ext cx="457200" cy="2286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aphicFrame>
        <p:nvGraphicFramePr>
          <p:cNvPr id="10" name="Chart 9"/>
          <p:cNvGraphicFramePr/>
          <p:nvPr>
            <p:extLst>
              <p:ext uri="{D42A27DB-BD31-4B8C-83A1-F6EECF244321}">
                <p14:modId xmlns:p14="http://schemas.microsoft.com/office/powerpoint/2010/main" val="2685611867"/>
              </p:ext>
            </p:extLst>
          </p:nvPr>
        </p:nvGraphicFramePr>
        <p:xfrm>
          <a:off x="685800" y="457200"/>
          <a:ext cx="7772400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F84BB8-D4D8-4D85-8E78-05E2594535DE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40644395"/>
              </p:ext>
            </p:extLst>
          </p:nvPr>
        </p:nvGraphicFramePr>
        <p:xfrm>
          <a:off x="838200" y="381000"/>
          <a:ext cx="7772400" cy="59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Action Button: Back or Previous 3">
            <a:hlinkClick r:id="rId3" action="ppaction://hlinksldjump" highlightClick="1"/>
          </p:cNvPr>
          <p:cNvSpPr/>
          <p:nvPr/>
        </p:nvSpPr>
        <p:spPr>
          <a:xfrm>
            <a:off x="8153400" y="6096000"/>
            <a:ext cx="685800" cy="4572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6293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F84BB8-D4D8-4D85-8E78-05E2594535DE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val="3925497235"/>
              </p:ext>
            </p:extLst>
          </p:nvPr>
        </p:nvGraphicFramePr>
        <p:xfrm>
          <a:off x="228600" y="304800"/>
          <a:ext cx="4114800" cy="2667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40179055"/>
              </p:ext>
            </p:extLst>
          </p:nvPr>
        </p:nvGraphicFramePr>
        <p:xfrm>
          <a:off x="4572000" y="228600"/>
          <a:ext cx="42672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1143000" y="4724400"/>
            <a:ext cx="3429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IN" dirty="0"/>
          </a:p>
        </p:txBody>
      </p:sp>
      <p:graphicFrame>
        <p:nvGraphicFramePr>
          <p:cNvPr id="12" name="Chart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34104277"/>
              </p:ext>
            </p:extLst>
          </p:nvPr>
        </p:nvGraphicFramePr>
        <p:xfrm>
          <a:off x="685800" y="3200400"/>
          <a:ext cx="7696200" cy="32223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3" name="Action Button: Back or Previous 12">
            <a:hlinkClick r:id="rId5" action="ppaction://hlinksldjump" highlightClick="1"/>
          </p:cNvPr>
          <p:cNvSpPr/>
          <p:nvPr/>
        </p:nvSpPr>
        <p:spPr>
          <a:xfrm>
            <a:off x="8153400" y="6096000"/>
            <a:ext cx="685800" cy="4572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7700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F84BB8-D4D8-4D85-8E78-05E2594535DE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6077103"/>
              </p:ext>
            </p:extLst>
          </p:nvPr>
        </p:nvGraphicFramePr>
        <p:xfrm>
          <a:off x="762000" y="3594100"/>
          <a:ext cx="8077200" cy="3263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88383615"/>
              </p:ext>
            </p:extLst>
          </p:nvPr>
        </p:nvGraphicFramePr>
        <p:xfrm>
          <a:off x="685800" y="457200"/>
          <a:ext cx="8077200" cy="304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Action Button: Back or Previous 8">
            <a:hlinkClick r:id="rId4" action="ppaction://hlinksldjump" highlightClick="1"/>
          </p:cNvPr>
          <p:cNvSpPr/>
          <p:nvPr/>
        </p:nvSpPr>
        <p:spPr>
          <a:xfrm>
            <a:off x="8305800" y="6172200"/>
            <a:ext cx="685800" cy="4572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7342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381000"/>
          </a:xfrm>
        </p:spPr>
        <p:txBody>
          <a:bodyPr/>
          <a:lstStyle/>
          <a:p>
            <a:pPr eaLnBrk="1" hangingPunct="1"/>
            <a:r>
              <a:rPr lang="en-US" sz="2800" b="1" dirty="0" smtClean="0"/>
              <a:t>Overview of Healthcare Sector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685800"/>
            <a:ext cx="8382000" cy="5715000"/>
          </a:xfrm>
        </p:spPr>
        <p:txBody>
          <a:bodyPr/>
          <a:lstStyle/>
          <a:p>
            <a:pPr algn="just" eaLnBrk="1" hangingPunct="1"/>
            <a:r>
              <a:rPr lang="en-US" sz="2200" dirty="0" smtClean="0"/>
              <a:t>The growth in private healthcare started picking up since the 1990s and introduction of National Health Policy 2002(Govt. of India) and PPP policy 2006(Govt. of West Bengal) boosted it. </a:t>
            </a:r>
          </a:p>
          <a:p>
            <a:pPr algn="just" eaLnBrk="1" hangingPunct="1"/>
            <a:r>
              <a:rPr lang="en-US" sz="2200" dirty="0"/>
              <a:t>The total number of health units in the State is roughly around 2000 (leaving out </a:t>
            </a:r>
            <a:r>
              <a:rPr lang="en-US" sz="2200" dirty="0" smtClean="0"/>
              <a:t>sub-</a:t>
            </a:r>
            <a:r>
              <a:rPr lang="en-US" sz="2200" dirty="0" err="1" smtClean="0"/>
              <a:t>centres</a:t>
            </a:r>
            <a:r>
              <a:rPr lang="en-US" sz="2200" dirty="0"/>
              <a:t>) including both private and public units. </a:t>
            </a:r>
          </a:p>
          <a:p>
            <a:pPr algn="just" eaLnBrk="1" hangingPunct="1"/>
            <a:r>
              <a:rPr lang="en-US" sz="2200" dirty="0" smtClean="0"/>
              <a:t>The number of private </a:t>
            </a:r>
            <a:r>
              <a:rPr lang="en-US" sz="2200" dirty="0"/>
              <a:t>hospitals outnumber the public hospitals in the state by </a:t>
            </a:r>
            <a:r>
              <a:rPr lang="en-US" sz="2200" dirty="0">
                <a:hlinkClick r:id="rId2" action="ppaction://hlinksldjump"/>
              </a:rPr>
              <a:t>more than </a:t>
            </a:r>
            <a:r>
              <a:rPr lang="en-US" sz="2200" dirty="0" smtClean="0">
                <a:hlinkClick r:id="rId2" action="ppaction://hlinksldjump"/>
              </a:rPr>
              <a:t>triple, while the </a:t>
            </a:r>
            <a:r>
              <a:rPr lang="en-US" sz="2200" dirty="0">
                <a:hlinkClick r:id="rId2" action="ppaction://hlinksldjump"/>
              </a:rPr>
              <a:t>proportion of hospital beds </a:t>
            </a:r>
            <a:r>
              <a:rPr lang="en-US" sz="2200" dirty="0" smtClean="0">
                <a:hlinkClick r:id="rId2" action="ppaction://hlinksldjump"/>
              </a:rPr>
              <a:t>show a absolute reverse statistics </a:t>
            </a:r>
            <a:r>
              <a:rPr lang="en-US" sz="2200" dirty="0" smtClean="0"/>
              <a:t>with </a:t>
            </a:r>
            <a:r>
              <a:rPr lang="en-US" sz="2200" dirty="0"/>
              <a:t>the government figures being more than double the private counterparts. </a:t>
            </a:r>
            <a:endParaRPr lang="en-US" sz="2200" dirty="0" smtClean="0"/>
          </a:p>
          <a:p>
            <a:pPr algn="just" eaLnBrk="1" hangingPunct="1"/>
            <a:r>
              <a:rPr lang="en-US" sz="2200" dirty="0"/>
              <a:t>The average number of private health care institutions (excluding physician’s chambers) is 0.58 per 10,000 population in the municipal areas of West </a:t>
            </a:r>
            <a:r>
              <a:rPr lang="en-US" sz="2200" dirty="0" smtClean="0"/>
              <a:t>Bengal</a:t>
            </a:r>
            <a:endParaRPr lang="en-US" sz="2200" dirty="0"/>
          </a:p>
          <a:p>
            <a:pPr algn="just"/>
            <a:r>
              <a:rPr lang="en-US" sz="2200" dirty="0"/>
              <a:t>Kolkata has emerged as the healthcare hub in eastern India with around 121 leading nursing homes and 63 large hospitals. There are roughly 188 diagnostic </a:t>
            </a:r>
            <a:r>
              <a:rPr lang="en-US" sz="2200" dirty="0" err="1"/>
              <a:t>centres</a:t>
            </a:r>
            <a:r>
              <a:rPr lang="en-US" sz="2200" dirty="0"/>
              <a:t> in and around Kolkata. </a:t>
            </a:r>
            <a:endParaRPr lang="en-US" sz="2200" dirty="0" smtClean="0"/>
          </a:p>
          <a:p>
            <a:pPr algn="just"/>
            <a:r>
              <a:rPr lang="en-US" sz="2200" dirty="0"/>
              <a:t>Other districts with appreciable presence of private healthcare are North &amp; South 24 </a:t>
            </a:r>
            <a:r>
              <a:rPr lang="en-US" sz="2200" dirty="0" err="1"/>
              <a:t>Parganas</a:t>
            </a:r>
            <a:r>
              <a:rPr lang="en-US" sz="2200" dirty="0"/>
              <a:t>, Howrah, Hooghly, </a:t>
            </a:r>
            <a:r>
              <a:rPr lang="en-US" sz="2200" dirty="0" err="1"/>
              <a:t>Bardhaman</a:t>
            </a:r>
            <a:r>
              <a:rPr lang="en-US" sz="2200" dirty="0"/>
              <a:t> and East &amp; West </a:t>
            </a:r>
            <a:r>
              <a:rPr lang="en-US" sz="2200" dirty="0" err="1" smtClean="0"/>
              <a:t>Midnapur</a:t>
            </a:r>
            <a:r>
              <a:rPr lang="en-US" sz="2200" dirty="0" smtClean="0"/>
              <a:t>.</a:t>
            </a:r>
            <a:endParaRPr lang="en-IN" sz="2200" dirty="0"/>
          </a:p>
          <a:p>
            <a:pPr algn="just"/>
            <a:endParaRPr lang="en-US" sz="2000" dirty="0"/>
          </a:p>
          <a:p>
            <a:pPr algn="just" eaLnBrk="1" hangingPunct="1"/>
            <a:endParaRPr lang="en-US" sz="2000" dirty="0" smtClean="0"/>
          </a:p>
          <a:p>
            <a:pPr algn="just" eaLnBrk="1" hangingPunct="1"/>
            <a:endParaRPr lang="en-US" sz="2000" dirty="0" smtClean="0"/>
          </a:p>
          <a:p>
            <a:pPr algn="just" eaLnBrk="1" hangingPunct="1"/>
            <a:endParaRPr lang="en-US" sz="2000" dirty="0" smtClean="0"/>
          </a:p>
          <a:p>
            <a:pPr algn="just" eaLnBrk="1" hangingPunct="1"/>
            <a:endParaRPr lang="en-US" sz="2000" dirty="0" smtClean="0"/>
          </a:p>
          <a:p>
            <a:pPr algn="just" eaLnBrk="1" hangingPunct="1"/>
            <a:endParaRPr lang="en-US" sz="2000" dirty="0" smtClean="0"/>
          </a:p>
          <a:p>
            <a:pPr algn="just" eaLnBrk="1" hangingPunct="1"/>
            <a:endParaRPr lang="en-US" sz="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CC4D98D-3E6D-4784-810A-1A110C5D534F}" type="slidenum">
              <a:rPr lang="en-US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850900" y="122238"/>
            <a:ext cx="7772400" cy="563562"/>
          </a:xfrm>
        </p:spPr>
        <p:txBody>
          <a:bodyPr/>
          <a:lstStyle/>
          <a:p>
            <a:pPr eaLnBrk="1" hangingPunct="1"/>
            <a:r>
              <a:rPr lang="en-US" sz="2800" b="1" dirty="0" smtClean="0"/>
              <a:t>Methodology for the survey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749300"/>
            <a:ext cx="8229600" cy="5930900"/>
          </a:xfrm>
        </p:spPr>
        <p:txBody>
          <a:bodyPr>
            <a:noAutofit/>
          </a:bodyPr>
          <a:lstStyle/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Sample Composition:</a:t>
            </a:r>
          </a:p>
          <a:p>
            <a:pPr marL="548640" lvl="1" eaLnBrk="1" fontAlgn="auto" hangingPunct="1"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Pharmaceuticals - 50</a:t>
            </a:r>
          </a:p>
          <a:p>
            <a:pPr marL="822960" lvl="2" eaLnBrk="1" fontAlgn="auto" hangingPunct="1">
              <a:spcBef>
                <a:spcPts val="370"/>
              </a:spcBef>
              <a:spcAft>
                <a:spcPts val="0"/>
              </a:spcAft>
              <a:buClr>
                <a:schemeClr val="accent1">
                  <a:tint val="60000"/>
                </a:schemeClr>
              </a:buClr>
              <a:buFont typeface="Wingdings 2"/>
              <a:buChar char="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Bulk drug manufacturers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5</a:t>
            </a:r>
          </a:p>
          <a:p>
            <a:pPr marL="822960" lvl="2" eaLnBrk="1" fontAlgn="auto" hangingPunct="1">
              <a:spcBef>
                <a:spcPts val="370"/>
              </a:spcBef>
              <a:spcAft>
                <a:spcPts val="0"/>
              </a:spcAft>
              <a:buClr>
                <a:schemeClr val="accent1">
                  <a:tint val="60000"/>
                </a:schemeClr>
              </a:buClr>
              <a:buFont typeface="Wingdings 2"/>
              <a:buChar char="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Formulations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45</a:t>
            </a:r>
          </a:p>
          <a:p>
            <a:pPr marL="548640" lvl="1" eaLnBrk="1" fontAlgn="auto" hangingPunct="1"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Private Hospitals ( 2:2:1 ratio was attempted) - 50</a:t>
            </a:r>
          </a:p>
          <a:p>
            <a:pPr marL="822960" lvl="2" eaLnBrk="1" fontAlgn="auto" hangingPunct="1">
              <a:spcBef>
                <a:spcPts val="370"/>
              </a:spcBef>
              <a:spcAft>
                <a:spcPts val="0"/>
              </a:spcAft>
              <a:buClr>
                <a:schemeClr val="accent1">
                  <a:tint val="60000"/>
                </a:schemeClr>
              </a:buClr>
              <a:buFont typeface="Wingdings 2"/>
              <a:buChar char="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Big Hospitals (more than 100 beds) - 22</a:t>
            </a:r>
          </a:p>
          <a:p>
            <a:pPr marL="822960" lvl="2" eaLnBrk="1" fontAlgn="auto" hangingPunct="1">
              <a:spcBef>
                <a:spcPts val="370"/>
              </a:spcBef>
              <a:spcAft>
                <a:spcPts val="0"/>
              </a:spcAft>
              <a:buClr>
                <a:schemeClr val="accent1">
                  <a:tint val="60000"/>
                </a:schemeClr>
              </a:buClr>
              <a:buFont typeface="Wingdings 2"/>
              <a:buChar char="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Medium Hospitals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(30 -100 beds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 - 16</a:t>
            </a:r>
          </a:p>
          <a:p>
            <a:pPr marL="822960" lvl="2" eaLnBrk="1" fontAlgn="auto" hangingPunct="1">
              <a:spcBef>
                <a:spcPts val="370"/>
              </a:spcBef>
              <a:spcAft>
                <a:spcPts val="0"/>
              </a:spcAft>
              <a:buClr>
                <a:schemeClr val="accent1">
                  <a:tint val="60000"/>
                </a:schemeClr>
              </a:buClr>
              <a:buFont typeface="Wingdings 2"/>
              <a:buChar char=""/>
              <a:defRPr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Small Hospitals (15-30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beds) – 12</a:t>
            </a:r>
          </a:p>
          <a:p>
            <a:pPr marL="548640" lvl="1" eaLnBrk="1" fontAlgn="auto" hangingPunct="1"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Medical Representatives - 40</a:t>
            </a:r>
          </a:p>
          <a:p>
            <a:pPr marL="548640" lvl="1" eaLnBrk="1" fontAlgn="auto" hangingPunct="1"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Sectoral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Associations – 6</a:t>
            </a:r>
          </a:p>
          <a:p>
            <a:pPr marL="548640" lvl="1" eaLnBrk="1" fontAlgn="auto" hangingPunct="1"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Govt. Authorities and regulatory bodies-3</a:t>
            </a:r>
          </a:p>
          <a:p>
            <a:pPr marL="548640" lvl="1" eaLnBrk="1" fontAlgn="auto" hangingPunct="1"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Local Community – 6</a:t>
            </a:r>
          </a:p>
          <a:p>
            <a:pPr marL="548640" lvl="1" eaLnBrk="1" fontAlgn="auto" hangingPunct="1"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Prescriptions Analysed-305</a:t>
            </a:r>
          </a:p>
          <a:p>
            <a:pPr algn="just" eaLnBrk="1" hangingPunct="1"/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Research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Tools: (a) Questionnaire Survey (b)Focus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Group Discussion</a:t>
            </a:r>
          </a:p>
          <a:p>
            <a:pPr marL="274002" eaLnBrk="1" fontAlgn="auto" hangingPunct="1"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Districts covered: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Kolkata, North &amp; South 24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Parganas,Nadia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Bardhaman,Jalpaiguri,Siliguri,Howrah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320040" lvl="1" indent="0" eaLnBrk="1" fontAlgn="auto" hangingPunct="1">
              <a:spcBef>
                <a:spcPts val="37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dirty="0">
                <a:latin typeface="Times New Roman" pitchFamily="18" charset="0"/>
                <a:cs typeface="Times New Roman" pitchFamily="18" charset="0"/>
              </a:rPr>
            </a:b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54260C-2B75-4447-938D-3E53E333CB0C}" type="slidenum">
              <a:rPr lang="en-US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533400" y="63500"/>
            <a:ext cx="8153400" cy="914400"/>
          </a:xfrm>
        </p:spPr>
        <p:txBody>
          <a:bodyPr/>
          <a:lstStyle/>
          <a:p>
            <a:pPr eaLnBrk="1" hangingPunct="1"/>
            <a:r>
              <a:rPr lang="en-US" sz="2800" b="1" dirty="0" smtClean="0"/>
              <a:t>Macro Level issues influencing Business Responsibility in the 2 sectors in the State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35000" y="1346200"/>
            <a:ext cx="8305800" cy="5181600"/>
          </a:xfrm>
        </p:spPr>
        <p:txBody>
          <a:bodyPr>
            <a:noAutofit/>
          </a:bodyPr>
          <a:lstStyle/>
          <a:p>
            <a:pPr marL="274320" indent="-274320" algn="just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sz="2200" dirty="0" smtClean="0"/>
              <a:t>Weak Regulatory Regime, more importantly the implementation thereof, to address the issue of unethical business practices in the face of intense competition.</a:t>
            </a:r>
          </a:p>
          <a:p>
            <a:pPr marL="274320" indent="-274320" algn="just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en-US" sz="1000" dirty="0" smtClean="0"/>
          </a:p>
          <a:p>
            <a:pPr marL="274320" indent="-274320" algn="just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sz="2200" dirty="0" smtClean="0"/>
              <a:t>Stringent </a:t>
            </a:r>
            <a:r>
              <a:rPr lang="en-US" sz="2200" dirty="0"/>
              <a:t>norms under GMP </a:t>
            </a:r>
            <a:r>
              <a:rPr lang="en-US" sz="2200" dirty="0" smtClean="0"/>
              <a:t>difficult for SME Pharmaceutical units – Counter Competitive.</a:t>
            </a:r>
          </a:p>
          <a:p>
            <a:pPr marL="274320" indent="-274320" algn="just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en-US" sz="1000" dirty="0"/>
          </a:p>
          <a:p>
            <a:pPr marL="274320" indent="-274320" algn="just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sz="2200" dirty="0" smtClean="0"/>
              <a:t>Lack of an appropriate HR policy for </a:t>
            </a:r>
            <a:r>
              <a:rPr lang="en-US" sz="2200" dirty="0" err="1" smtClean="0"/>
              <a:t>MRs.</a:t>
            </a:r>
            <a:endParaRPr lang="en-US" sz="2200" dirty="0" smtClean="0"/>
          </a:p>
          <a:p>
            <a:pPr marL="274320" indent="-274320" algn="just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en-US" sz="1000" dirty="0"/>
          </a:p>
          <a:p>
            <a:pPr marL="274320" indent="-274320" algn="just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sz="2200" dirty="0" smtClean="0"/>
              <a:t>Lack of </a:t>
            </a:r>
            <a:r>
              <a:rPr lang="en-US" sz="2200" dirty="0" err="1" smtClean="0"/>
              <a:t>proactiveness</a:t>
            </a:r>
            <a:r>
              <a:rPr lang="en-US" sz="2200" dirty="0" smtClean="0"/>
              <a:t> and mandate among Business Associations to promote responsible business </a:t>
            </a:r>
            <a:r>
              <a:rPr lang="en-US" sz="2200" dirty="0" err="1" smtClean="0"/>
              <a:t>behaviour</a:t>
            </a:r>
            <a:r>
              <a:rPr lang="en-US" sz="2200" dirty="0" smtClean="0"/>
              <a:t> by their members. </a:t>
            </a:r>
          </a:p>
          <a:p>
            <a:pPr marL="274320" indent="-274320" algn="just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en-US" sz="1000" dirty="0"/>
          </a:p>
          <a:p>
            <a:pPr marL="274320" indent="-274320" algn="just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sz="2200" dirty="0" smtClean="0"/>
              <a:t>Government’s role was opined to be inadequate by many of the </a:t>
            </a:r>
            <a:r>
              <a:rPr lang="en-US" sz="2200" dirty="0" err="1" smtClean="0"/>
              <a:t>sectoral</a:t>
            </a:r>
            <a:r>
              <a:rPr lang="en-US" sz="2200" dirty="0" smtClean="0"/>
              <a:t> associations.</a:t>
            </a:r>
          </a:p>
          <a:p>
            <a:pPr marL="274320" indent="-274320" algn="just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en-US" sz="1000" dirty="0" smtClean="0"/>
          </a:p>
          <a:p>
            <a:pPr marL="274320" indent="-274320" algn="just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en-US" sz="2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F05517-CD2A-476B-BC82-1D544C21ADBE}" type="slidenum">
              <a:rPr lang="en-US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464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609600" y="103188"/>
            <a:ext cx="8020050" cy="1143000"/>
          </a:xfrm>
        </p:spPr>
        <p:txBody>
          <a:bodyPr/>
          <a:lstStyle/>
          <a:p>
            <a:pPr eaLnBrk="1" hangingPunct="1"/>
            <a:r>
              <a:rPr lang="en-US" sz="2800" b="1" dirty="0" smtClean="0"/>
              <a:t>Evidence suggesting violation of ‘Business Responsibility’ in the pharmaceutical sector</a:t>
            </a:r>
            <a:endParaRPr lang="en-US" sz="2800" dirty="0" smtClean="0"/>
          </a:p>
        </p:txBody>
      </p:sp>
      <p:sp>
        <p:nvSpPr>
          <p:cNvPr id="12291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95400"/>
            <a:ext cx="8305800" cy="4876800"/>
          </a:xfrm>
        </p:spPr>
        <p:txBody>
          <a:bodyPr/>
          <a:lstStyle/>
          <a:p>
            <a:pPr eaLnBrk="1" hangingPunct="1"/>
            <a:r>
              <a:rPr lang="en-US" sz="2800" dirty="0">
                <a:hlinkClick r:id="rId2" action="ppaction://hlinksldjump"/>
              </a:rPr>
              <a:t>Majority of pharmaceutical surveyed units don’t have dedicated environment management department.</a:t>
            </a:r>
            <a:endParaRPr lang="en-US" dirty="0" smtClean="0"/>
          </a:p>
          <a:p>
            <a:pPr eaLnBrk="1" hangingPunct="1"/>
            <a:r>
              <a:rPr lang="en-US" dirty="0" smtClean="0"/>
              <a:t>Pharmaceutical firms are mostly </a:t>
            </a:r>
            <a:r>
              <a:rPr lang="en-US" dirty="0" smtClean="0">
                <a:hlinkClick r:id="rId3" action="ppaction://hlinksldjump"/>
              </a:rPr>
              <a:t>not willing to fix salaries</a:t>
            </a:r>
            <a:r>
              <a:rPr lang="en-US" dirty="0" smtClean="0"/>
              <a:t> of Medical representatives</a:t>
            </a:r>
          </a:p>
          <a:p>
            <a:pPr eaLnBrk="1" hangingPunct="1"/>
            <a:r>
              <a:rPr lang="en-US" sz="2800" dirty="0">
                <a:hlinkClick r:id="rId4" action="ppaction://hlinksldjump"/>
              </a:rPr>
              <a:t>Low awareness on UCPMP, NVGs, </a:t>
            </a:r>
            <a:r>
              <a:rPr lang="en-US" sz="2800" dirty="0" smtClean="0">
                <a:hlinkClick r:id="rId4" action="ppaction://hlinksldjump"/>
              </a:rPr>
              <a:t>etc.</a:t>
            </a:r>
            <a:r>
              <a:rPr lang="en-US" sz="2800" dirty="0" smtClean="0"/>
              <a:t> among pharmaceutical </a:t>
            </a:r>
            <a:r>
              <a:rPr lang="en-US" sz="2800" dirty="0"/>
              <a:t>units</a:t>
            </a:r>
          </a:p>
          <a:p>
            <a:pPr eaLnBrk="1" hangingPunct="1"/>
            <a:r>
              <a:rPr lang="en-US" dirty="0" smtClean="0">
                <a:hlinkClick r:id="rId3" action="ppaction://hlinksldjump"/>
              </a:rPr>
              <a:t>20 out of 50 pharmaceutical companies surveyed sponsor events like meeting, workshop, seminar etc for doctors. </a:t>
            </a:r>
            <a:endParaRPr lang="en-US" dirty="0" smtClean="0"/>
          </a:p>
          <a:p>
            <a:pPr eaLnBrk="1" hangingPunct="1"/>
            <a:r>
              <a:rPr lang="en-US" dirty="0" smtClean="0"/>
              <a:t>Medical Representatives (MR) said that gifts are given to doctors though they may not ask for it</a:t>
            </a:r>
          </a:p>
          <a:p>
            <a:pPr eaLnBrk="1" hangingPunct="1"/>
            <a:r>
              <a:rPr lang="en-US" dirty="0" smtClean="0">
                <a:hlinkClick r:id="rId5" action="ppaction://hlinksldjump"/>
              </a:rPr>
              <a:t>Though many of the MRs were not forthcoming, some did agree that there is a nexus between doctors and pharmaceutical firms. 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820454-239C-49C5-994E-C85734E4E21A}" type="slidenum">
              <a:rPr lang="en-US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914400" y="152400"/>
            <a:ext cx="7772400" cy="609600"/>
          </a:xfrm>
        </p:spPr>
        <p:txBody>
          <a:bodyPr/>
          <a:lstStyle/>
          <a:p>
            <a:pPr eaLnBrk="1" hangingPunct="1"/>
            <a:r>
              <a:rPr lang="en-IN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Communities’ Voice</a:t>
            </a:r>
            <a:endParaRPr lang="en-IN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0FD9DB-9D81-4303-8D80-B995541772E3}" type="slidenum">
              <a:rPr lang="en-US"/>
              <a:pPr>
                <a:defRPr/>
              </a:pPr>
              <a:t>7</a:t>
            </a:fld>
            <a:endParaRPr lang="en-US"/>
          </a:p>
        </p:txBody>
      </p:sp>
      <p:sp>
        <p:nvSpPr>
          <p:cNvPr id="21508" name="Content Placeholder 3"/>
          <p:cNvSpPr>
            <a:spLocks noGrp="1"/>
          </p:cNvSpPr>
          <p:nvPr>
            <p:ph sz="quarter" idx="1"/>
          </p:nvPr>
        </p:nvSpPr>
        <p:spPr>
          <a:xfrm>
            <a:off x="914400" y="838200"/>
            <a:ext cx="7772400" cy="5486400"/>
          </a:xfrm>
        </p:spPr>
        <p:txBody>
          <a:bodyPr>
            <a:normAutofit lnSpcReduction="10000"/>
          </a:bodyPr>
          <a:lstStyle/>
          <a:p>
            <a:pPr algn="just" eaLnBrk="1" hangingPunct="1"/>
            <a:r>
              <a:rPr lang="en-IN" sz="2400" dirty="0" smtClean="0"/>
              <a:t>Out of the 6 communities surveyed only 2 complained about environmental problems.</a:t>
            </a:r>
          </a:p>
          <a:p>
            <a:pPr algn="just" eaLnBrk="1" hangingPunct="1"/>
            <a:endParaRPr lang="en-IN" sz="1000" dirty="0" smtClean="0"/>
          </a:p>
          <a:p>
            <a:pPr algn="just" eaLnBrk="1" hangingPunct="1"/>
            <a:r>
              <a:rPr lang="en-IN" sz="2400" dirty="0" smtClean="0"/>
              <a:t>They experience </a:t>
            </a:r>
            <a:r>
              <a:rPr lang="en-IN" sz="2400" b="1" dirty="0" smtClean="0"/>
              <a:t>health related problems like headache, vomiting and the bad smell</a:t>
            </a:r>
            <a:r>
              <a:rPr lang="en-IN" sz="2400" dirty="0" smtClean="0"/>
              <a:t> causes discomfort.</a:t>
            </a:r>
          </a:p>
          <a:p>
            <a:pPr algn="just" eaLnBrk="1" hangingPunct="1"/>
            <a:endParaRPr lang="en-IN" sz="1000" dirty="0" smtClean="0"/>
          </a:p>
          <a:p>
            <a:pPr algn="just" eaLnBrk="1" hangingPunct="1"/>
            <a:r>
              <a:rPr lang="en-IN" sz="2400" b="1" dirty="0" smtClean="0"/>
              <a:t>Water bodies</a:t>
            </a:r>
            <a:r>
              <a:rPr lang="en-IN" sz="2400" dirty="0" smtClean="0"/>
              <a:t> in the locality are also </a:t>
            </a:r>
            <a:r>
              <a:rPr lang="en-IN" sz="2400" b="1" dirty="0" smtClean="0"/>
              <a:t>polluted</a:t>
            </a:r>
            <a:r>
              <a:rPr lang="en-IN" sz="2400" dirty="0" smtClean="0"/>
              <a:t>.</a:t>
            </a:r>
          </a:p>
          <a:p>
            <a:pPr algn="just" eaLnBrk="1" hangingPunct="1"/>
            <a:endParaRPr lang="en-IN" sz="1000" dirty="0" smtClean="0"/>
          </a:p>
          <a:p>
            <a:pPr algn="just" eaLnBrk="1" hangingPunct="1"/>
            <a:r>
              <a:rPr lang="en-IN" sz="2400" b="1" dirty="0" smtClean="0"/>
              <a:t>Weak monitoring and implementation and violation of guidelines </a:t>
            </a:r>
            <a:r>
              <a:rPr lang="en-IN" sz="2400" dirty="0" smtClean="0"/>
              <a:t>by pharmaceutical firms lead to such problems.</a:t>
            </a:r>
          </a:p>
          <a:p>
            <a:pPr algn="just" eaLnBrk="1" hangingPunct="1"/>
            <a:endParaRPr lang="en-IN" sz="1000" dirty="0" smtClean="0"/>
          </a:p>
          <a:p>
            <a:pPr algn="just" eaLnBrk="1" hangingPunct="1"/>
            <a:r>
              <a:rPr lang="en-IN" sz="2400" dirty="0" smtClean="0"/>
              <a:t>The community members fight these issues jointly through local club. </a:t>
            </a:r>
          </a:p>
          <a:p>
            <a:pPr algn="just" eaLnBrk="1" hangingPunct="1"/>
            <a:endParaRPr lang="en-IN" sz="1000" dirty="0" smtClean="0"/>
          </a:p>
          <a:p>
            <a:pPr algn="just" eaLnBrk="1" hangingPunct="1"/>
            <a:r>
              <a:rPr lang="en-IN" sz="2400" dirty="0" smtClean="0"/>
              <a:t>Opined that industry should be located in </a:t>
            </a:r>
            <a:r>
              <a:rPr lang="en-IN" sz="2400" b="1" dirty="0" smtClean="0"/>
              <a:t>special industrial zone.</a:t>
            </a:r>
          </a:p>
          <a:p>
            <a:pPr algn="just" eaLnBrk="1" hangingPunct="1"/>
            <a:endParaRPr lang="en-IN" sz="2400" dirty="0" smtClean="0"/>
          </a:p>
        </p:txBody>
      </p:sp>
    </p:spTree>
    <p:extLst>
      <p:ext uri="{BB962C8B-B14F-4D97-AF65-F5344CB8AC3E}">
        <p14:creationId xmlns:p14="http://schemas.microsoft.com/office/powerpoint/2010/main" val="726435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4638"/>
            <a:ext cx="8305800" cy="792162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800" b="1" dirty="0" smtClean="0"/>
              <a:t>Evidence suggesting violation of ‘Business Responsibility’ in the private healthcare sector</a:t>
            </a:r>
            <a:endParaRPr lang="en-US" sz="2800" b="1" dirty="0"/>
          </a:p>
        </p:txBody>
      </p:sp>
      <p:sp>
        <p:nvSpPr>
          <p:cNvPr id="11267" name="Content Placeholder 2"/>
          <p:cNvSpPr>
            <a:spLocks noGrp="1"/>
          </p:cNvSpPr>
          <p:nvPr>
            <p:ph sz="quarter" idx="1"/>
          </p:nvPr>
        </p:nvSpPr>
        <p:spPr>
          <a:xfrm>
            <a:off x="495300" y="1054100"/>
            <a:ext cx="8458200" cy="5238750"/>
          </a:xfrm>
        </p:spPr>
        <p:txBody>
          <a:bodyPr/>
          <a:lstStyle/>
          <a:p>
            <a:pPr algn="just" eaLnBrk="1" hangingPunct="1">
              <a:buFont typeface="Wingdings 2" pitchFamily="18" charset="2"/>
              <a:buNone/>
            </a:pPr>
            <a:r>
              <a:rPr lang="en-US" sz="2400" b="1" dirty="0" smtClean="0"/>
              <a:t>On Regulations:</a:t>
            </a:r>
          </a:p>
          <a:p>
            <a:pPr algn="just" eaLnBrk="1" hangingPunct="1"/>
            <a:r>
              <a:rPr lang="en-US" sz="2400" dirty="0" smtClean="0"/>
              <a:t>Around 75% of the hospitals follow code of Optimal Healthcare</a:t>
            </a:r>
            <a:endParaRPr lang="en-US" sz="2400" dirty="0" smtClean="0">
              <a:hlinkClick r:id="rId2" action="ppaction://hlinksldjump"/>
            </a:endParaRPr>
          </a:p>
          <a:p>
            <a:pPr algn="just" eaLnBrk="1" hangingPunct="1"/>
            <a:endParaRPr lang="en-US" sz="1000" dirty="0" smtClean="0">
              <a:hlinkClick r:id="rId2" action="ppaction://hlinksldjump"/>
            </a:endParaRPr>
          </a:p>
          <a:p>
            <a:pPr algn="just" eaLnBrk="1" hangingPunct="1"/>
            <a:r>
              <a:rPr lang="en-US" sz="2400" dirty="0" smtClean="0">
                <a:hlinkClick r:id="rId2" action="ppaction://hlinksldjump"/>
              </a:rPr>
              <a:t>Other guidelines like those on prescriptions, RUD, etc. are not so religiously followed. </a:t>
            </a:r>
            <a:endParaRPr lang="en-US" sz="2400" dirty="0" smtClean="0"/>
          </a:p>
          <a:p>
            <a:pPr algn="just" eaLnBrk="1" hangingPunct="1"/>
            <a:endParaRPr lang="en-US" sz="1000" dirty="0">
              <a:solidFill>
                <a:srgbClr val="FF0000"/>
              </a:solidFill>
            </a:endParaRPr>
          </a:p>
          <a:p>
            <a:pPr algn="just" eaLnBrk="1" hangingPunct="1"/>
            <a:r>
              <a:rPr lang="en-US" sz="2400" dirty="0" smtClean="0">
                <a:hlinkClick r:id="rId3" action="ppaction://hlinksldjump"/>
              </a:rPr>
              <a:t>Low awareness on UCPMP, NVGs, etc.</a:t>
            </a:r>
            <a:r>
              <a:rPr lang="en-US" sz="2400" dirty="0" smtClean="0"/>
              <a:t> among Hospitals</a:t>
            </a:r>
          </a:p>
          <a:p>
            <a:pPr algn="just" eaLnBrk="1" hangingPunct="1"/>
            <a:endParaRPr lang="en-US" sz="1000" dirty="0"/>
          </a:p>
          <a:p>
            <a:pPr algn="just" eaLnBrk="1" hangingPunct="1"/>
            <a:r>
              <a:rPr lang="en-US" sz="2400" dirty="0">
                <a:hlinkClick r:id="rId4" action="ppaction://hlinksldjump"/>
              </a:rPr>
              <a:t>Bigger hospitals seem slightly better off than medium and </a:t>
            </a:r>
            <a:r>
              <a:rPr lang="en-US" sz="2400" dirty="0" smtClean="0">
                <a:hlinkClick r:id="rId4" action="ppaction://hlinksldjump"/>
              </a:rPr>
              <a:t>small </a:t>
            </a:r>
            <a:r>
              <a:rPr lang="en-US" sz="2400" dirty="0">
                <a:hlinkClick r:id="rId4" action="ppaction://hlinksldjump"/>
              </a:rPr>
              <a:t>hospitals in this respect</a:t>
            </a:r>
            <a:endParaRPr lang="en-US" sz="2400" dirty="0"/>
          </a:p>
          <a:p>
            <a:pPr algn="just" eaLnBrk="1" hangingPunct="1"/>
            <a:endParaRPr lang="en-US" sz="1000" dirty="0" smtClean="0"/>
          </a:p>
          <a:p>
            <a:pPr marL="0" indent="0" algn="just" eaLnBrk="1" hangingPunct="1">
              <a:buNone/>
            </a:pPr>
            <a:endParaRPr lang="en-US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67D491-E564-4DFD-A278-E0042C8DD82E}" type="slidenum">
              <a:rPr lang="en-US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487362"/>
          </a:xfrm>
        </p:spPr>
        <p:txBody>
          <a:bodyPr/>
          <a:lstStyle/>
          <a:p>
            <a:r>
              <a:rPr lang="en-IN" dirty="0" smtClean="0"/>
              <a:t>Prescription Analysis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990600"/>
            <a:ext cx="7772400" cy="5029200"/>
          </a:xfrm>
        </p:spPr>
        <p:txBody>
          <a:bodyPr/>
          <a:lstStyle/>
          <a:p>
            <a:r>
              <a:rPr lang="en-IN" sz="2000" dirty="0"/>
              <a:t>Auditable Prescription: </a:t>
            </a:r>
            <a:r>
              <a:rPr lang="en-IN" sz="2000" dirty="0" smtClean="0"/>
              <a:t>305</a:t>
            </a:r>
          </a:p>
          <a:p>
            <a:r>
              <a:rPr lang="en-IN" sz="2000" dirty="0" smtClean="0"/>
              <a:t>Total </a:t>
            </a:r>
            <a:r>
              <a:rPr lang="en-IN" sz="2000" dirty="0"/>
              <a:t>number of complete prescription: </a:t>
            </a:r>
            <a:r>
              <a:rPr lang="en-IN" sz="2000" dirty="0" smtClean="0"/>
              <a:t>14</a:t>
            </a:r>
          </a:p>
          <a:p>
            <a:r>
              <a:rPr lang="en-IN" sz="2000" dirty="0"/>
              <a:t>Prescription not </a:t>
            </a:r>
            <a:r>
              <a:rPr lang="en-IN" sz="2000" dirty="0" smtClean="0"/>
              <a:t>auditable: 22 (8 were illegible)</a:t>
            </a:r>
            <a:endParaRPr lang="en-IN" sz="2000" dirty="0"/>
          </a:p>
          <a:p>
            <a:r>
              <a:rPr lang="en-IN" sz="2000" dirty="0"/>
              <a:t>Number of Drugs per </a:t>
            </a:r>
            <a:r>
              <a:rPr lang="en-IN" sz="2000" dirty="0" smtClean="0"/>
              <a:t>prescription:  2.9</a:t>
            </a:r>
            <a:endParaRPr lang="en-IN" sz="2000" dirty="0"/>
          </a:p>
          <a:p>
            <a:r>
              <a:rPr lang="en-IN" sz="2000" dirty="0" smtClean="0"/>
              <a:t>Rational </a:t>
            </a:r>
            <a:r>
              <a:rPr lang="en-IN" sz="2000" dirty="0"/>
              <a:t>Prescription: </a:t>
            </a:r>
            <a:r>
              <a:rPr lang="en-IN" sz="2000" dirty="0" smtClean="0"/>
              <a:t>1.96 %</a:t>
            </a:r>
            <a:endParaRPr lang="en-IN" sz="2000" dirty="0"/>
          </a:p>
          <a:p>
            <a:r>
              <a:rPr lang="en-IN" sz="2000" dirty="0" smtClean="0"/>
              <a:t>Irrational </a:t>
            </a:r>
            <a:r>
              <a:rPr lang="en-IN" sz="2000" dirty="0"/>
              <a:t>Prescription: </a:t>
            </a:r>
            <a:r>
              <a:rPr lang="en-IN" sz="2000" dirty="0" smtClean="0"/>
              <a:t>98.03 </a:t>
            </a:r>
            <a:r>
              <a:rPr lang="en-IN" sz="2000" dirty="0"/>
              <a:t>% </a:t>
            </a:r>
            <a:endParaRPr lang="en-IN" sz="2000" dirty="0" smtClean="0"/>
          </a:p>
          <a:p>
            <a:r>
              <a:rPr lang="en-IN" sz="2000" dirty="0" smtClean="0"/>
              <a:t>Prescription </a:t>
            </a:r>
            <a:r>
              <a:rPr lang="en-IN" sz="2000" dirty="0"/>
              <a:t>containing antibiotic: </a:t>
            </a:r>
            <a:r>
              <a:rPr lang="en-IN" sz="2000" dirty="0" smtClean="0"/>
              <a:t>26.55</a:t>
            </a:r>
            <a:r>
              <a:rPr lang="en-IN" sz="2000" dirty="0"/>
              <a:t> % </a:t>
            </a:r>
            <a:endParaRPr lang="en-IN" sz="2000" dirty="0" smtClean="0"/>
          </a:p>
          <a:p>
            <a:r>
              <a:rPr lang="en-IN" sz="2000" dirty="0" smtClean="0"/>
              <a:t>Prescription </a:t>
            </a:r>
            <a:r>
              <a:rPr lang="en-IN" sz="2000" dirty="0"/>
              <a:t>containing Analgesics: </a:t>
            </a:r>
            <a:r>
              <a:rPr lang="en-IN" sz="2000" dirty="0" smtClean="0"/>
              <a:t>27.54 </a:t>
            </a:r>
            <a:r>
              <a:rPr lang="en-IN" sz="2000" dirty="0"/>
              <a:t>% </a:t>
            </a:r>
            <a:endParaRPr lang="en-IN" sz="2000" dirty="0" smtClean="0"/>
          </a:p>
          <a:p>
            <a:r>
              <a:rPr lang="en-IN" sz="2000" dirty="0"/>
              <a:t>Average Costs per prescription per day: </a:t>
            </a:r>
            <a:r>
              <a:rPr lang="en-IN" sz="2000" dirty="0" smtClean="0"/>
              <a:t>INR 55.00</a:t>
            </a:r>
          </a:p>
          <a:p>
            <a:r>
              <a:rPr lang="en-IN" sz="2000" dirty="0"/>
              <a:t>Most irrationally prescribed drugs </a:t>
            </a:r>
            <a:r>
              <a:rPr lang="en-IN" sz="2000" dirty="0" smtClean="0"/>
              <a:t>were:</a:t>
            </a:r>
          </a:p>
          <a:p>
            <a:pPr marL="319088" lvl="1" indent="0">
              <a:buNone/>
            </a:pPr>
            <a:r>
              <a:rPr lang="en-IN" sz="2000" dirty="0" smtClean="0"/>
              <a:t>(a) Antibiotics (b)NSAIDs (Non-Steroidal Anti-Inflammatory Drugs)</a:t>
            </a:r>
          </a:p>
          <a:p>
            <a:pPr marL="319088" lvl="1" indent="0">
              <a:buNone/>
            </a:pPr>
            <a:r>
              <a:rPr lang="en-IN" sz="2000" dirty="0" smtClean="0"/>
              <a:t>(c) PPI </a:t>
            </a:r>
            <a:r>
              <a:rPr lang="en-IN" sz="2000" dirty="0"/>
              <a:t>(Proton pump inhibitors, gastric acid </a:t>
            </a:r>
            <a:r>
              <a:rPr lang="en-IN" sz="2000" dirty="0" smtClean="0"/>
              <a:t>reduction) (d) H2 </a:t>
            </a:r>
            <a:r>
              <a:rPr lang="en-IN" sz="2000" dirty="0"/>
              <a:t>Blockers (</a:t>
            </a:r>
            <a:r>
              <a:rPr lang="en-IN" sz="2000" dirty="0" err="1" smtClean="0"/>
              <a:t>gastroesophageal</a:t>
            </a:r>
            <a:r>
              <a:rPr lang="en-IN" sz="2000" dirty="0" smtClean="0"/>
              <a:t> </a:t>
            </a:r>
            <a:r>
              <a:rPr lang="en-IN" sz="2000" dirty="0"/>
              <a:t>reflux </a:t>
            </a:r>
            <a:r>
              <a:rPr lang="en-IN" sz="2000" dirty="0" smtClean="0"/>
              <a:t>disease)  (e) Vitamins  (f) Antipsychotics (g)</a:t>
            </a:r>
            <a:r>
              <a:rPr lang="en-IN" sz="2000" dirty="0" err="1" smtClean="0"/>
              <a:t>Antihistaminics</a:t>
            </a:r>
            <a:r>
              <a:rPr lang="en-IN" sz="2000" dirty="0" smtClean="0"/>
              <a:t> </a:t>
            </a:r>
            <a:r>
              <a:rPr lang="en-IN" sz="2000" dirty="0"/>
              <a:t>(allergies</a:t>
            </a:r>
            <a:r>
              <a:rPr lang="en-IN" sz="2000" dirty="0" smtClean="0"/>
              <a:t>)</a:t>
            </a:r>
            <a:endParaRPr lang="en-IN" sz="2000" dirty="0"/>
          </a:p>
          <a:p>
            <a:r>
              <a:rPr lang="en-IN" sz="2000" dirty="0"/>
              <a:t>No banned drugs were prescribed</a:t>
            </a:r>
          </a:p>
          <a:p>
            <a:pPr marL="0" indent="0">
              <a:buNone/>
            </a:pPr>
            <a:endParaRPr lang="en-IN" sz="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4FBA14-95B4-4073-BE37-0DBF5D317F0D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8620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1989</TotalTime>
  <Words>1502</Words>
  <Application>Microsoft Office PowerPoint</Application>
  <PresentationFormat>On-screen Show (4:3)</PresentationFormat>
  <Paragraphs>181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Equity</vt:lpstr>
      <vt:lpstr>Findings and Inferences from project-BRCC (West Bengal)</vt:lpstr>
      <vt:lpstr>Overview of Pharmaceutical Sector</vt:lpstr>
      <vt:lpstr>Overview of Healthcare Sector</vt:lpstr>
      <vt:lpstr>Methodology for the survey</vt:lpstr>
      <vt:lpstr>Macro Level issues influencing Business Responsibility in the 2 sectors in the State</vt:lpstr>
      <vt:lpstr>Evidence suggesting violation of ‘Business Responsibility’ in the pharmaceutical sector</vt:lpstr>
      <vt:lpstr>Communities’ Voice</vt:lpstr>
      <vt:lpstr>Evidence suggesting violation of ‘Business Responsibility’ in the private healthcare sector</vt:lpstr>
      <vt:lpstr>Prescription Analysis</vt:lpstr>
      <vt:lpstr>Corporate Social Responsibility</vt:lpstr>
      <vt:lpstr>Recommendations</vt:lpstr>
      <vt:lpstr>Recommendations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USER-24</dc:creator>
  <cp:lastModifiedBy>USER-09</cp:lastModifiedBy>
  <cp:revision>533</cp:revision>
  <cp:lastPrinted>2012-09-13T12:09:56Z</cp:lastPrinted>
  <dcterms:created xsi:type="dcterms:W3CDTF">2006-08-16T00:00:00Z</dcterms:created>
  <dcterms:modified xsi:type="dcterms:W3CDTF">2012-10-15T11:26:52Z</dcterms:modified>
</cp:coreProperties>
</file>