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2"/>
  </p:notesMasterIdLst>
  <p:handoutMasterIdLst>
    <p:handoutMasterId r:id="rId43"/>
  </p:handoutMasterIdLst>
  <p:sldIdLst>
    <p:sldId id="256" r:id="rId2"/>
    <p:sldId id="289" r:id="rId3"/>
    <p:sldId id="379" r:id="rId4"/>
    <p:sldId id="295" r:id="rId5"/>
    <p:sldId id="378" r:id="rId6"/>
    <p:sldId id="292" r:id="rId7"/>
    <p:sldId id="299" r:id="rId8"/>
    <p:sldId id="382" r:id="rId9"/>
    <p:sldId id="307" r:id="rId10"/>
    <p:sldId id="308" r:id="rId11"/>
    <p:sldId id="392" r:id="rId12"/>
    <p:sldId id="380" r:id="rId13"/>
    <p:sldId id="381" r:id="rId14"/>
    <p:sldId id="338" r:id="rId15"/>
    <p:sldId id="339" r:id="rId16"/>
    <p:sldId id="354" r:id="rId17"/>
    <p:sldId id="362" r:id="rId18"/>
    <p:sldId id="364" r:id="rId19"/>
    <p:sldId id="365" r:id="rId20"/>
    <p:sldId id="371" r:id="rId21"/>
    <p:sldId id="368" r:id="rId22"/>
    <p:sldId id="385" r:id="rId23"/>
    <p:sldId id="372" r:id="rId24"/>
    <p:sldId id="369" r:id="rId25"/>
    <p:sldId id="383" r:id="rId26"/>
    <p:sldId id="373" r:id="rId27"/>
    <p:sldId id="374" r:id="rId28"/>
    <p:sldId id="375" r:id="rId29"/>
    <p:sldId id="366" r:id="rId30"/>
    <p:sldId id="367" r:id="rId31"/>
    <p:sldId id="309" r:id="rId32"/>
    <p:sldId id="310" r:id="rId33"/>
    <p:sldId id="311" r:id="rId34"/>
    <p:sldId id="312" r:id="rId35"/>
    <p:sldId id="313" r:id="rId36"/>
    <p:sldId id="376" r:id="rId37"/>
    <p:sldId id="377" r:id="rId38"/>
    <p:sldId id="386" r:id="rId39"/>
    <p:sldId id="391" r:id="rId40"/>
    <p:sldId id="389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660"/>
  </p:normalViewPr>
  <p:slideViewPr>
    <p:cSldViewPr>
      <p:cViewPr>
        <p:scale>
          <a:sx n="75" d="100"/>
          <a:sy n="75" d="100"/>
        </p:scale>
        <p:origin x="-284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OUMYA\BRCC-Indian%20Pharma%20&amp;%20Healthcare%20Industry\Presentations%20For%20BRCC-SFGD\ANALYSIS%20SHEE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resentations%20For%20BRCC-SFGD\ANALYSIS%20SHEE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resentations%20For%20BRCC-SFGD\ANALYSIS%20SHEE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VATE%20HOSPITAL%20DATA%20SHEET-UPDATED%20-%20Copy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VATE%20HOSPITAL%20DATA%20SHEET-UPDATED%20-%20Copy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p-21\d\Copy%20of%20ANALYSIS%20SHEET-BRC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OUMYA\BRCC-Indian%20Pharma%20&amp;%20Healthcare%20Industry\Presentations%20For%20BRCC-SFGD\ANALYSIS%20SHE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OUMYA\BRCC-Indian%20Pharma%20&amp;%20Healthcare%20Industry\Presentations%20For%20BRCC-SFGD\ANALYSIS%20SHE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OUMYA\BRCC-Indian%20Pharma%20&amp;%20Healthcare%20Industry\Presentations%20For%20BRCC-SFGD\ANALYSIS%20SHE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p-21\d\Copy%20of%20ANALYSIS%20SHEET-BRCC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p-21\d\Copy%20of%20ANALYSIS%20SHEET-BRCC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Hp-21\d\Copy%20of%20ANALYSIS%20SHEET-BRCC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OUMYA\BRCC-Indian%20Pharma%20&amp;%20Healthcare%20Industry\Presentations%20For%20BRCC-SFGD\ANALYSIS%20SHEE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IVATE%20HOSPITAL%20DATA%20SHEET-UPDATED%20-%20Cop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IN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IN" dirty="0"/>
              <a:t>Code</a:t>
            </a:r>
            <a:r>
              <a:rPr lang="en-IN" baseline="0" dirty="0"/>
              <a:t> Of Optimal </a:t>
            </a:r>
            <a:r>
              <a:rPr lang="en-IN" baseline="0" dirty="0" smtClean="0"/>
              <a:t>Healthcare - </a:t>
            </a:r>
            <a:r>
              <a:rPr lang="en-US" b="1" dirty="0" smtClean="0">
                <a:effectLst/>
              </a:rPr>
              <a:t>Private Hospitals</a:t>
            </a:r>
            <a:endParaRPr lang="en-IN" dirty="0" smtClean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IN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IN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960254968129044E-2"/>
          <c:y val="0.21164112931829471"/>
          <c:w val="0.92003974503187103"/>
          <c:h val="0.69045648010214944"/>
        </c:manualLayout>
      </c:layout>
      <c:pie3DChart>
        <c:varyColors val="1"/>
        <c:ser>
          <c:idx val="0"/>
          <c:order val="0"/>
          <c:dLbls>
            <c:dLbl>
              <c:idx val="1"/>
              <c:layout>
                <c:manualLayout>
                  <c:x val="0.11666229221347339"/>
                  <c:y val="8.50971837979712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lang="en-IN" sz="16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Hosp!$L$1:$M$1</c:f>
              <c:strCache>
                <c:ptCount val="2"/>
                <c:pt idx="0">
                  <c:v>Follow</c:v>
                </c:pt>
                <c:pt idx="1">
                  <c:v>Don’t Follow</c:v>
                </c:pt>
              </c:strCache>
            </c:strRef>
          </c:cat>
          <c:val>
            <c:numRef>
              <c:f>Hosp!$L$2:$M$2</c:f>
              <c:numCache>
                <c:formatCode>General</c:formatCode>
                <c:ptCount val="2"/>
                <c:pt idx="0">
                  <c:v>35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 dirty="0" smtClean="0"/>
              <a:t>Hospitals- Have</a:t>
            </a:r>
            <a:r>
              <a:rPr lang="en-IN" baseline="0" dirty="0" smtClean="0"/>
              <a:t> </a:t>
            </a:r>
            <a:r>
              <a:rPr lang="en-IN" baseline="0" dirty="0"/>
              <a:t>CSR policy?</a:t>
            </a:r>
            <a:endParaRPr lang="en-IN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en-IN" sz="20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Hosp!$U$21:$U$22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Hosp!$V$21:$V$22</c:f>
              <c:numCache>
                <c:formatCode>General</c:formatCode>
                <c:ptCount val="2"/>
                <c:pt idx="0">
                  <c:v>33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lang="en-IN" sz="20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 dirty="0" smtClean="0"/>
              <a:t>Pharmaceutical-</a:t>
            </a:r>
            <a:r>
              <a:rPr lang="en-IN" baseline="0" dirty="0" smtClean="0"/>
              <a:t> </a:t>
            </a:r>
            <a:r>
              <a:rPr lang="en-IN" dirty="0" smtClean="0"/>
              <a:t>Have</a:t>
            </a:r>
            <a:r>
              <a:rPr lang="en-IN" baseline="0" dirty="0" smtClean="0"/>
              <a:t> </a:t>
            </a:r>
            <a:r>
              <a:rPr lang="en-IN" baseline="0" dirty="0"/>
              <a:t>CSR policy?</a:t>
            </a:r>
            <a:endParaRPr lang="en-IN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en-IN" sz="20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Pharma!$B$98:$B$99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Pharma!$C$98:$C$99</c:f>
              <c:numCache>
                <c:formatCode>General</c:formatCode>
                <c:ptCount val="2"/>
                <c:pt idx="0">
                  <c:v>8</c:v>
                </c:pt>
                <c:pt idx="1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lang="en-IN" sz="2000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 dirty="0" smtClean="0"/>
              <a:t>Hospitals of different size</a:t>
            </a:r>
            <a:endParaRPr lang="en-IN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Sheet12!$G$29</c:f>
              <c:strCache>
                <c:ptCount val="1"/>
                <c:pt idx="0">
                  <c:v>BIG</c:v>
                </c:pt>
              </c:strCache>
            </c:strRef>
          </c:tx>
          <c:spPr>
            <a:pattFill prst="pct70">
              <a:fgClr>
                <a:srgbClr val="1F497D">
                  <a:lumMod val="50000"/>
                </a:srgbClr>
              </a:fgClr>
              <a:bgClr>
                <a:srgbClr val="FFFFFF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Sheet12!$H$28</c:f>
              <c:strCache>
                <c:ptCount val="1"/>
                <c:pt idx="0">
                  <c:v>Have CSR Policy</c:v>
                </c:pt>
              </c:strCache>
            </c:strRef>
          </c:cat>
          <c:val>
            <c:numRef>
              <c:f>Sheet12!$H$29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Sheet12!$G$30</c:f>
              <c:strCache>
                <c:ptCount val="1"/>
                <c:pt idx="0">
                  <c:v>MEDIUM</c:v>
                </c:pt>
              </c:strCache>
            </c:strRef>
          </c:tx>
          <c:spPr>
            <a:pattFill prst="openDmnd">
              <a:fgClr>
                <a:sysClr val="windowText" lastClr="000000"/>
              </a:fgClr>
              <a:bgClr>
                <a:srgbClr val="FFFFFF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Sheet12!$H$28</c:f>
              <c:strCache>
                <c:ptCount val="1"/>
                <c:pt idx="0">
                  <c:v>Have CSR Policy</c:v>
                </c:pt>
              </c:strCache>
            </c:strRef>
          </c:cat>
          <c:val>
            <c:numRef>
              <c:f>Sheet12!$H$30</c:f>
              <c:numCache>
                <c:formatCode>0%</c:formatCode>
                <c:ptCount val="1"/>
                <c:pt idx="0">
                  <c:v>0.52380952380952384</c:v>
                </c:pt>
              </c:numCache>
            </c:numRef>
          </c:val>
        </c:ser>
        <c:ser>
          <c:idx val="2"/>
          <c:order val="2"/>
          <c:tx>
            <c:strRef>
              <c:f>Sheet12!$G$31</c:f>
              <c:strCache>
                <c:ptCount val="1"/>
                <c:pt idx="0">
                  <c:v>SMALL</c:v>
                </c:pt>
              </c:strCache>
            </c:strRef>
          </c:tx>
          <c:spPr>
            <a:pattFill prst="wdUpDiag">
              <a:fgClr>
                <a:srgbClr val="9BBB59"/>
              </a:fgClr>
              <a:bgClr>
                <a:srgbClr val="FFFFFF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Sheet12!$H$28</c:f>
              <c:strCache>
                <c:ptCount val="1"/>
                <c:pt idx="0">
                  <c:v>Have CSR Policy</c:v>
                </c:pt>
              </c:strCache>
            </c:strRef>
          </c:cat>
          <c:val>
            <c:numRef>
              <c:f>Sheet12!$H$31</c:f>
              <c:numCache>
                <c:formatCode>0%</c:formatCode>
                <c:ptCount val="1"/>
                <c:pt idx="0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18496256"/>
        <c:axId val="118506240"/>
      </c:barChart>
      <c:catAx>
        <c:axId val="11849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IN" sz="2000"/>
            </a:pPr>
            <a:endParaRPr lang="en-US"/>
          </a:p>
        </c:txPr>
        <c:crossAx val="118506240"/>
        <c:crosses val="autoZero"/>
        <c:auto val="1"/>
        <c:lblAlgn val="ctr"/>
        <c:lblOffset val="100"/>
        <c:noMultiLvlLbl val="0"/>
      </c:catAx>
      <c:valAx>
        <c:axId val="1185062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1849625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lang="en-IN"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 dirty="0"/>
              <a:t>Reasons for Doing </a:t>
            </a:r>
            <a:r>
              <a:rPr lang="en-IN" dirty="0" smtClean="0"/>
              <a:t>CSR- Hospitals</a:t>
            </a:r>
            <a:endParaRPr lang="en-IN" dirty="0"/>
          </a:p>
        </c:rich>
      </c:tx>
      <c:layout>
        <c:manualLayout>
          <c:xMode val="edge"/>
          <c:yMode val="edge"/>
          <c:x val="0.29289308176100631"/>
          <c:y val="4.473084346946901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7295597484276729E-2"/>
          <c:y val="0.29941695517632294"/>
          <c:w val="0.96540880503144655"/>
          <c:h val="0.46811054260240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Sheet12!$H$48</c:f>
              <c:strCache>
                <c:ptCount val="1"/>
                <c:pt idx="0">
                  <c:v>BIG</c:v>
                </c:pt>
              </c:strCache>
            </c:strRef>
          </c:tx>
          <c:spPr>
            <a:pattFill prst="pct70">
              <a:fgClr>
                <a:srgbClr val="1F497D">
                  <a:lumMod val="50000"/>
                </a:srgbClr>
              </a:fgClr>
              <a:bgClr>
                <a:srgbClr val="FFFFFF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Sheet12!$I$47:$L$47</c:f>
              <c:strCache>
                <c:ptCount val="4"/>
                <c:pt idx="0">
                  <c:v>Increases Goodwill</c:v>
                </c:pt>
                <c:pt idx="1">
                  <c:v>We understand our Social Responsibility</c:v>
                </c:pt>
                <c:pt idx="2">
                  <c:v>CSR is an integral part of business</c:v>
                </c:pt>
                <c:pt idx="3">
                  <c:v>Others</c:v>
                </c:pt>
              </c:strCache>
            </c:strRef>
          </c:cat>
          <c:val>
            <c:numRef>
              <c:f>Sheet12!$I$48:$L$48</c:f>
              <c:numCache>
                <c:formatCode>0%</c:formatCode>
                <c:ptCount val="4"/>
                <c:pt idx="0">
                  <c:v>0.47058823529411786</c:v>
                </c:pt>
                <c:pt idx="1">
                  <c:v>0.64705882352941224</c:v>
                </c:pt>
                <c:pt idx="2">
                  <c:v>0.23529411764705888</c:v>
                </c:pt>
                <c:pt idx="3">
                  <c:v>0.17647058823529418</c:v>
                </c:pt>
              </c:numCache>
            </c:numRef>
          </c:val>
        </c:ser>
        <c:ser>
          <c:idx val="1"/>
          <c:order val="1"/>
          <c:tx>
            <c:strRef>
              <c:f>Sheet12!$H$49</c:f>
              <c:strCache>
                <c:ptCount val="1"/>
                <c:pt idx="0">
                  <c:v>MEDIUM</c:v>
                </c:pt>
              </c:strCache>
            </c:strRef>
          </c:tx>
          <c:spPr>
            <a:pattFill prst="wdDnDiag">
              <a:fgClr>
                <a:sysClr val="windowText" lastClr="000000"/>
              </a:fgClr>
              <a:bgClr>
                <a:srgbClr val="FFFFFF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Sheet12!$I$47:$L$47</c:f>
              <c:strCache>
                <c:ptCount val="4"/>
                <c:pt idx="0">
                  <c:v>Increases Goodwill</c:v>
                </c:pt>
                <c:pt idx="1">
                  <c:v>We understand our Social Responsibility</c:v>
                </c:pt>
                <c:pt idx="2">
                  <c:v>CSR is an integral part of business</c:v>
                </c:pt>
                <c:pt idx="3">
                  <c:v>Others</c:v>
                </c:pt>
              </c:strCache>
            </c:strRef>
          </c:cat>
          <c:val>
            <c:numRef>
              <c:f>Sheet12!$I$49:$L$49</c:f>
              <c:numCache>
                <c:formatCode>0%</c:formatCode>
                <c:ptCount val="4"/>
                <c:pt idx="0">
                  <c:v>0.28571428571428586</c:v>
                </c:pt>
                <c:pt idx="1">
                  <c:v>0.42857142857142855</c:v>
                </c:pt>
                <c:pt idx="2">
                  <c:v>9.5238095238095247E-2</c:v>
                </c:pt>
                <c:pt idx="3">
                  <c:v>9.5238095238095247E-2</c:v>
                </c:pt>
              </c:numCache>
            </c:numRef>
          </c:val>
        </c:ser>
        <c:ser>
          <c:idx val="2"/>
          <c:order val="2"/>
          <c:tx>
            <c:strRef>
              <c:f>Sheet12!$H$50</c:f>
              <c:strCache>
                <c:ptCount val="1"/>
                <c:pt idx="0">
                  <c:v>SMALL</c:v>
                </c:pt>
              </c:strCache>
            </c:strRef>
          </c:tx>
          <c:spPr>
            <a:pattFill prst="upDiag">
              <a:fgClr>
                <a:sysClr val="windowText" lastClr="000000"/>
              </a:fgClr>
              <a:bgClr>
                <a:srgbClr val="FFFFFF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Sheet12!$I$47:$L$47</c:f>
              <c:strCache>
                <c:ptCount val="4"/>
                <c:pt idx="0">
                  <c:v>Increases Goodwill</c:v>
                </c:pt>
                <c:pt idx="1">
                  <c:v>We understand our Social Responsibility</c:v>
                </c:pt>
                <c:pt idx="2">
                  <c:v>CSR is an integral part of business</c:v>
                </c:pt>
                <c:pt idx="3">
                  <c:v>Others</c:v>
                </c:pt>
              </c:strCache>
            </c:strRef>
          </c:cat>
          <c:val>
            <c:numRef>
              <c:f>Sheet12!$I$50:$L$50</c:f>
              <c:numCache>
                <c:formatCode>0%</c:formatCode>
                <c:ptCount val="4"/>
                <c:pt idx="0">
                  <c:v>0.2</c:v>
                </c:pt>
                <c:pt idx="1">
                  <c:v>0.4</c:v>
                </c:pt>
                <c:pt idx="2">
                  <c:v>0.3000000000000001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18551680"/>
        <c:axId val="118553216"/>
      </c:barChart>
      <c:catAx>
        <c:axId val="11855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IN" sz="1800"/>
            </a:pPr>
            <a:endParaRPr lang="en-US"/>
          </a:p>
        </c:txPr>
        <c:crossAx val="118553216"/>
        <c:crosses val="autoZero"/>
        <c:auto val="1"/>
        <c:lblAlgn val="ctr"/>
        <c:lblOffset val="100"/>
        <c:noMultiLvlLbl val="0"/>
      </c:catAx>
      <c:valAx>
        <c:axId val="1185532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185516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6546129846976678"/>
          <c:y val="0.29623935506176124"/>
          <c:w val="0.41310243648789186"/>
          <c:h val="0.10541812348200688"/>
        </c:manualLayout>
      </c:layout>
      <c:overlay val="0"/>
      <c:txPr>
        <a:bodyPr/>
        <a:lstStyle/>
        <a:p>
          <a:pPr>
            <a:defRPr lang="en-IN"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/>
              <a:t>Reasons for</a:t>
            </a:r>
            <a:r>
              <a:rPr lang="en-IN" baseline="0"/>
              <a:t> doing CSR- Pharmaceuticals</a:t>
            </a:r>
            <a:endParaRPr lang="en-IN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3.0555555555555561E-2"/>
          <c:y val="0.24537037037037041"/>
          <c:w val="0.93888888888888911"/>
          <c:h val="0.58214494021580632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wdDnDiag">
              <a:fgClr>
                <a:srgbClr val="4F81BD"/>
              </a:fgClr>
              <a:bgClr>
                <a:srgbClr val="FFFFFF"/>
              </a:bgClr>
            </a:pattFill>
          </c:spPr>
          <c:invertIfNegative val="0"/>
          <c:dPt>
            <c:idx val="1"/>
            <c:invertIfNegative val="0"/>
            <c:bubble3D val="0"/>
            <c:spPr>
              <a:pattFill prst="smCheck">
                <a:fgClr>
                  <a:srgbClr val="4F81BD"/>
                </a:fgClr>
                <a:bgClr>
                  <a:srgbClr val="FFFFFF"/>
                </a:bgClr>
              </a:pattFill>
            </c:spPr>
          </c:dPt>
          <c:dPt>
            <c:idx val="2"/>
            <c:invertIfNegative val="0"/>
            <c:bubble3D val="0"/>
            <c:spPr>
              <a:pattFill prst="wdUpDiag">
                <a:fgClr>
                  <a:srgbClr val="4F81BD"/>
                </a:fgClr>
                <a:bgClr>
                  <a:srgbClr val="FFFFFF"/>
                </a:bgClr>
              </a:pattFill>
            </c:spPr>
          </c:dPt>
          <c:dPt>
            <c:idx val="3"/>
            <c:invertIfNegative val="0"/>
            <c:bubble3D val="0"/>
            <c:spPr>
              <a:pattFill prst="lgCheck">
                <a:fgClr>
                  <a:srgbClr val="4F81BD"/>
                </a:fgClr>
                <a:bgClr>
                  <a:srgbClr val="FFFFFF"/>
                </a:bgClr>
              </a:patt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/>
                      <a:t>32%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/>
                      <a:t>11%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/>
                      <a:t>26%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/>
                      <a:t>32%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Pharma!$B$104:$B$107</c:f>
              <c:strCache>
                <c:ptCount val="4"/>
                <c:pt idx="0">
                  <c:v>Felt by the proprietor</c:v>
                </c:pt>
                <c:pt idx="1">
                  <c:v>Govt regulations</c:v>
                </c:pt>
                <c:pt idx="2">
                  <c:v>Helps maintaining good image</c:v>
                </c:pt>
                <c:pt idx="3">
                  <c:v>Earn goodwill of the society</c:v>
                </c:pt>
              </c:strCache>
            </c:strRef>
          </c:cat>
          <c:val>
            <c:numRef>
              <c:f>Pharma!$D$104:$D$107</c:f>
              <c:numCache>
                <c:formatCode>0</c:formatCode>
                <c:ptCount val="4"/>
                <c:pt idx="0">
                  <c:v>31.578947368421044</c:v>
                </c:pt>
                <c:pt idx="1">
                  <c:v>10.526315789473681</c:v>
                </c:pt>
                <c:pt idx="2">
                  <c:v>26.315789473684209</c:v>
                </c:pt>
                <c:pt idx="3">
                  <c:v>31.578947368421044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595968"/>
        <c:axId val="118597504"/>
      </c:barChart>
      <c:catAx>
        <c:axId val="118595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IN" sz="1800"/>
            </a:pPr>
            <a:endParaRPr lang="en-US"/>
          </a:p>
        </c:txPr>
        <c:crossAx val="118597504"/>
        <c:crosses val="autoZero"/>
        <c:auto val="1"/>
        <c:lblAlgn val="ctr"/>
        <c:lblOffset val="100"/>
        <c:noMultiLvlLbl val="0"/>
      </c:catAx>
      <c:valAx>
        <c:axId val="11859750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118595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/>
              <a:t>Guidelines &amp; Quality Checking</a:t>
            </a:r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Hosp!$L$29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Hosp!$M$28:$O$28</c:f>
              <c:strCache>
                <c:ptCount val="3"/>
                <c:pt idx="0">
                  <c:v>RUD Guidelines</c:v>
                </c:pt>
                <c:pt idx="1">
                  <c:v>Guidelines on prescriptions</c:v>
                </c:pt>
                <c:pt idx="2">
                  <c:v>Mechanism to ascertain compliance</c:v>
                </c:pt>
              </c:strCache>
            </c:strRef>
          </c:cat>
          <c:val>
            <c:numRef>
              <c:f>Hosp!$M$29:$O$29</c:f>
              <c:numCache>
                <c:formatCode>General</c:formatCode>
                <c:ptCount val="3"/>
                <c:pt idx="0">
                  <c:v>23</c:v>
                </c:pt>
                <c:pt idx="1">
                  <c:v>15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Hosp!$L$30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Hosp!$M$28:$O$28</c:f>
              <c:strCache>
                <c:ptCount val="3"/>
                <c:pt idx="0">
                  <c:v>RUD Guidelines</c:v>
                </c:pt>
                <c:pt idx="1">
                  <c:v>Guidelines on prescriptions</c:v>
                </c:pt>
                <c:pt idx="2">
                  <c:v>Mechanism to ascertain compliance</c:v>
                </c:pt>
              </c:strCache>
            </c:strRef>
          </c:cat>
          <c:val>
            <c:numRef>
              <c:f>Hosp!$M$30:$O$30</c:f>
              <c:numCache>
                <c:formatCode>General</c:formatCode>
                <c:ptCount val="3"/>
                <c:pt idx="0">
                  <c:v>12</c:v>
                </c:pt>
                <c:pt idx="1">
                  <c:v>15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Hosp!$L$31</c:f>
              <c:strCache>
                <c:ptCount val="1"/>
                <c:pt idx="0">
                  <c:v>No Comments</c:v>
                </c:pt>
              </c:strCache>
            </c:strRef>
          </c:tx>
          <c:invertIfNegative val="0"/>
          <c:cat>
            <c:strRef>
              <c:f>Hosp!$M$28:$O$28</c:f>
              <c:strCache>
                <c:ptCount val="3"/>
                <c:pt idx="0">
                  <c:v>RUD Guidelines</c:v>
                </c:pt>
                <c:pt idx="1">
                  <c:v>Guidelines on prescriptions</c:v>
                </c:pt>
                <c:pt idx="2">
                  <c:v>Mechanism to ascertain compliance</c:v>
                </c:pt>
              </c:strCache>
            </c:strRef>
          </c:cat>
          <c:val>
            <c:numRef>
              <c:f>Hosp!$M$31:$O$31</c:f>
              <c:numCache>
                <c:formatCode>General</c:formatCode>
                <c:ptCount val="3"/>
                <c:pt idx="0">
                  <c:v>10</c:v>
                </c:pt>
                <c:pt idx="1">
                  <c:v>12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18235904"/>
        <c:axId val="118237440"/>
      </c:barChart>
      <c:catAx>
        <c:axId val="1182359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18237440"/>
        <c:crosses val="autoZero"/>
        <c:auto val="1"/>
        <c:lblAlgn val="ctr"/>
        <c:lblOffset val="100"/>
        <c:noMultiLvlLbl val="0"/>
      </c:catAx>
      <c:valAx>
        <c:axId val="11823744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182359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en-IN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/>
              <a:t>Awareness on Guidelines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Hosp!$L$17</c:f>
              <c:strCache>
                <c:ptCount val="1"/>
                <c:pt idx="0">
                  <c:v>Aware</c:v>
                </c:pt>
              </c:strCache>
            </c:strRef>
          </c:tx>
          <c:invertIfNegative val="0"/>
          <c:cat>
            <c:strRef>
              <c:f>Hosp!$M$16:$O$16</c:f>
              <c:strCache>
                <c:ptCount val="3"/>
                <c:pt idx="0">
                  <c:v>Code- Med. Ethics ,MCI</c:v>
                </c:pt>
                <c:pt idx="1">
                  <c:v>UCPMP</c:v>
                </c:pt>
                <c:pt idx="2">
                  <c:v>NVG</c:v>
                </c:pt>
              </c:strCache>
            </c:strRef>
          </c:cat>
          <c:val>
            <c:numRef>
              <c:f>Hosp!$M$17:$O$17</c:f>
              <c:numCache>
                <c:formatCode>General</c:formatCode>
                <c:ptCount val="3"/>
                <c:pt idx="0">
                  <c:v>39</c:v>
                </c:pt>
                <c:pt idx="1">
                  <c:v>21</c:v>
                </c:pt>
                <c:pt idx="2">
                  <c:v>22</c:v>
                </c:pt>
              </c:numCache>
            </c:numRef>
          </c:val>
        </c:ser>
        <c:ser>
          <c:idx val="1"/>
          <c:order val="1"/>
          <c:tx>
            <c:strRef>
              <c:f>Hosp!$L$18</c:f>
              <c:strCache>
                <c:ptCount val="1"/>
                <c:pt idx="0">
                  <c:v>Unaware</c:v>
                </c:pt>
              </c:strCache>
            </c:strRef>
          </c:tx>
          <c:invertIfNegative val="0"/>
          <c:cat>
            <c:strRef>
              <c:f>Hosp!$M$16:$O$16</c:f>
              <c:strCache>
                <c:ptCount val="3"/>
                <c:pt idx="0">
                  <c:v>Code- Med. Ethics ,MCI</c:v>
                </c:pt>
                <c:pt idx="1">
                  <c:v>UCPMP</c:v>
                </c:pt>
                <c:pt idx="2">
                  <c:v>NVG</c:v>
                </c:pt>
              </c:strCache>
            </c:strRef>
          </c:cat>
          <c:val>
            <c:numRef>
              <c:f>Hosp!$M$18:$O$18</c:f>
              <c:numCache>
                <c:formatCode>General</c:formatCode>
                <c:ptCount val="3"/>
                <c:pt idx="0">
                  <c:v>7</c:v>
                </c:pt>
                <c:pt idx="1">
                  <c:v>18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18264960"/>
        <c:axId val="118266496"/>
      </c:barChart>
      <c:catAx>
        <c:axId val="1182649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18266496"/>
        <c:crosses val="autoZero"/>
        <c:auto val="1"/>
        <c:lblAlgn val="ctr"/>
        <c:lblOffset val="100"/>
        <c:noMultiLvlLbl val="0"/>
      </c:catAx>
      <c:valAx>
        <c:axId val="11826649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182649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en-IN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/>
              <a:t>Awareness Level of</a:t>
            </a:r>
            <a:r>
              <a:rPr lang="en-IN" baseline="0"/>
              <a:t> Guidelines</a:t>
            </a:r>
            <a:endParaRPr lang="en-IN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Pharma!$R$23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IN"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Pharma!$Q$24:$Q$27</c:f>
              <c:strCache>
                <c:ptCount val="4"/>
                <c:pt idx="0">
                  <c:v>Med Ethics MCI</c:v>
                </c:pt>
                <c:pt idx="1">
                  <c:v>NVG</c:v>
                </c:pt>
                <c:pt idx="2">
                  <c:v>UCPMP</c:v>
                </c:pt>
                <c:pt idx="3">
                  <c:v>CSR</c:v>
                </c:pt>
              </c:strCache>
            </c:strRef>
          </c:cat>
          <c:val>
            <c:numRef>
              <c:f>Pharma!$R$24:$R$27</c:f>
              <c:numCache>
                <c:formatCode>General</c:formatCode>
                <c:ptCount val="4"/>
                <c:pt idx="0">
                  <c:v>19</c:v>
                </c:pt>
                <c:pt idx="1">
                  <c:v>5</c:v>
                </c:pt>
                <c:pt idx="2">
                  <c:v>9</c:v>
                </c:pt>
                <c:pt idx="3">
                  <c:v>21</c:v>
                </c:pt>
              </c:numCache>
            </c:numRef>
          </c:val>
        </c:ser>
        <c:ser>
          <c:idx val="1"/>
          <c:order val="1"/>
          <c:tx>
            <c:strRef>
              <c:f>Pharma!$S$23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IN"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Pharma!$Q$24:$Q$27</c:f>
              <c:strCache>
                <c:ptCount val="4"/>
                <c:pt idx="0">
                  <c:v>Med Ethics MCI</c:v>
                </c:pt>
                <c:pt idx="1">
                  <c:v>NVG</c:v>
                </c:pt>
                <c:pt idx="2">
                  <c:v>UCPMP</c:v>
                </c:pt>
                <c:pt idx="3">
                  <c:v>CSR</c:v>
                </c:pt>
              </c:strCache>
            </c:strRef>
          </c:cat>
          <c:val>
            <c:numRef>
              <c:f>Pharma!$S$24:$S$27</c:f>
              <c:numCache>
                <c:formatCode>General</c:formatCode>
                <c:ptCount val="4"/>
                <c:pt idx="0">
                  <c:v>21</c:v>
                </c:pt>
                <c:pt idx="1">
                  <c:v>45</c:v>
                </c:pt>
                <c:pt idx="2">
                  <c:v>31</c:v>
                </c:pt>
                <c:pt idx="3">
                  <c:v>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17993856"/>
        <c:axId val="117995392"/>
      </c:barChart>
      <c:catAx>
        <c:axId val="1179938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n-IN" sz="1600"/>
            </a:pPr>
            <a:endParaRPr lang="en-US"/>
          </a:p>
        </c:txPr>
        <c:crossAx val="117995392"/>
        <c:crosses val="autoZero"/>
        <c:auto val="1"/>
        <c:lblAlgn val="ctr"/>
        <c:lblOffset val="100"/>
        <c:noMultiLvlLbl val="0"/>
      </c:catAx>
      <c:valAx>
        <c:axId val="11799539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179938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en-IN"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/>
              <a:t>Environment Management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628205128205128E-2"/>
          <c:y val="0.34553906723198075"/>
          <c:w val="0.96474358974358998"/>
          <c:h val="0.546838027458106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Pharma!$P$58</c:f>
              <c:strCache>
                <c:ptCount val="1"/>
                <c:pt idx="0">
                  <c:v>Have dedicated Env. Mgmt. Dept.</c:v>
                </c:pt>
              </c:strCache>
            </c:strRef>
          </c:tx>
          <c:invertIfNegative val="0"/>
          <c:cat>
            <c:strRef>
              <c:f>Pharma!$Q$57:$S$57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Response</c:v>
                </c:pt>
              </c:strCache>
            </c:strRef>
          </c:cat>
          <c:val>
            <c:numRef>
              <c:f>Pharma!$Q$58:$S$58</c:f>
              <c:numCache>
                <c:formatCode>0%</c:formatCode>
                <c:ptCount val="3"/>
                <c:pt idx="0">
                  <c:v>9.8039215686274508E-2</c:v>
                </c:pt>
                <c:pt idx="1">
                  <c:v>0.88235294117647056</c:v>
                </c:pt>
                <c:pt idx="2">
                  <c:v>1.9607843137254902E-2</c:v>
                </c:pt>
              </c:numCache>
            </c:numRef>
          </c:val>
        </c:ser>
        <c:ser>
          <c:idx val="1"/>
          <c:order val="1"/>
          <c:tx>
            <c:strRef>
              <c:f>Pharma!$P$59</c:f>
              <c:strCache>
                <c:ptCount val="1"/>
                <c:pt idx="0">
                  <c:v>Have Infra to Reduce Pollution</c:v>
                </c:pt>
              </c:strCache>
            </c:strRef>
          </c:tx>
          <c:invertIfNegative val="0"/>
          <c:cat>
            <c:strRef>
              <c:f>Pharma!$Q$57:$S$57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Response</c:v>
                </c:pt>
              </c:strCache>
            </c:strRef>
          </c:cat>
          <c:val>
            <c:numRef>
              <c:f>Pharma!$Q$59:$S$59</c:f>
              <c:numCache>
                <c:formatCode>0%</c:formatCode>
                <c:ptCount val="3"/>
                <c:pt idx="0">
                  <c:v>0.54901960784313752</c:v>
                </c:pt>
                <c:pt idx="1">
                  <c:v>0.25490196078431382</c:v>
                </c:pt>
                <c:pt idx="2">
                  <c:v>0.19607843137254904</c:v>
                </c:pt>
              </c:numCache>
            </c:numRef>
          </c:val>
        </c:ser>
        <c:ser>
          <c:idx val="2"/>
          <c:order val="2"/>
          <c:tx>
            <c:strRef>
              <c:f>Pharma!$P$60</c:f>
              <c:strCache>
                <c:ptCount val="1"/>
                <c:pt idx="0">
                  <c:v>Rules must vary on Size &amp; Nature</c:v>
                </c:pt>
              </c:strCache>
            </c:strRef>
          </c:tx>
          <c:invertIfNegative val="0"/>
          <c:cat>
            <c:strRef>
              <c:f>Pharma!$Q$57:$S$57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Response</c:v>
                </c:pt>
              </c:strCache>
            </c:strRef>
          </c:cat>
          <c:val>
            <c:numRef>
              <c:f>Pharma!$Q$60:$S$60</c:f>
              <c:numCache>
                <c:formatCode>0%</c:formatCode>
                <c:ptCount val="3"/>
                <c:pt idx="0">
                  <c:v>0.84313725490196056</c:v>
                </c:pt>
                <c:pt idx="1">
                  <c:v>7.8431372549019607E-2</c:v>
                </c:pt>
                <c:pt idx="2">
                  <c:v>1.9607843137254902E-2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8102656"/>
        <c:axId val="118112640"/>
      </c:barChart>
      <c:catAx>
        <c:axId val="1181026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18112640"/>
        <c:crosses val="autoZero"/>
        <c:auto val="1"/>
        <c:lblAlgn val="ctr"/>
        <c:lblOffset val="100"/>
        <c:noMultiLvlLbl val="0"/>
      </c:catAx>
      <c:valAx>
        <c:axId val="1181126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181026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2009855138300043"/>
          <c:y val="0.28612759943468624"/>
          <c:w val="0.45339264082374325"/>
          <c:h val="0.19562083585705634"/>
        </c:manualLayout>
      </c:layout>
      <c:overlay val="0"/>
      <c:txPr>
        <a:bodyPr/>
        <a:lstStyle/>
        <a:p>
          <a:pPr>
            <a:defRPr lang="en-IN"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 sz="1800" b="1" i="0" baseline="0">
                <a:effectLst/>
              </a:rPr>
              <a:t>Salary of MRs vs Ethical Concern vs Initiatives</a:t>
            </a:r>
            <a:endParaRPr lang="en-IN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Pharma!$P$196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IN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Pharma!$O$197:$O$201</c:f>
              <c:strCache>
                <c:ptCount val="5"/>
                <c:pt idx="0">
                  <c:v>Willing to Fix salary</c:v>
                </c:pt>
                <c:pt idx="1">
                  <c:v>Target Based Salary creates ethical concern</c:v>
                </c:pt>
                <c:pt idx="2">
                  <c:v>Incentive vs Ethics</c:v>
                </c:pt>
                <c:pt idx="3">
                  <c:v>Discussed in Assoc.</c:v>
                </c:pt>
                <c:pt idx="4">
                  <c:v>Discuss with Govt.</c:v>
                </c:pt>
              </c:strCache>
            </c:strRef>
          </c:cat>
          <c:val>
            <c:numRef>
              <c:f>Pharma!$P$197:$P$201</c:f>
              <c:numCache>
                <c:formatCode>0%</c:formatCode>
                <c:ptCount val="5"/>
                <c:pt idx="0">
                  <c:v>0.11764705882352942</c:v>
                </c:pt>
                <c:pt idx="1">
                  <c:v>0.17647058823529418</c:v>
                </c:pt>
                <c:pt idx="2">
                  <c:v>0.33333333333333331</c:v>
                </c:pt>
                <c:pt idx="3">
                  <c:v>5.8823529411764705E-2</c:v>
                </c:pt>
                <c:pt idx="4">
                  <c:v>3.9215686274509803E-2</c:v>
                </c:pt>
              </c:numCache>
            </c:numRef>
          </c:val>
        </c:ser>
        <c:ser>
          <c:idx val="1"/>
          <c:order val="1"/>
          <c:tx>
            <c:strRef>
              <c:f>Pharma!$Q$196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IN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Pharma!$O$197:$O$201</c:f>
              <c:strCache>
                <c:ptCount val="5"/>
                <c:pt idx="0">
                  <c:v>Willing to Fix salary</c:v>
                </c:pt>
                <c:pt idx="1">
                  <c:v>Target Based Salary creates ethical concern</c:v>
                </c:pt>
                <c:pt idx="2">
                  <c:v>Incentive vs Ethics</c:v>
                </c:pt>
                <c:pt idx="3">
                  <c:v>Discussed in Assoc.</c:v>
                </c:pt>
                <c:pt idx="4">
                  <c:v>Discuss with Govt.</c:v>
                </c:pt>
              </c:strCache>
            </c:strRef>
          </c:cat>
          <c:val>
            <c:numRef>
              <c:f>Pharma!$Q$197:$Q$201</c:f>
              <c:numCache>
                <c:formatCode>0%</c:formatCode>
                <c:ptCount val="5"/>
                <c:pt idx="0">
                  <c:v>0.50980392156862742</c:v>
                </c:pt>
                <c:pt idx="1">
                  <c:v>0.37254901960784337</c:v>
                </c:pt>
                <c:pt idx="2">
                  <c:v>0.33333333333333331</c:v>
                </c:pt>
                <c:pt idx="3">
                  <c:v>0.54901960784313752</c:v>
                </c:pt>
                <c:pt idx="4">
                  <c:v>0.62745098039215663</c:v>
                </c:pt>
              </c:numCache>
            </c:numRef>
          </c:val>
        </c:ser>
        <c:ser>
          <c:idx val="2"/>
          <c:order val="2"/>
          <c:tx>
            <c:strRef>
              <c:f>Pharma!$R$196</c:f>
              <c:strCache>
                <c:ptCount val="1"/>
                <c:pt idx="0">
                  <c:v>No Response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IN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Pharma!$O$197:$O$201</c:f>
              <c:strCache>
                <c:ptCount val="5"/>
                <c:pt idx="0">
                  <c:v>Willing to Fix salary</c:v>
                </c:pt>
                <c:pt idx="1">
                  <c:v>Target Based Salary creates ethical concern</c:v>
                </c:pt>
                <c:pt idx="2">
                  <c:v>Incentive vs Ethics</c:v>
                </c:pt>
                <c:pt idx="3">
                  <c:v>Discussed in Assoc.</c:v>
                </c:pt>
                <c:pt idx="4">
                  <c:v>Discuss with Govt.</c:v>
                </c:pt>
              </c:strCache>
            </c:strRef>
          </c:cat>
          <c:val>
            <c:numRef>
              <c:f>Pharma!$R$197:$R$201</c:f>
              <c:numCache>
                <c:formatCode>0%</c:formatCode>
                <c:ptCount val="5"/>
                <c:pt idx="0">
                  <c:v>0.37254901960784337</c:v>
                </c:pt>
                <c:pt idx="1">
                  <c:v>0.45098039215686292</c:v>
                </c:pt>
                <c:pt idx="2">
                  <c:v>0.33333333333333331</c:v>
                </c:pt>
                <c:pt idx="3">
                  <c:v>0.39215686274509826</c:v>
                </c:pt>
                <c:pt idx="4">
                  <c:v>0.33333333333333331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8035200"/>
        <c:axId val="118036736"/>
      </c:barChart>
      <c:catAx>
        <c:axId val="1180352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n-IN" sz="1600"/>
            </a:pPr>
            <a:endParaRPr lang="en-US"/>
          </a:p>
        </c:txPr>
        <c:crossAx val="118036736"/>
        <c:crosses val="autoZero"/>
        <c:auto val="1"/>
        <c:lblAlgn val="ctr"/>
        <c:lblOffset val="100"/>
        <c:noMultiLvlLbl val="0"/>
      </c:catAx>
      <c:valAx>
        <c:axId val="1180367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1803520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lang="en-IN"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 dirty="0"/>
              <a:t>Areas of Ethical </a:t>
            </a:r>
            <a:r>
              <a:rPr lang="en-IN" dirty="0" smtClean="0"/>
              <a:t>Concern</a:t>
            </a:r>
            <a:endParaRPr lang="en-IN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Pharma!$Q$12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Pharma!$P$13:$P$15</c:f>
              <c:strCache>
                <c:ptCount val="3"/>
                <c:pt idx="0">
                  <c:v>Sponsor Events?</c:v>
                </c:pt>
                <c:pt idx="1">
                  <c:v>Ask for Gifts?</c:v>
                </c:pt>
                <c:pt idx="2">
                  <c:v>Problems by Chemists/Stockists</c:v>
                </c:pt>
              </c:strCache>
            </c:strRef>
          </c:cat>
          <c:val>
            <c:numRef>
              <c:f>Pharma!$Q$13:$Q$15</c:f>
              <c:numCache>
                <c:formatCode>0%</c:formatCode>
                <c:ptCount val="3"/>
                <c:pt idx="0">
                  <c:v>0.39215686274509826</c:v>
                </c:pt>
                <c:pt idx="1">
                  <c:v>0.31372549019607848</c:v>
                </c:pt>
                <c:pt idx="2">
                  <c:v>0.50980392156862742</c:v>
                </c:pt>
              </c:numCache>
            </c:numRef>
          </c:val>
        </c:ser>
        <c:ser>
          <c:idx val="1"/>
          <c:order val="1"/>
          <c:tx>
            <c:strRef>
              <c:f>Pharma!$R$12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Pharma!$P$13:$P$15</c:f>
              <c:strCache>
                <c:ptCount val="3"/>
                <c:pt idx="0">
                  <c:v>Sponsor Events?</c:v>
                </c:pt>
                <c:pt idx="1">
                  <c:v>Ask for Gifts?</c:v>
                </c:pt>
                <c:pt idx="2">
                  <c:v>Problems by Chemists/Stockists</c:v>
                </c:pt>
              </c:strCache>
            </c:strRef>
          </c:cat>
          <c:val>
            <c:numRef>
              <c:f>Pharma!$R$13:$R$15</c:f>
              <c:numCache>
                <c:formatCode>0%</c:formatCode>
                <c:ptCount val="3"/>
                <c:pt idx="0">
                  <c:v>0.45098039215686292</c:v>
                </c:pt>
                <c:pt idx="1">
                  <c:v>0.41176470588235303</c:v>
                </c:pt>
                <c:pt idx="2">
                  <c:v>0.23529411764705888</c:v>
                </c:pt>
              </c:numCache>
            </c:numRef>
          </c:val>
        </c:ser>
        <c:ser>
          <c:idx val="2"/>
          <c:order val="2"/>
          <c:tx>
            <c:strRef>
              <c:f>Pharma!$S$12</c:f>
              <c:strCache>
                <c:ptCount val="1"/>
                <c:pt idx="0">
                  <c:v>No Response</c:v>
                </c:pt>
              </c:strCache>
            </c:strRef>
          </c:tx>
          <c:invertIfNegative val="0"/>
          <c:cat>
            <c:strRef>
              <c:f>Pharma!$P$13:$P$15</c:f>
              <c:strCache>
                <c:ptCount val="3"/>
                <c:pt idx="0">
                  <c:v>Sponsor Events?</c:v>
                </c:pt>
                <c:pt idx="1">
                  <c:v>Ask for Gifts?</c:v>
                </c:pt>
                <c:pt idx="2">
                  <c:v>Problems by Chemists/Stockists</c:v>
                </c:pt>
              </c:strCache>
            </c:strRef>
          </c:cat>
          <c:val>
            <c:numRef>
              <c:f>Pharma!$S$13:$S$15</c:f>
              <c:numCache>
                <c:formatCode>0%</c:formatCode>
                <c:ptCount val="3"/>
                <c:pt idx="0">
                  <c:v>0.15686274509803921</c:v>
                </c:pt>
                <c:pt idx="1">
                  <c:v>0.27450980392156876</c:v>
                </c:pt>
                <c:pt idx="2">
                  <c:v>0.25490196078431382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8084736"/>
        <c:axId val="118086272"/>
      </c:barChart>
      <c:catAx>
        <c:axId val="1180847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18086272"/>
        <c:crosses val="autoZero"/>
        <c:auto val="1"/>
        <c:lblAlgn val="ctr"/>
        <c:lblOffset val="100"/>
        <c:noMultiLvlLbl val="0"/>
      </c:catAx>
      <c:valAx>
        <c:axId val="1180862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1808473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lang="en-IN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IN" dirty="0"/>
              <a:t>Problem </a:t>
            </a:r>
            <a:r>
              <a:rPr lang="en-IN" dirty="0" smtClean="0"/>
              <a:t>Areas as opined by Medical</a:t>
            </a:r>
            <a:r>
              <a:rPr lang="en-IN" baseline="0" dirty="0" smtClean="0"/>
              <a:t> Representatives</a:t>
            </a:r>
            <a:endParaRPr lang="en-IN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0338845144356952E-2"/>
          <c:y val="0.10747364912719246"/>
          <c:w val="0.84278241469816295"/>
          <c:h val="0.4965462650502022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MR!$P$14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MR!$O$15:$O$18</c:f>
              <c:strCache>
                <c:ptCount val="4"/>
                <c:pt idx="0">
                  <c:v>Doctors ask for Gift</c:v>
                </c:pt>
                <c:pt idx="1">
                  <c:v>Gifts given to doctors</c:v>
                </c:pt>
                <c:pt idx="2">
                  <c:v>Sponsor events</c:v>
                </c:pt>
                <c:pt idx="3">
                  <c:v>NEXUS-Doctors+Pharma Co</c:v>
                </c:pt>
              </c:strCache>
            </c:strRef>
          </c:cat>
          <c:val>
            <c:numRef>
              <c:f>MR!$P$15:$P$18</c:f>
              <c:numCache>
                <c:formatCode>General</c:formatCode>
                <c:ptCount val="4"/>
                <c:pt idx="0">
                  <c:v>14</c:v>
                </c:pt>
                <c:pt idx="1">
                  <c:v>26</c:v>
                </c:pt>
                <c:pt idx="2">
                  <c:v>29</c:v>
                </c:pt>
                <c:pt idx="3">
                  <c:v>12</c:v>
                </c:pt>
              </c:numCache>
            </c:numRef>
          </c:val>
        </c:ser>
        <c:ser>
          <c:idx val="1"/>
          <c:order val="1"/>
          <c:tx>
            <c:strRef>
              <c:f>MR!$Q$14</c:f>
              <c:strCache>
                <c:ptCount val="1"/>
                <c:pt idx="0">
                  <c:v>No/Others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en-IN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MR!$O$15:$O$18</c:f>
              <c:strCache>
                <c:ptCount val="4"/>
                <c:pt idx="0">
                  <c:v>Doctors ask for Gift</c:v>
                </c:pt>
                <c:pt idx="1">
                  <c:v>Gifts given to doctors</c:v>
                </c:pt>
                <c:pt idx="2">
                  <c:v>Sponsor events</c:v>
                </c:pt>
                <c:pt idx="3">
                  <c:v>NEXUS-Doctors+Pharma Co</c:v>
                </c:pt>
              </c:strCache>
            </c:strRef>
          </c:cat>
          <c:val>
            <c:numRef>
              <c:f>MR!$Q$15:$Q$18</c:f>
              <c:numCache>
                <c:formatCode>General</c:formatCode>
                <c:ptCount val="4"/>
                <c:pt idx="0">
                  <c:v>25</c:v>
                </c:pt>
                <c:pt idx="1">
                  <c:v>14</c:v>
                </c:pt>
                <c:pt idx="2">
                  <c:v>11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18187904"/>
        <c:axId val="118189440"/>
      </c:barChart>
      <c:catAx>
        <c:axId val="1181879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vert="horz"/>
          <a:lstStyle/>
          <a:p>
            <a:pPr>
              <a:defRPr lang="en-IN" sz="1400"/>
            </a:pPr>
            <a:endParaRPr lang="en-US"/>
          </a:p>
        </c:txPr>
        <c:crossAx val="118189440"/>
        <c:crosses val="autoZero"/>
        <c:auto val="1"/>
        <c:lblAlgn val="ctr"/>
        <c:lblOffset val="100"/>
        <c:noMultiLvlLbl val="0"/>
      </c:catAx>
      <c:valAx>
        <c:axId val="11818944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118187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1294199711522558"/>
          <c:y val="0.76222680498271045"/>
          <c:w val="0.31094685039370096"/>
          <c:h val="0.13857559471732708"/>
        </c:manualLayout>
      </c:layout>
      <c:overlay val="0"/>
      <c:txPr>
        <a:bodyPr/>
        <a:lstStyle/>
        <a:p>
          <a:pPr>
            <a:defRPr lang="en-IN"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 sz="1800"/>
            </a:pPr>
            <a:r>
              <a:rPr lang="en-IN" sz="1800"/>
              <a:t>Awareness on various Guidelines and Regulation </a:t>
            </a:r>
          </a:p>
          <a:p>
            <a:pPr>
              <a:defRPr lang="en-IN" sz="1800"/>
            </a:pPr>
            <a:r>
              <a:rPr lang="en-IN" sz="1800"/>
              <a:t>among different Category of Private</a:t>
            </a:r>
            <a:r>
              <a:rPr lang="en-IN" sz="1800" baseline="0"/>
              <a:t> Hospitals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Sheet12!$G$18</c:f>
              <c:strCache>
                <c:ptCount val="1"/>
                <c:pt idx="0">
                  <c:v>BIG</c:v>
                </c:pt>
              </c:strCache>
            </c:strRef>
          </c:tx>
          <c:spPr>
            <a:pattFill prst="pct70">
              <a:fgClr>
                <a:srgbClr val="1F497D">
                  <a:lumMod val="50000"/>
                </a:srgbClr>
              </a:fgClr>
              <a:bgClr>
                <a:srgbClr val="FFFFFF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Sheet12!$H$17:$J$17</c:f>
              <c:strCache>
                <c:ptCount val="3"/>
                <c:pt idx="0">
                  <c:v>Have inhouse guidelines prescription</c:v>
                </c:pt>
                <c:pt idx="1">
                  <c:v>Awareness on NVG</c:v>
                </c:pt>
                <c:pt idx="2">
                  <c:v>Awareness on guidelines issued by MCI</c:v>
                </c:pt>
              </c:strCache>
            </c:strRef>
          </c:cat>
          <c:val>
            <c:numRef>
              <c:f>Sheet12!$H$18:$J$18</c:f>
              <c:numCache>
                <c:formatCode>0%</c:formatCode>
                <c:ptCount val="3"/>
                <c:pt idx="0">
                  <c:v>0.52941176470588236</c:v>
                </c:pt>
                <c:pt idx="1">
                  <c:v>0.52941176470588236</c:v>
                </c:pt>
                <c:pt idx="2">
                  <c:v>0.9411764705882355</c:v>
                </c:pt>
              </c:numCache>
            </c:numRef>
          </c:val>
        </c:ser>
        <c:ser>
          <c:idx val="1"/>
          <c:order val="1"/>
          <c:tx>
            <c:strRef>
              <c:f>Sheet12!$G$19</c:f>
              <c:strCache>
                <c:ptCount val="1"/>
                <c:pt idx="0">
                  <c:v>MEDIUM</c:v>
                </c:pt>
              </c:strCache>
            </c:strRef>
          </c:tx>
          <c:spPr>
            <a:pattFill prst="wdDnDiag">
              <a:fgClr>
                <a:srgbClr val="C0504D"/>
              </a:fgClr>
              <a:bgClr>
                <a:srgbClr val="FFFFFF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Sheet12!$H$17:$J$17</c:f>
              <c:strCache>
                <c:ptCount val="3"/>
                <c:pt idx="0">
                  <c:v>Have inhouse guidelines prescription</c:v>
                </c:pt>
                <c:pt idx="1">
                  <c:v>Awareness on NVG</c:v>
                </c:pt>
                <c:pt idx="2">
                  <c:v>Awareness on guidelines issued by MCI</c:v>
                </c:pt>
              </c:strCache>
            </c:strRef>
          </c:cat>
          <c:val>
            <c:numRef>
              <c:f>Sheet12!$H$19:$J$19</c:f>
              <c:numCache>
                <c:formatCode>0%</c:formatCode>
                <c:ptCount val="3"/>
                <c:pt idx="0">
                  <c:v>0.14285714285714293</c:v>
                </c:pt>
                <c:pt idx="1">
                  <c:v>0.52380952380952384</c:v>
                </c:pt>
                <c:pt idx="2">
                  <c:v>0.76190476190476186</c:v>
                </c:pt>
              </c:numCache>
            </c:numRef>
          </c:val>
        </c:ser>
        <c:ser>
          <c:idx val="2"/>
          <c:order val="2"/>
          <c:tx>
            <c:strRef>
              <c:f>Sheet12!$G$20</c:f>
              <c:strCache>
                <c:ptCount val="1"/>
                <c:pt idx="0">
                  <c:v>SMALL</c:v>
                </c:pt>
              </c:strCache>
            </c:strRef>
          </c:tx>
          <c:spPr>
            <a:pattFill prst="upDiag">
              <a:fgClr>
                <a:srgbClr val="1F497D">
                  <a:lumMod val="50000"/>
                </a:srgbClr>
              </a:fgClr>
              <a:bgClr>
                <a:srgbClr val="FFFFFF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lang="en-IN"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Sheet12!$H$17:$J$17</c:f>
              <c:strCache>
                <c:ptCount val="3"/>
                <c:pt idx="0">
                  <c:v>Have inhouse guidelines prescription</c:v>
                </c:pt>
                <c:pt idx="1">
                  <c:v>Awareness on NVG</c:v>
                </c:pt>
                <c:pt idx="2">
                  <c:v>Awareness on guidelines issued by MCI</c:v>
                </c:pt>
              </c:strCache>
            </c:strRef>
          </c:cat>
          <c:val>
            <c:numRef>
              <c:f>Sheet12!$H$20:$J$20</c:f>
              <c:numCache>
                <c:formatCode>0%</c:formatCode>
                <c:ptCount val="3"/>
                <c:pt idx="0">
                  <c:v>0.3000000000000001</c:v>
                </c:pt>
                <c:pt idx="1">
                  <c:v>0.2</c:v>
                </c:pt>
                <c:pt idx="2">
                  <c:v>0.70000000000000018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8317056"/>
        <c:axId val="118318592"/>
      </c:barChart>
      <c:catAx>
        <c:axId val="1183170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n-IN" sz="2000"/>
            </a:pPr>
            <a:endParaRPr lang="en-US"/>
          </a:p>
        </c:txPr>
        <c:crossAx val="118318592"/>
        <c:crosses val="autoZero"/>
        <c:auto val="1"/>
        <c:lblAlgn val="ctr"/>
        <c:lblOffset val="100"/>
        <c:noMultiLvlLbl val="0"/>
      </c:catAx>
      <c:valAx>
        <c:axId val="11831859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183170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8592455354845389E-2"/>
          <c:y val="0.2178218507647077"/>
          <c:w val="0.5039171941742574"/>
          <c:h val="8.6921716973869328E-2"/>
        </c:manualLayout>
      </c:layout>
      <c:overlay val="0"/>
      <c:txPr>
        <a:bodyPr/>
        <a:lstStyle/>
        <a:p>
          <a:pPr>
            <a:defRPr lang="en-IN"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CB33E-E058-48E9-A178-C30C256CFECD}" type="datetimeFigureOut">
              <a:rPr lang="en-IN" smtClean="0"/>
              <a:pPr/>
              <a:t>15-09-2012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4FA1-66EC-4460-82AA-6F61700AA4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6075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D096DA-BA26-425E-8949-200163FAD134}" type="datetimeFigureOut">
              <a:rPr lang="en-US"/>
              <a:pPr>
                <a:defRPr/>
              </a:pPr>
              <a:t>9/15/2012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8061D4-8BBB-4CB6-A363-6BAC1D152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78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7B76E-7074-4572-A572-8ECA7085E645}" type="datetime1">
              <a:rPr lang="en-US"/>
              <a:pPr>
                <a:defRPr/>
              </a:pPr>
              <a:t>9/15/2012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39E6AB-5001-4B79-A337-F5FBE61B3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6F2C7-6CA9-4960-A372-9AEC859AF03F}" type="datetime1">
              <a:rPr lang="en-US"/>
              <a:pPr>
                <a:defRPr/>
              </a:pPr>
              <a:t>9/15/2012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5B8B2-BD23-4E5B-B9C3-4399D98EC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2227A-E780-465D-B9FA-8DBAD48F4486}" type="datetime1">
              <a:rPr lang="en-US"/>
              <a:pPr>
                <a:defRPr/>
              </a:pPr>
              <a:t>9/15/2012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44F5E-F5B3-4C63-B1DC-945856324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2E80F-7EB1-4F0A-B750-DABF6F77109A}" type="datetime1">
              <a:rPr lang="en-US"/>
              <a:pPr>
                <a:defRPr/>
              </a:pPr>
              <a:t>9/15/2012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FBA14-95B4-4073-BE37-0DBF5D317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1489D-AABD-4875-896D-C8A01A93CA7A}" type="datetime1">
              <a:rPr lang="en-US"/>
              <a:pPr>
                <a:defRPr/>
              </a:pPr>
              <a:t>9/15/2012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6FB00-5039-41BE-9F24-B2CCEB437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24EB3-346C-4590-AD38-C5A1EAC6F2EC}" type="datetime1">
              <a:rPr lang="en-US"/>
              <a:pPr>
                <a:defRPr/>
              </a:pPr>
              <a:t>9/15/2012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7955B-F7CC-44CB-B031-32AED2B9C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8658A-6F86-47AE-81DF-6F4C9367CF0E}" type="datetime1">
              <a:rPr lang="en-US"/>
              <a:pPr>
                <a:defRPr/>
              </a:pPr>
              <a:t>9/15/2012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084E8-52DC-4C28-A2E7-6C94C5BDA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94B0A-CEE8-4649-9595-3A3B524F093F}" type="datetime1">
              <a:rPr lang="en-US"/>
              <a:pPr>
                <a:defRPr/>
              </a:pPr>
              <a:t>9/15/2012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040F4-ADDC-4703-A055-2B8E1BF52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560FE-EE18-4F58-B3B7-E355B862916D}" type="datetime1">
              <a:rPr lang="en-US"/>
              <a:pPr>
                <a:defRPr/>
              </a:pPr>
              <a:t>9/15/2012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4BB8-D4D8-4D85-8E78-05E259453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FDE2C-AA8B-4305-AD44-5A5D5F36F3A7}" type="datetime1">
              <a:rPr lang="en-US"/>
              <a:pPr>
                <a:defRPr/>
              </a:pPr>
              <a:t>9/15/2012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92816-A41D-4644-8791-5734D86D4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2193A-DF43-4C5F-8EEC-CCD62E46120C}" type="datetime1">
              <a:rPr lang="en-US"/>
              <a:pPr>
                <a:defRPr/>
              </a:pPr>
              <a:t>9/15/2012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9A2CC-F268-47E9-808E-29650425B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1401187-63A9-4600-B294-62D029397DC0}" type="datetime1">
              <a:rPr lang="en-US"/>
              <a:pPr>
                <a:defRPr/>
              </a:pPr>
              <a:t>9/15/2012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CBE1CAE-04C4-43E1-AD7D-9A686E5B6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5" r:id="rId2"/>
    <p:sldLayoutId id="2147483783" r:id="rId3"/>
    <p:sldLayoutId id="2147483776" r:id="rId4"/>
    <p:sldLayoutId id="2147483777" r:id="rId5"/>
    <p:sldLayoutId id="2147483778" r:id="rId6"/>
    <p:sldLayoutId id="2147483779" r:id="rId7"/>
    <p:sldLayoutId id="2147483784" r:id="rId8"/>
    <p:sldLayoutId id="2147483785" r:id="rId9"/>
    <p:sldLayoutId id="2147483780" r:id="rId10"/>
    <p:sldLayoutId id="21474837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n@cuts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chart" Target="../charts/char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3.xml"/><Relationship Id="rId4" Type="http://schemas.openxmlformats.org/officeDocument/2006/relationships/slide" Target="slide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5146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500" b="1" dirty="0" smtClean="0"/>
              <a:t>State Focus Group Dialogue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500" b="1" dirty="0" smtClean="0"/>
              <a:t>14</a:t>
            </a:r>
            <a:r>
              <a:rPr lang="en-US" sz="3500" b="1" baseline="30000" dirty="0" smtClean="0"/>
              <a:t>th</a:t>
            </a:r>
            <a:r>
              <a:rPr lang="en-US" sz="3500" b="1" dirty="0" smtClean="0"/>
              <a:t>  September 2012, Kolkata</a:t>
            </a:r>
            <a:endParaRPr lang="en-US" dirty="0" smtClean="0"/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Prithviraj Nath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CUTS Calcutta Resource Centre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hlinkClick r:id="rId2"/>
              </a:rPr>
              <a:t>pn@cuts.org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smtClean="0"/>
              <a:t>Findings and Inferences from project-BRCC (West Bengal)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0013C-9518-45C2-9344-0C13CC3D652E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03188"/>
            <a:ext cx="8020050" cy="1143000"/>
          </a:xfrm>
        </p:spPr>
        <p:txBody>
          <a:bodyPr/>
          <a:lstStyle/>
          <a:p>
            <a:pPr eaLnBrk="1" hangingPunct="1"/>
            <a:r>
              <a:rPr lang="en-US" sz="2800" b="1" smtClean="0"/>
              <a:t>Evidence suggesting violation of ‘Business Responsibility’ in the 2 sectors</a:t>
            </a:r>
            <a:endParaRPr lang="en-US" sz="2800" smtClean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305800" cy="4648200"/>
          </a:xfrm>
        </p:spPr>
        <p:txBody>
          <a:bodyPr/>
          <a:lstStyle/>
          <a:p>
            <a:pPr algn="just" eaLnBrk="1" hangingPunct="1"/>
            <a:r>
              <a:rPr lang="en-US" dirty="0" smtClean="0"/>
              <a:t>Pharmaceutical firms are mostly not willing to fix salaries of Medical representatives</a:t>
            </a:r>
          </a:p>
          <a:p>
            <a:pPr algn="just" eaLnBrk="1" hangingPunct="1"/>
            <a:endParaRPr lang="en-US" dirty="0" smtClean="0">
              <a:hlinkClick r:id="rId2" action="ppaction://hlinksldjump"/>
            </a:endParaRPr>
          </a:p>
          <a:p>
            <a:pPr algn="just" eaLnBrk="1" hangingPunct="1"/>
            <a:r>
              <a:rPr lang="en-US" dirty="0" smtClean="0">
                <a:hlinkClick r:id="rId2" action="ppaction://hlinksldjump"/>
              </a:rPr>
              <a:t>20 out of 50 </a:t>
            </a:r>
            <a:r>
              <a:rPr lang="en-US" dirty="0" err="1" smtClean="0">
                <a:hlinkClick r:id="rId2" action="ppaction://hlinksldjump"/>
              </a:rPr>
              <a:t>pharma</a:t>
            </a:r>
            <a:r>
              <a:rPr lang="en-US" dirty="0" smtClean="0">
                <a:hlinkClick r:id="rId2" action="ppaction://hlinksldjump"/>
              </a:rPr>
              <a:t> companies surveyed sponsor events like meeting, workshop, seminar etc for doctors. </a:t>
            </a:r>
            <a:endParaRPr lang="en-US" dirty="0" smtClean="0"/>
          </a:p>
          <a:p>
            <a:pPr algn="just" eaLnBrk="1" hangingPunct="1"/>
            <a:endParaRPr lang="en-US" dirty="0" smtClean="0"/>
          </a:p>
          <a:p>
            <a:pPr algn="just" eaLnBrk="1" hangingPunct="1"/>
            <a:r>
              <a:rPr lang="en-US" dirty="0" smtClean="0"/>
              <a:t>Medical Representatives (MR) said that gifts are given to doctors though they may not ask for it</a:t>
            </a:r>
          </a:p>
          <a:p>
            <a:pPr algn="just" eaLnBrk="1" hangingPunct="1"/>
            <a:endParaRPr lang="en-US" dirty="0" smtClean="0"/>
          </a:p>
          <a:p>
            <a:pPr algn="just" eaLnBrk="1" hangingPunct="1"/>
            <a:r>
              <a:rPr lang="en-US" dirty="0" smtClean="0">
                <a:hlinkClick r:id="rId3" action="ppaction://hlinksldjump"/>
              </a:rPr>
              <a:t>Though many of the MRs were not forthcoming, some did agree that there is a nexus between doctors and </a:t>
            </a:r>
            <a:r>
              <a:rPr lang="en-US" dirty="0" err="1" smtClean="0">
                <a:hlinkClick r:id="rId3" action="ppaction://hlinksldjump"/>
              </a:rPr>
              <a:t>pharma</a:t>
            </a:r>
            <a:r>
              <a:rPr lang="en-US" dirty="0" smtClean="0">
                <a:hlinkClick r:id="rId3" action="ppaction://hlinksldjump"/>
              </a:rPr>
              <a:t> firms.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20454-239C-49C5-994E-C85734E4E21A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/>
          <a:lstStyle/>
          <a:p>
            <a:r>
              <a:rPr lang="en-IN" dirty="0" smtClean="0"/>
              <a:t>Corporate Social Responsibility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8305800" cy="52578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hlinkClick r:id="rId2" action="ppaction://hlinksldjump"/>
              </a:rPr>
              <a:t>17% </a:t>
            </a:r>
            <a:r>
              <a:rPr lang="en-US" sz="2800" dirty="0">
                <a:hlinkClick r:id="rId2" action="ppaction://hlinksldjump"/>
              </a:rPr>
              <a:t>of the </a:t>
            </a:r>
            <a:r>
              <a:rPr lang="en-US" sz="2800" dirty="0" err="1" smtClean="0">
                <a:hlinkClick r:id="rId2" action="ppaction://hlinksldjump"/>
              </a:rPr>
              <a:t>Pharma</a:t>
            </a:r>
            <a:r>
              <a:rPr lang="en-US" sz="2800" dirty="0" smtClean="0">
                <a:hlinkClick r:id="rId2" action="ppaction://hlinksldjump"/>
              </a:rPr>
              <a:t> firms and </a:t>
            </a:r>
            <a:r>
              <a:rPr lang="en-US" sz="2800" dirty="0">
                <a:hlinkClick r:id="rId2" action="ppaction://hlinksldjump"/>
              </a:rPr>
              <a:t>73</a:t>
            </a:r>
            <a:r>
              <a:rPr lang="en-US" sz="2800" dirty="0" smtClean="0">
                <a:hlinkClick r:id="rId2" action="ppaction://hlinksldjump"/>
              </a:rPr>
              <a:t>% of the Hospitals have </a:t>
            </a:r>
            <a:r>
              <a:rPr lang="en-US" sz="2800" dirty="0">
                <a:hlinkClick r:id="rId2" action="ppaction://hlinksldjump"/>
              </a:rPr>
              <a:t>CSR policy</a:t>
            </a:r>
            <a:r>
              <a:rPr lang="en-US" sz="2800" dirty="0" smtClean="0"/>
              <a:t>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  <a:p>
            <a:pPr algn="just"/>
            <a:r>
              <a:rPr lang="en-US" sz="2800" dirty="0" smtClean="0">
                <a:hlinkClick r:id="rId3" action="ppaction://hlinksldjump"/>
              </a:rPr>
              <a:t>The reasons for having CSR activities has mostly to do with goodwill and image. Though hospitals seem to more inclined towards CSR as integral part of their business than Pharmaceuticals</a:t>
            </a:r>
            <a:r>
              <a:rPr lang="en-US" sz="2800" dirty="0" smtClean="0"/>
              <a:t>. </a:t>
            </a:r>
          </a:p>
          <a:p>
            <a:pPr algn="just"/>
            <a:endParaRPr lang="en-US" sz="2800" dirty="0"/>
          </a:p>
          <a:p>
            <a:pPr algn="just"/>
            <a:r>
              <a:rPr lang="en-US" sz="2400" dirty="0" smtClean="0"/>
              <a:t>Perception about business </a:t>
            </a:r>
            <a:r>
              <a:rPr lang="en-US" sz="2400" dirty="0"/>
              <a:t>responsibility/CSR is mostly limited to charitable </a:t>
            </a:r>
            <a:r>
              <a:rPr lang="en-US" sz="2400" dirty="0" smtClean="0"/>
              <a:t>initiatives like medical camps, free treatment for the poor, etc. </a:t>
            </a:r>
            <a:endParaRPr lang="en-US" sz="2400" dirty="0"/>
          </a:p>
          <a:p>
            <a:pPr algn="just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FBA14-95B4-4073-BE37-0DBF5D317F0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3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IN" dirty="0" smtClean="0"/>
              <a:t>Prescription Analysis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800600"/>
          </a:xfrm>
        </p:spPr>
        <p:txBody>
          <a:bodyPr/>
          <a:lstStyle/>
          <a:p>
            <a:r>
              <a:rPr lang="en-IN" sz="2800" dirty="0"/>
              <a:t>Auditable Prescription: </a:t>
            </a:r>
            <a:r>
              <a:rPr lang="en-IN" sz="2800" dirty="0" smtClean="0"/>
              <a:t>305</a:t>
            </a:r>
          </a:p>
          <a:p>
            <a:r>
              <a:rPr lang="en-IN" sz="2800" dirty="0" smtClean="0"/>
              <a:t>Total </a:t>
            </a:r>
            <a:r>
              <a:rPr lang="en-IN" sz="2800" dirty="0"/>
              <a:t>number of complete prescription: </a:t>
            </a:r>
            <a:r>
              <a:rPr lang="en-IN" sz="2800" dirty="0" smtClean="0"/>
              <a:t>14</a:t>
            </a:r>
          </a:p>
          <a:p>
            <a:r>
              <a:rPr lang="en-IN" sz="2800" dirty="0"/>
              <a:t>Prescription not </a:t>
            </a:r>
            <a:r>
              <a:rPr lang="en-IN" sz="2800" dirty="0" smtClean="0"/>
              <a:t>auditable: 22 (8 were illegible)</a:t>
            </a:r>
            <a:endParaRPr lang="en-IN" sz="2800" dirty="0"/>
          </a:p>
          <a:p>
            <a:r>
              <a:rPr lang="en-IN" sz="2800" dirty="0"/>
              <a:t>Number of Drugs per </a:t>
            </a:r>
            <a:r>
              <a:rPr lang="en-IN" sz="2800" dirty="0" smtClean="0"/>
              <a:t>prescription:  2.9</a:t>
            </a:r>
            <a:endParaRPr lang="en-IN" sz="2800" dirty="0"/>
          </a:p>
          <a:p>
            <a:r>
              <a:rPr lang="en-IN" sz="2800" dirty="0" smtClean="0"/>
              <a:t>Rational </a:t>
            </a:r>
            <a:r>
              <a:rPr lang="en-IN" sz="2800" dirty="0"/>
              <a:t>Prescription: </a:t>
            </a:r>
            <a:r>
              <a:rPr lang="en-IN" sz="2800" dirty="0" smtClean="0"/>
              <a:t>1.96 %</a:t>
            </a:r>
            <a:endParaRPr lang="en-IN" sz="2800" dirty="0"/>
          </a:p>
          <a:p>
            <a:r>
              <a:rPr lang="en-IN" sz="2800" dirty="0" smtClean="0"/>
              <a:t>Irrational </a:t>
            </a:r>
            <a:r>
              <a:rPr lang="en-IN" sz="2800" dirty="0"/>
              <a:t>Prescription: </a:t>
            </a:r>
            <a:r>
              <a:rPr lang="en-IN" sz="2800" dirty="0" smtClean="0"/>
              <a:t>98.03 </a:t>
            </a:r>
            <a:r>
              <a:rPr lang="en-IN" sz="2800" dirty="0"/>
              <a:t>% </a:t>
            </a:r>
            <a:endParaRPr lang="en-IN" sz="2800" dirty="0" smtClean="0"/>
          </a:p>
          <a:p>
            <a:r>
              <a:rPr lang="en-IN" sz="2800" dirty="0" smtClean="0"/>
              <a:t>Prescription </a:t>
            </a:r>
            <a:r>
              <a:rPr lang="en-IN" sz="2800" dirty="0"/>
              <a:t>containing antibiotic: </a:t>
            </a:r>
            <a:r>
              <a:rPr lang="en-IN" sz="2800" dirty="0" smtClean="0"/>
              <a:t>26.55</a:t>
            </a:r>
            <a:r>
              <a:rPr lang="en-IN" sz="2800" dirty="0"/>
              <a:t> % </a:t>
            </a:r>
            <a:endParaRPr lang="en-IN" sz="2800" dirty="0" smtClean="0"/>
          </a:p>
          <a:p>
            <a:r>
              <a:rPr lang="en-IN" sz="2800" dirty="0" smtClean="0"/>
              <a:t>Prescription </a:t>
            </a:r>
            <a:r>
              <a:rPr lang="en-IN" sz="2800" dirty="0"/>
              <a:t>containing Analgesics: </a:t>
            </a:r>
            <a:r>
              <a:rPr lang="en-IN" sz="2800" dirty="0" smtClean="0"/>
              <a:t>27.54 </a:t>
            </a:r>
            <a:r>
              <a:rPr lang="en-IN" sz="2800" dirty="0"/>
              <a:t>% </a:t>
            </a:r>
            <a:endParaRPr lang="en-IN" sz="2800" dirty="0" smtClean="0"/>
          </a:p>
          <a:p>
            <a:r>
              <a:rPr lang="en-IN" sz="2800" dirty="0"/>
              <a:t>Average Costs per prescription per day: </a:t>
            </a:r>
            <a:r>
              <a:rPr lang="en-IN" sz="2800" dirty="0" err="1"/>
              <a:t>Rs</a:t>
            </a:r>
            <a:r>
              <a:rPr lang="en-IN" sz="2800" dirty="0"/>
              <a:t>. 55.00</a:t>
            </a:r>
            <a:endParaRPr lang="en-IN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FBA14-95B4-4073-BE37-0DBF5D317F0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4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/>
          <a:lstStyle/>
          <a:p>
            <a:r>
              <a:rPr lang="en-IN" dirty="0"/>
              <a:t>Prescription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8077200" cy="5410200"/>
          </a:xfrm>
        </p:spPr>
        <p:txBody>
          <a:bodyPr/>
          <a:lstStyle/>
          <a:p>
            <a:r>
              <a:rPr lang="en-IN" sz="2800" dirty="0"/>
              <a:t>Most irrationally prescribed drugs were:</a:t>
            </a:r>
          </a:p>
          <a:p>
            <a:pPr lvl="1"/>
            <a:r>
              <a:rPr lang="en-IN" sz="2800" dirty="0"/>
              <a:t>Antibiotics</a:t>
            </a:r>
          </a:p>
          <a:p>
            <a:pPr lvl="1"/>
            <a:r>
              <a:rPr lang="en-IN" sz="2800" dirty="0" smtClean="0"/>
              <a:t>NSAIDs </a:t>
            </a:r>
            <a:r>
              <a:rPr lang="en-IN" sz="2800" dirty="0" smtClean="0"/>
              <a:t>(Non-Steroidal Anti-Inflammatory </a:t>
            </a:r>
            <a:r>
              <a:rPr lang="en-IN" sz="2800" dirty="0"/>
              <a:t>D</a:t>
            </a:r>
            <a:r>
              <a:rPr lang="en-IN" sz="2800" dirty="0" smtClean="0"/>
              <a:t>rugs</a:t>
            </a:r>
            <a:r>
              <a:rPr lang="en-IN" sz="2800" dirty="0" smtClean="0"/>
              <a:t>, arthritis)</a:t>
            </a:r>
          </a:p>
          <a:p>
            <a:pPr lvl="1"/>
            <a:r>
              <a:rPr lang="en-IN" sz="2800" dirty="0" smtClean="0"/>
              <a:t>PPI (Proton pump inhibitors, gastric acid reduction</a:t>
            </a:r>
            <a:r>
              <a:rPr lang="en-IN" sz="2800" i="1" dirty="0" smtClean="0"/>
              <a:t>)</a:t>
            </a:r>
            <a:endParaRPr lang="en-IN" sz="2800" dirty="0" smtClean="0"/>
          </a:p>
          <a:p>
            <a:pPr lvl="1"/>
            <a:r>
              <a:rPr lang="en-IN" sz="2800" dirty="0" smtClean="0"/>
              <a:t>H2 Blockers (</a:t>
            </a:r>
            <a:r>
              <a:rPr lang="en-IN" sz="2800" dirty="0" err="1" smtClean="0"/>
              <a:t>gastroesophageal</a:t>
            </a:r>
            <a:r>
              <a:rPr lang="en-IN" sz="2800" dirty="0" smtClean="0"/>
              <a:t> reflux disease)</a:t>
            </a:r>
          </a:p>
          <a:p>
            <a:pPr lvl="1"/>
            <a:r>
              <a:rPr lang="en-IN" sz="2800" dirty="0" smtClean="0"/>
              <a:t>Vitamins</a:t>
            </a:r>
          </a:p>
          <a:p>
            <a:pPr lvl="1"/>
            <a:r>
              <a:rPr lang="en-IN" sz="2800" dirty="0" smtClean="0"/>
              <a:t>Antipsychotics</a:t>
            </a:r>
            <a:endParaRPr lang="en-IN" sz="2800" dirty="0"/>
          </a:p>
          <a:p>
            <a:pPr lvl="1"/>
            <a:r>
              <a:rPr lang="en-IN" sz="2800" dirty="0" err="1" smtClean="0"/>
              <a:t>Antihistaminics</a:t>
            </a:r>
            <a:r>
              <a:rPr lang="en-IN" sz="2800" dirty="0" smtClean="0"/>
              <a:t> (allergies)</a:t>
            </a:r>
          </a:p>
          <a:p>
            <a:pPr marL="319088" lvl="1" indent="0">
              <a:buNone/>
            </a:pPr>
            <a:endParaRPr lang="en-IN" sz="2800" dirty="0" smtClean="0"/>
          </a:p>
          <a:p>
            <a:r>
              <a:rPr lang="en-IN" sz="2800" dirty="0" smtClean="0"/>
              <a:t>No </a:t>
            </a:r>
            <a:r>
              <a:rPr lang="en-IN" sz="2800" dirty="0"/>
              <a:t>banned drugs were prescribed</a:t>
            </a:r>
          </a:p>
          <a:p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FBA14-95B4-4073-BE37-0DBF5D317F0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9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pPr eaLnBrk="1" hangingPunct="1"/>
            <a:r>
              <a:rPr lang="en-US" sz="2800" b="1" smtClean="0"/>
              <a:t>Social, Environmental and Economic Impacts of such violations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305800" cy="5181600"/>
          </a:xfrm>
        </p:spPr>
        <p:txBody>
          <a:bodyPr/>
          <a:lstStyle/>
          <a:p>
            <a:pPr algn="just" eaLnBrk="1" hangingPunct="1"/>
            <a:r>
              <a:rPr lang="en-US" sz="1800" dirty="0" smtClean="0"/>
              <a:t>Expenditures on gifts, seminars, etc. add to the end price of medicines</a:t>
            </a:r>
          </a:p>
          <a:p>
            <a:pPr algn="just" eaLnBrk="1" hangingPunct="1"/>
            <a:endParaRPr lang="en-US" sz="1800" dirty="0" smtClean="0"/>
          </a:p>
          <a:p>
            <a:pPr algn="just" eaLnBrk="1" hangingPunct="1"/>
            <a:r>
              <a:rPr lang="en-US" sz="1800" dirty="0" smtClean="0"/>
              <a:t>Doctors often prescribe expensive medicines in spite of availability of cheaper  version in the market. Lack of faith on non-branded/generic drugs also another important reason</a:t>
            </a:r>
          </a:p>
          <a:p>
            <a:pPr algn="just" eaLnBrk="1" hangingPunct="1"/>
            <a:endParaRPr lang="en-US" sz="1800" dirty="0"/>
          </a:p>
          <a:p>
            <a:pPr algn="just" eaLnBrk="1" hangingPunct="1"/>
            <a:r>
              <a:rPr lang="en-US" sz="1800" dirty="0" smtClean="0"/>
              <a:t>Weak RUD regulations and Weak prescription audit system lead to more out of pocket expenditure by patients </a:t>
            </a:r>
          </a:p>
          <a:p>
            <a:pPr algn="just" eaLnBrk="1" hangingPunct="1"/>
            <a:endParaRPr lang="en-US" sz="1800" dirty="0" smtClean="0"/>
          </a:p>
          <a:p>
            <a:pPr algn="just" eaLnBrk="1" hangingPunct="1"/>
            <a:r>
              <a:rPr lang="en-US" sz="1800" dirty="0" smtClean="0"/>
              <a:t>Growing skepticism and lack of faith on part of the common consumer on the service delivery mechanism</a:t>
            </a:r>
          </a:p>
          <a:p>
            <a:pPr algn="just" eaLnBrk="1" hangingPunct="1"/>
            <a:endParaRPr lang="en-US" sz="1800" dirty="0" smtClean="0"/>
          </a:p>
          <a:p>
            <a:pPr algn="just" eaLnBrk="1" hangingPunct="1"/>
            <a:r>
              <a:rPr lang="en-US" sz="1800" dirty="0" smtClean="0"/>
              <a:t>Environmental problems and long term health hazards in the vicinity of the production area</a:t>
            </a:r>
          </a:p>
          <a:p>
            <a:pPr algn="just" eaLnBrk="1" hangingPunct="1"/>
            <a:endParaRPr lang="en-US" sz="1800" dirty="0" smtClean="0"/>
          </a:p>
          <a:p>
            <a:pPr algn="just" eaLnBrk="1" hangingPunct="1"/>
            <a:r>
              <a:rPr lang="en-US" sz="1800" dirty="0" smtClean="0"/>
              <a:t>Unhealthy competition and unethical practices in a bid to race to the top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79CA21-87BF-4C14-A345-000171E9EF5A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63500"/>
            <a:ext cx="8153400" cy="914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Drivers/Factors influencing Business Responsibility in the 2 sectors in the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35000" y="1346200"/>
            <a:ext cx="8305800" cy="5181600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Weak Regulatory Regime, more importantly the implementation thereof, to address the issue of unethical business practices in the face of intense competition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0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Stringent </a:t>
            </a:r>
            <a:r>
              <a:rPr lang="en-US" sz="2200" dirty="0"/>
              <a:t>norms under GMP </a:t>
            </a:r>
            <a:r>
              <a:rPr lang="en-US" sz="2200" dirty="0" smtClean="0"/>
              <a:t>difficult for SME </a:t>
            </a:r>
            <a:r>
              <a:rPr lang="en-US" sz="2200" dirty="0" smtClean="0"/>
              <a:t>Pharmaceutical </a:t>
            </a:r>
            <a:r>
              <a:rPr lang="en-US" sz="2200" dirty="0" smtClean="0"/>
              <a:t>units – Counter Competitive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000" dirty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Lack of an appropriate HR policy 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000" dirty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Lack of </a:t>
            </a:r>
            <a:r>
              <a:rPr lang="en-US" sz="2200" dirty="0" err="1" smtClean="0"/>
              <a:t>proactiveness</a:t>
            </a:r>
            <a:r>
              <a:rPr lang="en-US" sz="2200" dirty="0" smtClean="0"/>
              <a:t> and mandate among Business Associations to promote responsible business </a:t>
            </a:r>
            <a:r>
              <a:rPr lang="en-US" sz="2200" dirty="0" err="1" smtClean="0"/>
              <a:t>behaviour</a:t>
            </a:r>
            <a:r>
              <a:rPr lang="en-US" sz="2200" dirty="0" smtClean="0"/>
              <a:t> by their members. 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000" dirty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/>
              <a:t>Government’s role was opined to be inadequate by many of the </a:t>
            </a:r>
            <a:r>
              <a:rPr lang="en-US" sz="2200" dirty="0" err="1" smtClean="0"/>
              <a:t>sectoral</a:t>
            </a:r>
            <a:r>
              <a:rPr lang="en-US" sz="2200" dirty="0" smtClean="0"/>
              <a:t> associations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0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05517-CD2A-476B-BC82-1D544C21ADBE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dirty="0" smtClean="0"/>
              <a:t>Initiatives and Feedback from Government , Regulatory Agencies and Associations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C9431-1FBC-4647-8141-A2792C280ADA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62000" y="-381000"/>
            <a:ext cx="7772400" cy="1143000"/>
          </a:xfrm>
        </p:spPr>
        <p:txBody>
          <a:bodyPr/>
          <a:lstStyle/>
          <a:p>
            <a:pPr eaLnBrk="1" hangingPunct="1"/>
            <a:r>
              <a:rPr lang="en-IN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Health &amp; Family Welfare</a:t>
            </a:r>
            <a:endParaRPr lang="en-IN" sz="2800" b="1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B8EDE-A60C-46D6-B364-9D716765FB9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127125"/>
            <a:ext cx="8305800" cy="5510213"/>
          </a:xfrm>
        </p:spPr>
        <p:txBody>
          <a:bodyPr>
            <a:spAutoFit/>
          </a:bodyPr>
          <a:lstStyle/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Initiatives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800" dirty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Meeting </a:t>
            </a:r>
            <a:r>
              <a:rPr lang="en-US" sz="1800" dirty="0"/>
              <a:t>with State PCB and BMW management entities to ensure adherence of BMW </a:t>
            </a:r>
            <a:r>
              <a:rPr lang="en-US" sz="1800" dirty="0" smtClean="0"/>
              <a:t>rules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The </a:t>
            </a:r>
            <a:r>
              <a:rPr lang="en-US" sz="1800" dirty="0"/>
              <a:t>Government is mulling over the idea of Standard Treatment Protocol (STP) to reduce drug </a:t>
            </a:r>
            <a:r>
              <a:rPr lang="en-US" sz="1800" dirty="0" smtClean="0"/>
              <a:t>resistance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Meetings </a:t>
            </a:r>
            <a:r>
              <a:rPr lang="en-US" sz="1800" dirty="0"/>
              <a:t>with hospital association to </a:t>
            </a:r>
            <a:r>
              <a:rPr lang="en-US" sz="1800" dirty="0" smtClean="0"/>
              <a:t>get </a:t>
            </a:r>
            <a:r>
              <a:rPr lang="en-US" sz="1800" dirty="0"/>
              <a:t>their inputs on STP before finalizing such </a:t>
            </a:r>
            <a:r>
              <a:rPr lang="en-US" sz="1800" dirty="0" smtClean="0"/>
              <a:t>guidelines</a:t>
            </a: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dirty="0" smtClean="0"/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>
                <a:solidFill>
                  <a:srgbClr val="FF0000"/>
                </a:solidFill>
              </a:rPr>
              <a:t>Opinion &amp; Issues</a:t>
            </a: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/>
              <a:t>Main problems are </a:t>
            </a:r>
            <a:r>
              <a:rPr lang="en-US" sz="1800" b="1" dirty="0"/>
              <a:t>non-promotion of generic drugs and big difference between the production costs and the retail price </a:t>
            </a:r>
            <a:r>
              <a:rPr lang="en-US" sz="1800" dirty="0"/>
              <a:t>for the drugs.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/>
              <a:t>STP </a:t>
            </a:r>
            <a:r>
              <a:rPr lang="en-US" sz="1800" b="1" dirty="0"/>
              <a:t>should be mandatory </a:t>
            </a:r>
            <a:r>
              <a:rPr lang="en-US" sz="1800" dirty="0"/>
              <a:t>for all healthcare service providers</a:t>
            </a:r>
            <a:r>
              <a:rPr lang="en-US" sz="1800" dirty="0" smtClean="0"/>
              <a:t>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/>
              <a:t>Strict monitoring </a:t>
            </a:r>
            <a:r>
              <a:rPr lang="en-US" sz="1800" dirty="0"/>
              <a:t>through India wide network </a:t>
            </a:r>
            <a:r>
              <a:rPr lang="en-US" sz="1800" dirty="0" smtClean="0"/>
              <a:t>involving </a:t>
            </a:r>
            <a:r>
              <a:rPr lang="en-US" sz="1800" dirty="0"/>
              <a:t>FDCA of </a:t>
            </a:r>
            <a:r>
              <a:rPr lang="en-US" sz="1800" dirty="0" smtClean="0"/>
              <a:t>different States </a:t>
            </a:r>
            <a:r>
              <a:rPr lang="en-US" sz="1800" dirty="0"/>
              <a:t>can help overcome these </a:t>
            </a:r>
            <a:r>
              <a:rPr lang="en-US" sz="1800" dirty="0" smtClean="0"/>
              <a:t>challenges</a:t>
            </a:r>
            <a:endParaRPr lang="en-US" sz="1800" dirty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In the long </a:t>
            </a:r>
            <a:r>
              <a:rPr lang="en-US" sz="1800" dirty="0"/>
              <a:t>run </a:t>
            </a:r>
            <a:r>
              <a:rPr lang="en-US" sz="1800" b="1" dirty="0"/>
              <a:t>self-regulation can help </a:t>
            </a:r>
            <a:r>
              <a:rPr lang="en-US" sz="1800" dirty="0"/>
              <a:t>solve these issues in a better </a:t>
            </a:r>
            <a:r>
              <a:rPr lang="en-US" sz="1800" dirty="0" smtClean="0"/>
              <a:t>way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I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533400"/>
          </a:xfrm>
        </p:spPr>
        <p:txBody>
          <a:bodyPr/>
          <a:lstStyle/>
          <a:p>
            <a:pPr eaLnBrk="1" hangingPunct="1"/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Directorate Of Drug Control</a:t>
            </a:r>
            <a:endParaRPr lang="en-IN" sz="28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92EE5-0F6E-490F-B3AA-0EA08AAE3E3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822325"/>
            <a:ext cx="8305800" cy="6078587"/>
          </a:xfrm>
        </p:spPr>
        <p:txBody>
          <a:bodyPr>
            <a:spAutoFit/>
          </a:bodyPr>
          <a:lstStyle/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Initiatives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8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Training </a:t>
            </a:r>
            <a:r>
              <a:rPr lang="en-US" sz="1800" dirty="0" err="1" smtClean="0"/>
              <a:t>programmes</a:t>
            </a:r>
            <a:r>
              <a:rPr lang="en-US" sz="1800" dirty="0" smtClean="0"/>
              <a:t> for </a:t>
            </a:r>
            <a:r>
              <a:rPr lang="en-US" sz="1800" dirty="0" err="1" smtClean="0"/>
              <a:t>Pharma</a:t>
            </a:r>
            <a:r>
              <a:rPr lang="en-US" sz="1800" dirty="0" smtClean="0"/>
              <a:t> companies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Regular meeting with </a:t>
            </a:r>
            <a:r>
              <a:rPr lang="en-US" sz="1800" dirty="0" err="1" smtClean="0"/>
              <a:t>Pharma</a:t>
            </a:r>
            <a:r>
              <a:rPr lang="en-US" sz="1800" dirty="0" smtClean="0"/>
              <a:t> companies to generate awareness about GMP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/>
              <a:t>Meetings with hospital and </a:t>
            </a:r>
            <a:r>
              <a:rPr lang="en-US" sz="1800" dirty="0" err="1"/>
              <a:t>pharma</a:t>
            </a:r>
            <a:r>
              <a:rPr lang="en-US" sz="1800" dirty="0"/>
              <a:t> companies to discourage them from adopting unfair means for marketing and </a:t>
            </a:r>
            <a:r>
              <a:rPr lang="en-US" sz="1800" dirty="0" smtClean="0"/>
              <a:t>distribution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Discussion with collectives to chart a roadmap to deal with problems facing the sector. </a:t>
            </a:r>
            <a:endParaRPr lang="en-US" sz="1800" dirty="0"/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>
                <a:solidFill>
                  <a:srgbClr val="FF0000"/>
                </a:solidFill>
              </a:rPr>
              <a:t>Opinion &amp; Issues</a:t>
            </a: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>
                <a:cs typeface="Times New Roman" pitchFamily="18" charset="0"/>
              </a:rPr>
              <a:t>Performance has improved </a:t>
            </a:r>
            <a:r>
              <a:rPr lang="en-US" sz="1800" dirty="0">
                <a:cs typeface="Times New Roman" pitchFamily="18" charset="0"/>
              </a:rPr>
              <a:t>in the last 10 years </a:t>
            </a:r>
            <a:r>
              <a:rPr lang="en-US" sz="1800" dirty="0" smtClean="0">
                <a:cs typeface="Times New Roman" pitchFamily="18" charset="0"/>
              </a:rPr>
              <a:t>better regulations, </a:t>
            </a:r>
            <a:r>
              <a:rPr lang="en-US" sz="1800" dirty="0">
                <a:cs typeface="Times New Roman" pitchFamily="18" charset="0"/>
              </a:rPr>
              <a:t>monitoring, </a:t>
            </a:r>
            <a:r>
              <a:rPr lang="en-US" sz="1800" dirty="0" smtClean="0">
                <a:cs typeface="Times New Roman" pitchFamily="18" charset="0"/>
              </a:rPr>
              <a:t>and awareness building.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/>
              <a:t>Need </a:t>
            </a:r>
            <a:r>
              <a:rPr lang="en-US" sz="1800" b="1" dirty="0"/>
              <a:t>for a roadmap</a:t>
            </a:r>
            <a:r>
              <a:rPr lang="en-US" sz="1800" dirty="0"/>
              <a:t> to address </a:t>
            </a:r>
            <a:r>
              <a:rPr lang="en-US" sz="1800" dirty="0" smtClean="0"/>
              <a:t>challenges </a:t>
            </a:r>
            <a:r>
              <a:rPr lang="en-US" sz="1800" dirty="0"/>
              <a:t>facing pharmaceutical </a:t>
            </a:r>
            <a:r>
              <a:rPr lang="en-US" sz="1800" dirty="0" smtClean="0"/>
              <a:t>sector</a:t>
            </a:r>
            <a:endParaRPr lang="en-US" sz="1800" dirty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/>
              <a:t>Active </a:t>
            </a:r>
            <a:r>
              <a:rPr lang="en-US" sz="1800" b="1" dirty="0"/>
              <a:t>roles by pharmaceutical associations and self- regulations </a:t>
            </a:r>
            <a:r>
              <a:rPr lang="en-US" sz="1800" dirty="0"/>
              <a:t>can help in solving these issues in a better way.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Regulatory </a:t>
            </a:r>
            <a:r>
              <a:rPr lang="en-US" sz="1800" dirty="0"/>
              <a:t>laws should not be </a:t>
            </a:r>
            <a:r>
              <a:rPr lang="en-US" sz="1800" dirty="0" smtClean="0"/>
              <a:t>determined or differentiated based on </a:t>
            </a:r>
            <a:r>
              <a:rPr lang="en-US" sz="1800" dirty="0"/>
              <a:t>the nature and size of the unit.</a:t>
            </a:r>
            <a:endParaRPr lang="en-IN" sz="1800" dirty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I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62000" y="-381000"/>
            <a:ext cx="7772400" cy="1143000"/>
          </a:xfrm>
        </p:spPr>
        <p:txBody>
          <a:bodyPr/>
          <a:lstStyle/>
          <a:p>
            <a:pPr eaLnBrk="1" hangingPunct="1"/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Environment</a:t>
            </a:r>
            <a:endParaRPr lang="en-IN" sz="28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E47DE-DF15-4CDB-953E-1AFA614897E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828675"/>
            <a:ext cx="8305800" cy="5924699"/>
          </a:xfrm>
        </p:spPr>
        <p:txBody>
          <a:bodyPr>
            <a:spAutoFit/>
          </a:bodyPr>
          <a:lstStyle/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Initiatives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/>
              <a:t>There are no specific work agenda related to Pharmaceutical Sector and Bio Medical Waste management(BMWM</a:t>
            </a:r>
            <a:r>
              <a:rPr lang="en-US" sz="1800" dirty="0" smtClean="0"/>
              <a:t>). The mandate mostly lies with the State Pollution Control Board (SPCB)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The </a:t>
            </a:r>
            <a:r>
              <a:rPr lang="en-US" sz="1800" dirty="0"/>
              <a:t>department has engaged with </a:t>
            </a:r>
            <a:r>
              <a:rPr lang="en-US" sz="1800" dirty="0" err="1"/>
              <a:t>pharma</a:t>
            </a:r>
            <a:r>
              <a:rPr lang="en-US" sz="1800" dirty="0"/>
              <a:t>/hospital associations through seminars, meetings etc. and interactions to build awareness about environment norms / regulations</a:t>
            </a: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Opinion &amp; Issues</a:t>
            </a: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Main problems </a:t>
            </a:r>
            <a:r>
              <a:rPr lang="en-US" sz="1800" dirty="0"/>
              <a:t>for the pharmaceutical sector are surface water pollution and land </a:t>
            </a:r>
            <a:r>
              <a:rPr lang="en-US" sz="1800" dirty="0" smtClean="0"/>
              <a:t>pollution</a:t>
            </a:r>
            <a:endParaRPr lang="en-US" sz="1800" dirty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/>
              <a:t>Healthcare sector problems are hazards to local community and rag pickers due to wrong disposal of BMW and reuse of used </a:t>
            </a:r>
            <a:r>
              <a:rPr lang="en-US" sz="1800" dirty="0" smtClean="0"/>
              <a:t>syringes</a:t>
            </a:r>
            <a:endParaRPr lang="en-US" sz="1800" dirty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Interactions </a:t>
            </a:r>
            <a:r>
              <a:rPr lang="en-US" sz="1800" dirty="0"/>
              <a:t>and support from Ministry of Environment and Forests are very </a:t>
            </a:r>
            <a:r>
              <a:rPr lang="en-US" sz="1800" dirty="0" smtClean="0"/>
              <a:t>limited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/>
              <a:t>Industry associations, civil society associations, media etc. can help by raising the awareness </a:t>
            </a:r>
            <a:r>
              <a:rPr lang="en-US" sz="1800" dirty="0"/>
              <a:t>level about </a:t>
            </a:r>
            <a:r>
              <a:rPr lang="en-US" sz="1800" dirty="0" smtClean="0"/>
              <a:t>environment concerns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/>
              <a:t>The main </a:t>
            </a:r>
            <a:r>
              <a:rPr lang="en-US" sz="1800" b="1" dirty="0"/>
              <a:t>challenges which SPCB faces </a:t>
            </a:r>
            <a:r>
              <a:rPr lang="en-US" sz="1800" dirty="0"/>
              <a:t>are: (</a:t>
            </a:r>
            <a:r>
              <a:rPr lang="en-US" sz="1800" dirty="0" err="1"/>
              <a:t>i</a:t>
            </a:r>
            <a:r>
              <a:rPr lang="en-US" sz="1800" dirty="0"/>
              <a:t>) </a:t>
            </a:r>
            <a:r>
              <a:rPr lang="en-US" sz="1800" b="1" dirty="0"/>
              <a:t>low reach </a:t>
            </a:r>
            <a:r>
              <a:rPr lang="en-US" sz="1800" dirty="0"/>
              <a:t>in rural areas (ii) </a:t>
            </a:r>
            <a:r>
              <a:rPr lang="en-US" sz="1800" b="1" dirty="0"/>
              <a:t>lack of manpower </a:t>
            </a:r>
            <a:r>
              <a:rPr lang="en-US" sz="1800" dirty="0"/>
              <a:t>to conduct raids (iii) </a:t>
            </a:r>
            <a:r>
              <a:rPr lang="en-US" sz="1800" b="1" dirty="0"/>
              <a:t>capacity building </a:t>
            </a:r>
            <a:r>
              <a:rPr lang="en-US" sz="1800" dirty="0"/>
              <a:t>(iv) </a:t>
            </a:r>
            <a:r>
              <a:rPr lang="en-US" sz="1800" b="1" dirty="0"/>
              <a:t>shortage </a:t>
            </a:r>
            <a:r>
              <a:rPr lang="en-US" sz="1800" dirty="0"/>
              <a:t>of </a:t>
            </a:r>
            <a:r>
              <a:rPr lang="en-US" sz="1800" dirty="0" smtClean="0"/>
              <a:t>fund</a:t>
            </a:r>
            <a:endParaRPr lang="en-I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92075"/>
            <a:ext cx="7772400" cy="5635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/>
              <a:t>Overview of Pharmaceutical Sector</a:t>
            </a:r>
            <a:endParaRPr lang="en-US" sz="2800" dirty="0"/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698500"/>
            <a:ext cx="8458200" cy="5867400"/>
          </a:xfrm>
        </p:spPr>
        <p:txBody>
          <a:bodyPr/>
          <a:lstStyle/>
          <a:p>
            <a:pPr lvl="0" algn="just"/>
            <a:r>
              <a:rPr lang="en-US" sz="2000" dirty="0" smtClean="0"/>
              <a:t>The </a:t>
            </a:r>
            <a:r>
              <a:rPr lang="en-US" sz="2000" dirty="0"/>
              <a:t>genesis of Indian pharmaceutical industry is always traced to 1901 West Bengal when scientist </a:t>
            </a:r>
            <a:r>
              <a:rPr lang="en-US" sz="2000" dirty="0" err="1"/>
              <a:t>Acharya</a:t>
            </a:r>
            <a:r>
              <a:rPr lang="en-US" sz="2000" dirty="0"/>
              <a:t> </a:t>
            </a:r>
            <a:r>
              <a:rPr lang="en-US" sz="2000" dirty="0" err="1"/>
              <a:t>Prafulla</a:t>
            </a:r>
            <a:r>
              <a:rPr lang="en-US" sz="2000" dirty="0"/>
              <a:t> Chandra Ray laid the foundation stones of Bengal Chemical &amp; Pharmaceutical Works Ltd (BCPL</a:t>
            </a:r>
            <a:r>
              <a:rPr lang="en-US" sz="2000" dirty="0" smtClean="0"/>
              <a:t>). </a:t>
            </a:r>
          </a:p>
          <a:p>
            <a:pPr lvl="0" algn="just"/>
            <a:endParaRPr lang="en-US" sz="2000" dirty="0"/>
          </a:p>
          <a:p>
            <a:pPr lvl="0" algn="just"/>
            <a:r>
              <a:rPr lang="en-US" sz="2000" dirty="0"/>
              <a:t>West Bengal saw the advent of many new </a:t>
            </a:r>
            <a:r>
              <a:rPr lang="en-US" sz="2000" dirty="0" smtClean="0"/>
              <a:t>pharmaceutical </a:t>
            </a:r>
            <a:r>
              <a:rPr lang="en-US" sz="2000" dirty="0"/>
              <a:t>manufacturers during 1970s with the advent of the Patents Act and also encouraging Industrial policy by </a:t>
            </a:r>
            <a:r>
              <a:rPr lang="en-US" sz="2000" dirty="0" err="1"/>
              <a:t>GoI</a:t>
            </a:r>
            <a:r>
              <a:rPr lang="en-US" sz="2000" dirty="0"/>
              <a:t> </a:t>
            </a:r>
            <a:endParaRPr lang="en-US" sz="2000" dirty="0" smtClean="0"/>
          </a:p>
          <a:p>
            <a:pPr lvl="0" algn="just"/>
            <a:endParaRPr lang="en-US" sz="2000" dirty="0"/>
          </a:p>
          <a:p>
            <a:pPr lvl="0" algn="just"/>
            <a:r>
              <a:rPr lang="en-US" sz="2000" dirty="0" smtClean="0"/>
              <a:t>In </a:t>
            </a:r>
            <a:r>
              <a:rPr lang="en-US" sz="2000" dirty="0"/>
              <a:t>2005 product patent was first introduced and GMP was also introduced during this time. </a:t>
            </a:r>
            <a:endParaRPr lang="en-US" sz="2000" dirty="0" smtClean="0"/>
          </a:p>
          <a:p>
            <a:pPr lvl="0" algn="just"/>
            <a:endParaRPr lang="en-US" sz="2000" dirty="0"/>
          </a:p>
          <a:p>
            <a:pPr lvl="0" algn="just"/>
            <a:r>
              <a:rPr lang="en-US" sz="2000" dirty="0"/>
              <a:t>West Bengal saw a gradual decline in numbers of manufacturing units from around 1100-1200 in early 90’s to 550 -600 in early 2000s to just around </a:t>
            </a:r>
            <a:r>
              <a:rPr lang="en-US" sz="2000" dirty="0" smtClean="0"/>
              <a:t>166 </a:t>
            </a:r>
            <a:r>
              <a:rPr lang="en-US" sz="2000" dirty="0"/>
              <a:t>at </a:t>
            </a:r>
            <a:r>
              <a:rPr lang="en-US" sz="2000" dirty="0" smtClean="0"/>
              <a:t>present. </a:t>
            </a:r>
            <a:r>
              <a:rPr lang="en-US" sz="2000" i="1" dirty="0"/>
              <a:t>(Source: Directorate of Drug Control, West Bengal) </a:t>
            </a:r>
            <a:endParaRPr lang="en-US" sz="2000" i="1" dirty="0" smtClean="0"/>
          </a:p>
          <a:p>
            <a:pPr lvl="0" algn="just"/>
            <a:endParaRPr lang="en-US" sz="2000" i="1" dirty="0" smtClean="0"/>
          </a:p>
          <a:p>
            <a:pPr algn="just"/>
            <a:r>
              <a:rPr lang="en-US" sz="2000" dirty="0"/>
              <a:t>Most of the firms, around 120, are situated in and around Kolkata, around 40 firms are located in </a:t>
            </a:r>
            <a:r>
              <a:rPr lang="en-US" sz="2000" dirty="0" smtClean="0"/>
              <a:t>North &amp; South </a:t>
            </a:r>
            <a:r>
              <a:rPr lang="en-US" sz="2000" dirty="0"/>
              <a:t>24 </a:t>
            </a:r>
            <a:r>
              <a:rPr lang="en-US" sz="2000" dirty="0" err="1"/>
              <a:t>Parganas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the rest </a:t>
            </a:r>
            <a:r>
              <a:rPr lang="en-US" sz="2000" dirty="0" smtClean="0"/>
              <a:t>in </a:t>
            </a:r>
            <a:r>
              <a:rPr lang="en-US" sz="2000" dirty="0"/>
              <a:t>other districts of West Bengal.</a:t>
            </a:r>
            <a:endParaRPr lang="en-IN" sz="2000" dirty="0"/>
          </a:p>
          <a:p>
            <a:pPr lvl="0" algn="just"/>
            <a:endParaRPr lang="en-US" sz="2000" dirty="0"/>
          </a:p>
          <a:p>
            <a:pPr algn="just" eaLnBrk="1" hangingPunct="1"/>
            <a:endParaRPr lang="en-US" sz="2000" dirty="0" smtClean="0"/>
          </a:p>
          <a:p>
            <a:pPr lvl="1" algn="just" eaLnBrk="1" hangingPunct="1">
              <a:buFont typeface="Arial" charset="0"/>
              <a:buChar char="•"/>
            </a:pPr>
            <a:endParaRPr lang="en-US" sz="2000" dirty="0" smtClean="0"/>
          </a:p>
          <a:p>
            <a:pPr lvl="1" algn="just" eaLnBrk="1" hangingPunct="1">
              <a:buFont typeface="Arial" charset="0"/>
              <a:buChar char="•"/>
            </a:pPr>
            <a:endParaRPr lang="en-US" sz="2000" dirty="0" smtClean="0"/>
          </a:p>
          <a:p>
            <a:pPr lvl="1" algn="just" eaLnBrk="1" hangingPunct="1">
              <a:buFont typeface="Arial" charset="0"/>
              <a:buChar char="•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58107-515E-4050-80F9-793E48EA6F6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IN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Indian Medical Association (IMA)</a:t>
            </a:r>
            <a:endParaRPr lang="en-IN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B11B8-EA40-45C3-8FAF-1B5DBFF14E78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>
                <a:solidFill>
                  <a:srgbClr val="FF0000"/>
                </a:solidFill>
              </a:rPr>
              <a:t>Opinion &amp; Issues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Has </a:t>
            </a:r>
            <a:r>
              <a:rPr lang="en-US" sz="2800" dirty="0"/>
              <a:t>guidelines for the healthcare providers but </a:t>
            </a:r>
            <a:r>
              <a:rPr lang="en-US" sz="2800" b="1" dirty="0"/>
              <a:t>don’t have mechanisms to ascertain its compliance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/>
              <a:t>Lack of communication between government and private hospitals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Government doesn’t involve IMA in the policy making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/>
              <a:t>STP should not be mandatory </a:t>
            </a:r>
            <a:r>
              <a:rPr lang="en-US" sz="2800" dirty="0"/>
              <a:t>for private hospitals/doctors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/>
              <a:t>Strict implementation of  rules and guidelines </a:t>
            </a:r>
            <a:r>
              <a:rPr lang="en-US" sz="2800" dirty="0"/>
              <a:t>can make the private healthcare system more responsible</a:t>
            </a:r>
            <a:endParaRPr lang="en-IN" sz="28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 Medical Waste Management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Firm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51435-7339-4B95-BBB0-CD97562A7A9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Opinion &amp; Issues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Improper </a:t>
            </a:r>
            <a:r>
              <a:rPr lang="en-US" sz="2800" dirty="0"/>
              <a:t>segregation of wastes due to </a:t>
            </a:r>
            <a:r>
              <a:rPr lang="en-US" sz="2800" b="1" dirty="0"/>
              <a:t>lack of trained staff </a:t>
            </a:r>
            <a:r>
              <a:rPr lang="en-US" sz="2800" dirty="0"/>
              <a:t>are the main challenges faced by hospitals.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Hospitals </a:t>
            </a:r>
            <a:r>
              <a:rPr lang="en-US" sz="2800" dirty="0"/>
              <a:t>are well aware about the Bio-Medical Waste Rules and the present rule is adequate and comprehensive.</a:t>
            </a: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Rated the State Pollution Control Board’s </a:t>
            </a:r>
            <a:r>
              <a:rPr lang="en-US" sz="2800" b="1" dirty="0"/>
              <a:t>performance as excellent and best</a:t>
            </a:r>
            <a:r>
              <a:rPr lang="en-US" sz="2800" dirty="0"/>
              <a:t> in the country.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Small Scale Drug Manufacturers’ Action Committee</a:t>
            </a:r>
            <a:endParaRPr lang="en-I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Opinion &amp; </a:t>
            </a:r>
            <a:r>
              <a:rPr lang="en-US" sz="1800" b="1" dirty="0" smtClean="0">
                <a:solidFill>
                  <a:srgbClr val="FF0000"/>
                </a:solidFill>
              </a:rPr>
              <a:t>Issues</a:t>
            </a:r>
          </a:p>
          <a:p>
            <a:pPr marL="0" indent="0"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Lack of awareness and financial constraints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are the main difficulties of the firms for adhering to the regulatory requirements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practice of  awarding tenders  only to the lowest bidder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(L1) is problematic or small farms. This is gradually weeding out small scale units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Regulations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need to differentiate between firms on the basis of nature and size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instead of a uniform norms. (since pollution potential is lower for small formulations)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Issues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can be better solved if regulations are consistent and there is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strict enforcement of regulations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Self-regulation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also helps in tackling these kind of problems in a better way.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96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Communities’ Voice</a:t>
            </a:r>
            <a:endParaRPr lang="en-IN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0FD9DB-9D81-4303-8D80-B995541772E3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1508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486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IN" sz="2400" dirty="0" smtClean="0"/>
              <a:t>Out of the 6 communities surveyed only 2 complained about environmental problems.</a:t>
            </a:r>
          </a:p>
          <a:p>
            <a:pPr algn="just" eaLnBrk="1" hangingPunct="1"/>
            <a:endParaRPr lang="en-IN" sz="1000" dirty="0" smtClean="0"/>
          </a:p>
          <a:p>
            <a:pPr algn="just" eaLnBrk="1" hangingPunct="1"/>
            <a:r>
              <a:rPr lang="en-IN" sz="2400" dirty="0" smtClean="0"/>
              <a:t>They experience </a:t>
            </a:r>
            <a:r>
              <a:rPr lang="en-IN" sz="2400" b="1" dirty="0" smtClean="0"/>
              <a:t>health related problems like headache, vomiting and the bad smell</a:t>
            </a:r>
            <a:r>
              <a:rPr lang="en-IN" sz="2400" dirty="0" smtClean="0"/>
              <a:t> causes discomfort.</a:t>
            </a:r>
          </a:p>
          <a:p>
            <a:pPr algn="just" eaLnBrk="1" hangingPunct="1"/>
            <a:endParaRPr lang="en-IN" sz="1000" dirty="0" smtClean="0"/>
          </a:p>
          <a:p>
            <a:pPr algn="just" eaLnBrk="1" hangingPunct="1"/>
            <a:r>
              <a:rPr lang="en-IN" sz="2400" b="1" dirty="0" smtClean="0"/>
              <a:t>Water bodies</a:t>
            </a:r>
            <a:r>
              <a:rPr lang="en-IN" sz="2400" dirty="0" smtClean="0"/>
              <a:t> in the locality are also </a:t>
            </a:r>
            <a:r>
              <a:rPr lang="en-IN" sz="2400" b="1" dirty="0" smtClean="0"/>
              <a:t>polluted</a:t>
            </a:r>
            <a:r>
              <a:rPr lang="en-IN" sz="2400" dirty="0" smtClean="0"/>
              <a:t>.</a:t>
            </a:r>
          </a:p>
          <a:p>
            <a:pPr algn="just" eaLnBrk="1" hangingPunct="1"/>
            <a:endParaRPr lang="en-IN" sz="1000" dirty="0" smtClean="0"/>
          </a:p>
          <a:p>
            <a:pPr algn="just" eaLnBrk="1" hangingPunct="1"/>
            <a:r>
              <a:rPr lang="en-IN" sz="2400" b="1" dirty="0" smtClean="0"/>
              <a:t>Weak monitoring and implementation and violation of guidelines </a:t>
            </a:r>
            <a:r>
              <a:rPr lang="en-IN" sz="2400" dirty="0" smtClean="0"/>
              <a:t>by pharmaceutical firms lead to such problems.</a:t>
            </a:r>
          </a:p>
          <a:p>
            <a:pPr algn="just" eaLnBrk="1" hangingPunct="1"/>
            <a:endParaRPr lang="en-IN" sz="1000" dirty="0" smtClean="0"/>
          </a:p>
          <a:p>
            <a:pPr algn="just" eaLnBrk="1" hangingPunct="1"/>
            <a:r>
              <a:rPr lang="en-IN" sz="2400" dirty="0" smtClean="0"/>
              <a:t>They fight these issues jointly through local club. </a:t>
            </a:r>
          </a:p>
          <a:p>
            <a:pPr algn="just" eaLnBrk="1" hangingPunct="1"/>
            <a:endParaRPr lang="en-IN" sz="1000" dirty="0" smtClean="0"/>
          </a:p>
          <a:p>
            <a:pPr algn="just" eaLnBrk="1" hangingPunct="1"/>
            <a:r>
              <a:rPr lang="en-IN" sz="2400" dirty="0" smtClean="0"/>
              <a:t>Opined that industry should be located in </a:t>
            </a:r>
            <a:r>
              <a:rPr lang="en-IN" sz="2400" b="1" dirty="0" smtClean="0"/>
              <a:t>special industrial zone.</a:t>
            </a:r>
          </a:p>
          <a:p>
            <a:pPr algn="just" eaLnBrk="1" hangingPunct="1"/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914400" y="198438"/>
            <a:ext cx="7772400" cy="652462"/>
          </a:xfrm>
        </p:spPr>
        <p:txBody>
          <a:bodyPr/>
          <a:lstStyle/>
          <a:p>
            <a:pPr eaLnBrk="1" hangingPunct="1"/>
            <a:r>
              <a:rPr lang="en-IN" dirty="0" smtClean="0"/>
              <a:t>Overall Recommendations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C0196-E0BD-41F8-B976-8FE610BE3D31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2532" name="Content Placeholder 3"/>
          <p:cNvSpPr>
            <a:spLocks noGrp="1"/>
          </p:cNvSpPr>
          <p:nvPr>
            <p:ph sz="quarter" idx="1"/>
          </p:nvPr>
        </p:nvSpPr>
        <p:spPr>
          <a:xfrm>
            <a:off x="762000" y="1016000"/>
            <a:ext cx="8001000" cy="5334000"/>
          </a:xfrm>
        </p:spPr>
        <p:txBody>
          <a:bodyPr/>
          <a:lstStyle/>
          <a:p>
            <a:pPr algn="just" eaLnBrk="1" hangingPunct="1"/>
            <a:r>
              <a:rPr lang="en-IN" sz="2400" dirty="0" smtClean="0"/>
              <a:t>Thrust on recognising business responsibility as part of the core business activity and creating incentives for adopting the same</a:t>
            </a:r>
          </a:p>
          <a:p>
            <a:pPr algn="just" eaLnBrk="1" hangingPunct="1"/>
            <a:endParaRPr lang="en-IN" sz="2400" dirty="0" smtClean="0"/>
          </a:p>
          <a:p>
            <a:pPr algn="just" eaLnBrk="1" hangingPunct="1"/>
            <a:r>
              <a:rPr lang="en-IN" sz="2400" dirty="0" smtClean="0"/>
              <a:t>Capacity building of private sector/industry on voluntary guidelines – charting a sector specific roadmap to this end</a:t>
            </a:r>
          </a:p>
          <a:p>
            <a:pPr algn="just" eaLnBrk="1" hangingPunct="1"/>
            <a:endParaRPr lang="en-IN" sz="2400" dirty="0" smtClean="0"/>
          </a:p>
          <a:p>
            <a:pPr algn="just" eaLnBrk="1" hangingPunct="1"/>
            <a:r>
              <a:rPr lang="en-IN" sz="2400" dirty="0" smtClean="0"/>
              <a:t>Multi-stakeholder dialogues on important issues and specific guidelines to make policy making more participatory leading to higher ownership</a:t>
            </a:r>
          </a:p>
          <a:p>
            <a:pPr algn="just" eaLnBrk="1" hangingPunct="1"/>
            <a:endParaRPr lang="en-IN" sz="2400" dirty="0"/>
          </a:p>
          <a:p>
            <a:pPr algn="just" eaLnBrk="1" hangingPunct="1"/>
            <a:r>
              <a:rPr lang="en-IN" sz="2400" dirty="0" smtClean="0"/>
              <a:t>Stricter implementation of existing rules &amp; regulations through better </a:t>
            </a:r>
            <a:r>
              <a:rPr lang="en-IN" sz="2400" smtClean="0"/>
              <a:t>self regulation, capacity </a:t>
            </a:r>
            <a:r>
              <a:rPr lang="en-IN" sz="2400" dirty="0" smtClean="0"/>
              <a:t>building, better communication amongst all stakeholders and greater transparency by encouraging higher consumer understanding and participation.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914400"/>
            <a:ext cx="7924800" cy="5486400"/>
          </a:xfrm>
        </p:spPr>
        <p:txBody>
          <a:bodyPr/>
          <a:lstStyle/>
          <a:p>
            <a:pPr algn="just" eaLnBrk="1" hangingPunct="1"/>
            <a:r>
              <a:rPr lang="en-IN" dirty="0"/>
              <a:t>Associations to more actively engage to help make the private sector more </a:t>
            </a:r>
            <a:r>
              <a:rPr lang="en-IN" dirty="0" smtClean="0"/>
              <a:t>responsible - </a:t>
            </a:r>
            <a:r>
              <a:rPr lang="en-IN" dirty="0"/>
              <a:t>inclusion of business responsibility clauses in the mandate of associations and periodic assessment with </a:t>
            </a:r>
            <a:r>
              <a:rPr lang="en-IN" dirty="0" smtClean="0"/>
              <a:t>support/facilitation </a:t>
            </a:r>
            <a:r>
              <a:rPr lang="en-IN" dirty="0"/>
              <a:t>from Ministry of Corporate </a:t>
            </a:r>
            <a:r>
              <a:rPr lang="en-IN" dirty="0" smtClean="0"/>
              <a:t>Affairs</a:t>
            </a:r>
          </a:p>
          <a:p>
            <a:pPr algn="just" eaLnBrk="1" hangingPunct="1"/>
            <a:endParaRPr lang="en-IN" dirty="0"/>
          </a:p>
          <a:p>
            <a:pPr algn="just" eaLnBrk="1" hangingPunct="1"/>
            <a:r>
              <a:rPr lang="en-IN" dirty="0" smtClean="0"/>
              <a:t>Higher </a:t>
            </a:r>
            <a:r>
              <a:rPr lang="en-IN" dirty="0"/>
              <a:t>involvement of Civil Society Organisations and community towards monitoring ethical &amp;</a:t>
            </a:r>
            <a:r>
              <a:rPr lang="en-IN" dirty="0" smtClean="0"/>
              <a:t> </a:t>
            </a:r>
            <a:r>
              <a:rPr lang="en-IN" dirty="0"/>
              <a:t>environmental concerns, spread awareness, </a:t>
            </a:r>
            <a:r>
              <a:rPr lang="en-IN" dirty="0" smtClean="0"/>
              <a:t>demystifying </a:t>
            </a:r>
            <a:r>
              <a:rPr lang="en-IN" dirty="0"/>
              <a:t>technical &amp; jargonised guidelines, rules, </a:t>
            </a:r>
            <a:r>
              <a:rPr lang="en-IN" dirty="0" smtClean="0"/>
              <a:t>for common consumers, etc.</a:t>
            </a:r>
          </a:p>
          <a:p>
            <a:pPr algn="just" eaLnBrk="1" hangingPunct="1"/>
            <a:endParaRPr lang="en-IN" dirty="0"/>
          </a:p>
          <a:p>
            <a:pPr algn="just" eaLnBrk="1" hangingPunct="1"/>
            <a:r>
              <a:rPr lang="en-IN" dirty="0"/>
              <a:t>Capacity building of common consumers on rules, </a:t>
            </a:r>
            <a:r>
              <a:rPr lang="en-IN" dirty="0" err="1"/>
              <a:t>redressal</a:t>
            </a:r>
            <a:r>
              <a:rPr lang="en-IN" dirty="0"/>
              <a:t> of grievances, etc. to ensure higher transparency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FBA14-95B4-4073-BE37-0DBF5D317F0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198438"/>
            <a:ext cx="7772400" cy="652462"/>
          </a:xfrm>
        </p:spPr>
        <p:txBody>
          <a:bodyPr/>
          <a:lstStyle/>
          <a:p>
            <a:pPr eaLnBrk="1" hangingPunct="1"/>
            <a:r>
              <a:rPr lang="en-IN" dirty="0" smtClean="0"/>
              <a:t>Broad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18717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/>
          <a:lstStyle/>
          <a:p>
            <a:pPr eaLnBrk="1" hangingPunct="1"/>
            <a:r>
              <a:rPr lang="en-IN" dirty="0" smtClean="0"/>
              <a:t>Limitations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B6919-911A-4983-9289-844F1155A62D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3556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876800"/>
          </a:xfrm>
        </p:spPr>
        <p:txBody>
          <a:bodyPr/>
          <a:lstStyle/>
          <a:p>
            <a:pPr algn="just" eaLnBrk="1" hangingPunct="1"/>
            <a:r>
              <a:rPr lang="en-IN" dirty="0" smtClean="0"/>
              <a:t>Limited time frame</a:t>
            </a:r>
          </a:p>
          <a:p>
            <a:pPr algn="just" eaLnBrk="1" hangingPunct="1"/>
            <a:r>
              <a:rPr lang="en-IN" dirty="0" smtClean="0"/>
              <a:t>Higher Sample size could have helped to reflect a more comprehensive picture</a:t>
            </a:r>
          </a:p>
          <a:p>
            <a:pPr algn="just" eaLnBrk="1" hangingPunct="1"/>
            <a:r>
              <a:rPr lang="en-IN" dirty="0" smtClean="0"/>
              <a:t>Nature of the study resulted in scepticism amongst some players and survey was affected due to that.</a:t>
            </a:r>
          </a:p>
          <a:p>
            <a:pPr algn="just" eaLnBrk="1" hangingPunct="1"/>
            <a:r>
              <a:rPr lang="en-IN" dirty="0" smtClean="0"/>
              <a:t>Limited knowledge about voluntary guidelines amongst players meant that many questions were left unanswered or partially answered</a:t>
            </a:r>
          </a:p>
          <a:p>
            <a:pPr algn="just" eaLnBrk="1" hangingPunct="1"/>
            <a:r>
              <a:rPr lang="en-IN" dirty="0" smtClean="0"/>
              <a:t>Not a lot of secondary literature/data is available on related issues.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286000" y="2819400"/>
            <a:ext cx="4419600" cy="1062038"/>
          </a:xfrm>
        </p:spPr>
        <p:txBody>
          <a:bodyPr>
            <a:spAutoFit/>
          </a:bodyPr>
          <a:lstStyle/>
          <a:p>
            <a:pPr algn="ctr" eaLnBrk="1" hangingPunct="1"/>
            <a:r>
              <a:rPr lang="en-IN" sz="6000" smtClean="0"/>
              <a:t>THANK YOU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62192-9E02-406C-8448-CDB49B8222CC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838200" y="23622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IN" sz="7200" smtClean="0"/>
              <a:t>Annexure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67BA3-78B9-4EDF-BB81-0EBE1174F06D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B9F04-0824-4CC1-8F9B-A1B6DF743A68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6627" name="Title 1"/>
          <p:cNvSpPr txBox="1">
            <a:spLocks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r>
              <a:rPr lang="en-IN" sz="3200">
                <a:latin typeface="Franklin Gothic Book" pitchFamily="34" charset="0"/>
              </a:rPr>
              <a:t>  	 Awareness Matrix-Associations</a:t>
            </a:r>
          </a:p>
        </p:txBody>
      </p:sp>
      <p:sp>
        <p:nvSpPr>
          <p:cNvPr id="26628" name="Slide Number Placeholder 2"/>
          <p:cNvSpPr>
            <a:spLocks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fld id="{80E30455-8FFA-4280-A9A1-A1C43341DD82}" type="slidenum">
              <a:rPr lang="en-US" sz="1400">
                <a:solidFill>
                  <a:srgbClr val="FFFFFF"/>
                </a:solidFill>
                <a:latin typeface="Franklin Gothic Book" pitchFamily="34" charset="0"/>
              </a:rPr>
              <a:pPr algn="ctr"/>
              <a:t>29</a:t>
            </a:fld>
            <a:endParaRPr lang="en-US" sz="1400">
              <a:solidFill>
                <a:srgbClr val="FFFFFF"/>
              </a:solidFill>
              <a:latin typeface="Franklin Gothic Book" pitchFamily="34" charset="0"/>
            </a:endParaRP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457200" y="2133600"/>
          <a:ext cx="8458198" cy="3581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265"/>
                <a:gridCol w="1688401"/>
                <a:gridCol w="971741"/>
                <a:gridCol w="777393"/>
                <a:gridCol w="777393"/>
                <a:gridCol w="777393"/>
                <a:gridCol w="680219"/>
                <a:gridCol w="777393"/>
              </a:tblGrid>
              <a:tr h="737347">
                <a:tc>
                  <a:txBody>
                    <a:bodyPr/>
                    <a:lstStyle/>
                    <a:p>
                      <a:pPr algn="l" fontAlgn="b"/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 dirty="0">
                          <a:effectLst/>
                        </a:rPr>
                        <a:t>Small Scale Drug </a:t>
                      </a:r>
                      <a:r>
                        <a:rPr lang="en-IN" sz="1400" b="1" u="none" strike="noStrike" dirty="0" err="1" smtClean="0">
                          <a:effectLst/>
                        </a:rPr>
                        <a:t>Mfs</a:t>
                      </a:r>
                      <a:r>
                        <a:rPr lang="en-IN" sz="1400" b="1" u="none" strike="noStrike" dirty="0" smtClean="0">
                          <a:effectLst/>
                        </a:rPr>
                        <a:t>. 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 dirty="0" err="1">
                          <a:effectLst/>
                        </a:rPr>
                        <a:t>Sembramky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IMA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AHEI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BCDA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IPA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 dirty="0">
                          <a:effectLst/>
                        </a:rPr>
                        <a:t>WBMSRU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02235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u="none" strike="noStrike">
                          <a:effectLst/>
                        </a:rPr>
                        <a:t>Medical Ethics,2002,MCI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 dirty="0">
                          <a:effectLst/>
                        </a:rPr>
                        <a:t>Yes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 dirty="0">
                          <a:effectLst/>
                        </a:rPr>
                        <a:t>NA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 dirty="0">
                          <a:effectLst/>
                        </a:rPr>
                        <a:t>Yes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Yes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Yes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Yes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Yes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02235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u="none" strike="noStrike">
                          <a:effectLst/>
                        </a:rPr>
                        <a:t>BMW Management Rules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NA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Yes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NA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Yes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NA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NA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 dirty="0">
                          <a:effectLst/>
                        </a:rPr>
                        <a:t>NA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02235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u="none" strike="noStrike">
                          <a:effectLst/>
                        </a:rPr>
                        <a:t>NVG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No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Yes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No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No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No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No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NA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37347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u="none" strike="noStrike">
                          <a:effectLst/>
                        </a:rPr>
                        <a:t>UCPMP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No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NA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Yes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No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No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>
                          <a:effectLst/>
                        </a:rPr>
                        <a:t>Yes</a:t>
                      </a:r>
                      <a:endParaRPr lang="en-IN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u="none" strike="noStrike" dirty="0">
                          <a:effectLst/>
                        </a:rPr>
                        <a:t>Yes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914400"/>
            <a:ext cx="7772400" cy="5257800"/>
          </a:xfrm>
        </p:spPr>
        <p:txBody>
          <a:bodyPr/>
          <a:lstStyle/>
          <a:p>
            <a:pPr algn="just" eaLnBrk="1" hangingPunct="1"/>
            <a:r>
              <a:rPr lang="en-US" sz="2000" dirty="0"/>
              <a:t>Past Trends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n-US" dirty="0"/>
              <a:t>A gradual decline in numbers of manufacturing units early 90’s  owing </a:t>
            </a:r>
            <a:r>
              <a:rPr lang="en-US" dirty="0" smtClean="0"/>
              <a:t>to:</a:t>
            </a:r>
            <a:endParaRPr lang="en-US" dirty="0" smtClean="0">
              <a:solidFill>
                <a:srgbClr val="FF0000"/>
              </a:solidFill>
            </a:endParaRPr>
          </a:p>
          <a:p>
            <a:pPr lvl="2" algn="just" eaLnBrk="1" hangingPunct="1">
              <a:buFont typeface="Arial" charset="0"/>
              <a:buChar char="•"/>
            </a:pPr>
            <a:r>
              <a:rPr lang="en-US" dirty="0" smtClean="0"/>
              <a:t>Dependence on government (CMS which declined with time)</a:t>
            </a:r>
          </a:p>
          <a:p>
            <a:pPr lvl="2" algn="just" eaLnBrk="1" hangingPunct="1">
              <a:buFont typeface="Arial" charset="0"/>
              <a:buChar char="•"/>
            </a:pPr>
            <a:r>
              <a:rPr lang="en-US" dirty="0" smtClean="0"/>
              <a:t>Increasing </a:t>
            </a:r>
            <a:r>
              <a:rPr lang="en-US" dirty="0"/>
              <a:t>competition and stringent norms (GMP in 2005)</a:t>
            </a:r>
          </a:p>
          <a:p>
            <a:pPr lvl="2" algn="just" eaLnBrk="1" hangingPunct="1">
              <a:buFont typeface="Arial" charset="0"/>
              <a:buChar char="•"/>
            </a:pPr>
            <a:r>
              <a:rPr lang="en-US" dirty="0"/>
              <a:t>Shift in business strategy</a:t>
            </a:r>
          </a:p>
          <a:p>
            <a:pPr lvl="2" algn="just" eaLnBrk="1" hangingPunct="1">
              <a:buFont typeface="Arial" charset="0"/>
              <a:buChar char="•"/>
            </a:pPr>
            <a:r>
              <a:rPr lang="en-US" dirty="0"/>
              <a:t>Lack of finance from banking sector due to default on loan repayment</a:t>
            </a:r>
          </a:p>
          <a:p>
            <a:pPr lvl="1" algn="just" eaLnBrk="1" hangingPunct="1">
              <a:buFont typeface="Arial" charset="0"/>
              <a:buChar char="•"/>
            </a:pPr>
            <a:endParaRPr lang="en-US" sz="2000" dirty="0"/>
          </a:p>
          <a:p>
            <a:pPr algn="just" eaLnBrk="1" hangingPunct="1">
              <a:buFont typeface="Arial" charset="0"/>
              <a:buChar char="•"/>
            </a:pPr>
            <a:r>
              <a:rPr lang="en-US" sz="2000" dirty="0"/>
              <a:t>Recent Trends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n-US" sz="2000" dirty="0"/>
              <a:t>New areas like Biotechnology, Contract Research and Manufacturing Services (CRAMS) 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n-US" sz="2000" dirty="0"/>
              <a:t>New policies promoting biotechnology and  FDI  (</a:t>
            </a:r>
            <a:r>
              <a:rPr lang="en-US" sz="2000" dirty="0" err="1"/>
              <a:t>upto</a:t>
            </a:r>
            <a:r>
              <a:rPr lang="en-US" sz="2000" dirty="0"/>
              <a:t> 100% )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n-US" sz="2000" dirty="0"/>
              <a:t>Sikkim is fast emerging as a strong contender for West Bengal due to easier access to China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FBA14-95B4-4073-BE37-0DBF5D317F0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14375" y="92075"/>
            <a:ext cx="7772400" cy="5635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/>
              <a:t>Overview of Pharmaceutical Sector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872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12886-D712-4EBC-B4D3-F1B8A7A0207F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7651" name="Title 1"/>
          <p:cNvSpPr txBox="1">
            <a:spLocks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r>
              <a:rPr lang="en-IN" sz="2800">
                <a:latin typeface="Franklin Gothic Book" pitchFamily="34" charset="0"/>
              </a:rPr>
              <a:t> Awareness Matrix-Policy Makers &amp; Regulators</a:t>
            </a:r>
            <a:endParaRPr lang="en-IN" sz="280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27652" name="Slide Number Placeholder 2"/>
          <p:cNvSpPr>
            <a:spLocks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fld id="{B7A96A08-A4AD-4D58-BEEE-5347F05425CD}" type="slidenum">
              <a:rPr lang="en-US" sz="1400">
                <a:solidFill>
                  <a:srgbClr val="FFFFFF"/>
                </a:solidFill>
                <a:latin typeface="Franklin Gothic Book" pitchFamily="34" charset="0"/>
              </a:rPr>
              <a:pPr algn="ctr"/>
              <a:t>30</a:t>
            </a:fld>
            <a:endParaRPr lang="en-US" sz="1400">
              <a:solidFill>
                <a:srgbClr val="FFFFFF"/>
              </a:solidFill>
              <a:latin typeface="Franklin Gothic Book" pitchFamily="34" charset="0"/>
            </a:endParaRP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685800" y="2362200"/>
          <a:ext cx="7861300" cy="3733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2205"/>
                <a:gridCol w="2584902"/>
                <a:gridCol w="1852069"/>
                <a:gridCol w="1772124"/>
              </a:tblGrid>
              <a:tr h="768724">
                <a:tc>
                  <a:txBody>
                    <a:bodyPr/>
                    <a:lstStyle/>
                    <a:p>
                      <a:pPr algn="l" fontAlgn="b"/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Department of Health &amp; Family Welfare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Department of Environment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1" u="none" strike="noStrike">
                          <a:effectLst/>
                        </a:rPr>
                        <a:t>Directorate of Drug Control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3211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u="none" strike="noStrike">
                          <a:effectLst/>
                        </a:rPr>
                        <a:t>Medical Ethics,2002,MCI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</a:rPr>
                        <a:t>Yes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>
                          <a:effectLst/>
                        </a:rPr>
                        <a:t>NA</a:t>
                      </a:r>
                      <a:endParaRPr lang="en-IN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>
                          <a:effectLst/>
                        </a:rPr>
                        <a:t>NA</a:t>
                      </a:r>
                      <a:endParaRPr lang="en-IN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3211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u="none" strike="noStrike">
                          <a:effectLst/>
                        </a:rPr>
                        <a:t>BMW Management Rules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</a:rPr>
                        <a:t>Yes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</a:rPr>
                        <a:t>NA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>
                          <a:effectLst/>
                        </a:rPr>
                        <a:t>NA</a:t>
                      </a:r>
                      <a:endParaRPr lang="en-IN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3211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u="none" strike="noStrike">
                          <a:effectLst/>
                        </a:rPr>
                        <a:t>NVG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>
                          <a:effectLst/>
                        </a:rPr>
                        <a:t>Yes</a:t>
                      </a:r>
                      <a:endParaRPr lang="en-IN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</a:rPr>
                        <a:t>Yes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</a:rPr>
                        <a:t>No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68724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u="none" strike="noStrike">
                          <a:effectLst/>
                        </a:rPr>
                        <a:t>UCPMP</a:t>
                      </a:r>
                      <a:endParaRPr lang="en-IN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>
                          <a:effectLst/>
                        </a:rPr>
                        <a:t>Yes</a:t>
                      </a:r>
                      <a:endParaRPr lang="en-IN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>
                          <a:effectLst/>
                        </a:rPr>
                        <a:t>NA</a:t>
                      </a:r>
                      <a:endParaRPr lang="en-IN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</a:rPr>
                        <a:t>Yes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9"/>
          <p:cNvSpPr txBox="1">
            <a:spLocks noChangeArrowheads="1"/>
          </p:cNvSpPr>
          <p:nvPr/>
        </p:nvSpPr>
        <p:spPr bwMode="auto">
          <a:xfrm>
            <a:off x="1511300" y="6093340"/>
            <a:ext cx="624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latin typeface="Perpetua" pitchFamily="18" charset="0"/>
              </a:rPr>
              <a:t>Compliance with selected Guidelines by Private Hospitals  </a:t>
            </a:r>
          </a:p>
        </p:txBody>
      </p:sp>
      <p:sp>
        <p:nvSpPr>
          <p:cNvPr id="11" name="Action Button: Back or Previous 10">
            <a:hlinkClick r:id="rId2" action="ppaction://hlinksldjump" highlightClick="1"/>
          </p:cNvPr>
          <p:cNvSpPr/>
          <p:nvPr/>
        </p:nvSpPr>
        <p:spPr>
          <a:xfrm>
            <a:off x="381000" y="6172200"/>
            <a:ext cx="5334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241420853"/>
              </p:ext>
            </p:extLst>
          </p:nvPr>
        </p:nvGraphicFramePr>
        <p:xfrm>
          <a:off x="381000" y="228600"/>
          <a:ext cx="8001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478444763"/>
              </p:ext>
            </p:extLst>
          </p:nvPr>
        </p:nvGraphicFramePr>
        <p:xfrm>
          <a:off x="673100" y="3593980"/>
          <a:ext cx="7962900" cy="2512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68E19-5939-4ACC-8374-6F73A1F4661A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9699" name="TextBox 5"/>
          <p:cNvSpPr txBox="1">
            <a:spLocks noChangeArrowheads="1"/>
          </p:cNvSpPr>
          <p:nvPr/>
        </p:nvSpPr>
        <p:spPr bwMode="auto">
          <a:xfrm>
            <a:off x="457200" y="28956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Perpetua" pitchFamily="18" charset="0"/>
              </a:rPr>
              <a:t>Awareness among Private Hospitals on Selected Regulations and Guidelines</a:t>
            </a:r>
          </a:p>
        </p:txBody>
      </p:sp>
      <p:sp>
        <p:nvSpPr>
          <p:cNvPr id="29700" name="TextBox 7"/>
          <p:cNvSpPr txBox="1">
            <a:spLocks noChangeArrowheads="1"/>
          </p:cNvSpPr>
          <p:nvPr/>
        </p:nvSpPr>
        <p:spPr bwMode="auto">
          <a:xfrm>
            <a:off x="685800" y="6292056"/>
            <a:ext cx="822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Perpetua" pitchFamily="18" charset="0"/>
              </a:rPr>
              <a:t>Awareness among </a:t>
            </a:r>
            <a:r>
              <a:rPr lang="en-US" b="1" dirty="0" err="1">
                <a:latin typeface="Perpetua" pitchFamily="18" charset="0"/>
              </a:rPr>
              <a:t>Pharma</a:t>
            </a:r>
            <a:r>
              <a:rPr lang="en-US" b="1" dirty="0">
                <a:latin typeface="Perpetua" pitchFamily="18" charset="0"/>
              </a:rPr>
              <a:t> Companies on Selected Regulations and Guidelines</a:t>
            </a:r>
          </a:p>
        </p:txBody>
      </p:sp>
      <p:sp>
        <p:nvSpPr>
          <p:cNvPr id="9" name="Action Button: Back or Previous 8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457200" cy="228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166100398"/>
              </p:ext>
            </p:extLst>
          </p:nvPr>
        </p:nvGraphicFramePr>
        <p:xfrm>
          <a:off x="685800" y="457200"/>
          <a:ext cx="7772400" cy="2265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023382910"/>
              </p:ext>
            </p:extLst>
          </p:nvPr>
        </p:nvGraphicFramePr>
        <p:xfrm>
          <a:off x="685800" y="3363436"/>
          <a:ext cx="8001000" cy="2928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2D96DB-E7D6-4F9E-87D1-580FB154AFEF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8305800" y="6324600"/>
            <a:ext cx="4572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24" name="TextBox 7"/>
          <p:cNvSpPr txBox="1">
            <a:spLocks noChangeArrowheads="1"/>
          </p:cNvSpPr>
          <p:nvPr/>
        </p:nvSpPr>
        <p:spPr bwMode="auto">
          <a:xfrm>
            <a:off x="609600" y="393700"/>
            <a:ext cx="8229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Perpetua" pitchFamily="18" charset="0"/>
              </a:rPr>
              <a:t>Do </a:t>
            </a:r>
            <a:r>
              <a:rPr lang="en-US" b="1" dirty="0">
                <a:latin typeface="Perpetua" pitchFamily="18" charset="0"/>
              </a:rPr>
              <a:t>you have any dedicated Environmental management department in your firm?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Perpetua" pitchFamily="18" charset="0"/>
              </a:rPr>
              <a:t>Do </a:t>
            </a:r>
            <a:r>
              <a:rPr lang="en-US" b="1" dirty="0">
                <a:latin typeface="Perpetua" pitchFamily="18" charset="0"/>
              </a:rPr>
              <a:t>you have any infrastructure in place  to reduce negative environmental effects?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latin typeface="Perpetua" pitchFamily="18" charset="0"/>
              </a:rPr>
              <a:t>Do </a:t>
            </a:r>
            <a:r>
              <a:rPr lang="en-US" b="1" dirty="0">
                <a:latin typeface="Perpetua" pitchFamily="18" charset="0"/>
              </a:rPr>
              <a:t>you think that implementation of regulatory laws should be done differently depending on the size and nature of the unit?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906335"/>
              </p:ext>
            </p:extLst>
          </p:nvPr>
        </p:nvGraphicFramePr>
        <p:xfrm>
          <a:off x="609600" y="2362200"/>
          <a:ext cx="79248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3E427-8182-4A7E-B6B2-18DF7A830340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304800" y="2286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latin typeface="Perpetua" pitchFamily="18" charset="0"/>
              </a:rPr>
              <a:t>Perception </a:t>
            </a:r>
            <a:r>
              <a:rPr lang="en-US" b="1" dirty="0" smtClean="0">
                <a:latin typeface="Perpetua" pitchFamily="18" charset="0"/>
              </a:rPr>
              <a:t>of </a:t>
            </a:r>
            <a:r>
              <a:rPr lang="en-US" b="1" dirty="0" err="1">
                <a:latin typeface="Perpetua" pitchFamily="18" charset="0"/>
              </a:rPr>
              <a:t>Pharma</a:t>
            </a:r>
            <a:r>
              <a:rPr lang="en-US" b="1" dirty="0">
                <a:latin typeface="Perpetua" pitchFamily="18" charset="0"/>
              </a:rPr>
              <a:t> companies about implication </a:t>
            </a:r>
            <a:r>
              <a:rPr lang="en-US" b="1" dirty="0" smtClean="0">
                <a:latin typeface="Perpetua" pitchFamily="18" charset="0"/>
              </a:rPr>
              <a:t>of salary </a:t>
            </a:r>
            <a:r>
              <a:rPr lang="en-US" b="1" dirty="0">
                <a:latin typeface="Perpetua" pitchFamily="18" charset="0"/>
              </a:rPr>
              <a:t>structure </a:t>
            </a:r>
            <a:r>
              <a:rPr lang="en-US" b="1" dirty="0" smtClean="0">
                <a:latin typeface="Perpetua" pitchFamily="18" charset="0"/>
              </a:rPr>
              <a:t>on </a:t>
            </a:r>
            <a:r>
              <a:rPr lang="en-US" b="1" dirty="0">
                <a:latin typeface="Perpetua" pitchFamily="18" charset="0"/>
              </a:rPr>
              <a:t>Ethical </a:t>
            </a:r>
            <a:r>
              <a:rPr lang="en-US" b="1" dirty="0" err="1" smtClean="0">
                <a:latin typeface="Perpetua" pitchFamily="18" charset="0"/>
              </a:rPr>
              <a:t>behaviour</a:t>
            </a:r>
            <a:r>
              <a:rPr lang="en-US" b="1" dirty="0" smtClean="0">
                <a:latin typeface="Perpetua" pitchFamily="18" charset="0"/>
              </a:rPr>
              <a:t> and areas of ethical concern</a:t>
            </a:r>
            <a:endParaRPr lang="en-US" b="1" dirty="0">
              <a:latin typeface="Perpetua" pitchFamily="18" charset="0"/>
            </a:endParaRPr>
          </a:p>
        </p:txBody>
      </p:sp>
      <p:sp>
        <p:nvSpPr>
          <p:cNvPr id="5" name="Action Button: Back or Previous 4">
            <a:hlinkClick r:id="rId2" action="ppaction://hlinksldjump" highlightClick="1"/>
          </p:cNvPr>
          <p:cNvSpPr/>
          <p:nvPr/>
        </p:nvSpPr>
        <p:spPr>
          <a:xfrm>
            <a:off x="8305800" y="6400800"/>
            <a:ext cx="6096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967530"/>
              </p:ext>
            </p:extLst>
          </p:nvPr>
        </p:nvGraphicFramePr>
        <p:xfrm>
          <a:off x="533400" y="762000"/>
          <a:ext cx="8382000" cy="3011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506424"/>
              </p:ext>
            </p:extLst>
          </p:nvPr>
        </p:nvGraphicFramePr>
        <p:xfrm>
          <a:off x="685800" y="3810000"/>
          <a:ext cx="7620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39E3A-9D3F-4177-84C9-8B105455FCA2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8001000" y="6096000"/>
            <a:ext cx="6858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74103460"/>
              </p:ext>
            </p:extLst>
          </p:nvPr>
        </p:nvGraphicFramePr>
        <p:xfrm>
          <a:off x="381000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84BB8-D4D8-4D85-8E78-05E2594535D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1026" name="Chart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6"/>
          <a:stretch>
            <a:fillRect/>
          </a:stretch>
        </p:blipFill>
        <p:spPr bwMode="auto">
          <a:xfrm>
            <a:off x="1447800" y="431800"/>
            <a:ext cx="64008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Chart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3556000"/>
            <a:ext cx="63881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ction Button: Back or Previous 4">
            <a:hlinkClick r:id="rId4" action="ppaction://hlinksldjump" highlightClick="1"/>
          </p:cNvPr>
          <p:cNvSpPr/>
          <p:nvPr/>
        </p:nvSpPr>
        <p:spPr>
          <a:xfrm>
            <a:off x="8001000" y="6096000"/>
            <a:ext cx="6858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0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84BB8-D4D8-4D85-8E78-05E2594535D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2050" name="Picture 2" descr="WB map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52400"/>
            <a:ext cx="4991100" cy="6531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ction Button: Back or Previous 3">
            <a:hlinkClick r:id="rId3" action="ppaction://hlinksldjump" highlightClick="1"/>
          </p:cNvPr>
          <p:cNvSpPr/>
          <p:nvPr/>
        </p:nvSpPr>
        <p:spPr>
          <a:xfrm>
            <a:off x="8001000" y="6096000"/>
            <a:ext cx="6858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7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84BB8-D4D8-4D85-8E78-05E2594535D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0644395"/>
              </p:ext>
            </p:extLst>
          </p:nvPr>
        </p:nvGraphicFramePr>
        <p:xfrm>
          <a:off x="838200" y="381000"/>
          <a:ext cx="7772400" cy="59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Action Button: Back or Previous 3">
            <a:hlinkClick r:id="rId3" action="ppaction://hlinksldjump" highlightClick="1"/>
          </p:cNvPr>
          <p:cNvSpPr/>
          <p:nvPr/>
        </p:nvSpPr>
        <p:spPr>
          <a:xfrm>
            <a:off x="8153400" y="6096000"/>
            <a:ext cx="6858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84BB8-D4D8-4D85-8E78-05E2594535D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925497235"/>
              </p:ext>
            </p:extLst>
          </p:nvPr>
        </p:nvGraphicFramePr>
        <p:xfrm>
          <a:off x="228600" y="304800"/>
          <a:ext cx="41148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179055"/>
              </p:ext>
            </p:extLst>
          </p:nvPr>
        </p:nvGraphicFramePr>
        <p:xfrm>
          <a:off x="4572000" y="228600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43000" y="4724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104277"/>
              </p:ext>
            </p:extLst>
          </p:nvPr>
        </p:nvGraphicFramePr>
        <p:xfrm>
          <a:off x="685800" y="3200400"/>
          <a:ext cx="7696200" cy="3222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Action Button: Back or Previous 12">
            <a:hlinkClick r:id="rId5" action="ppaction://hlinksldjump" highlightClick="1"/>
          </p:cNvPr>
          <p:cNvSpPr/>
          <p:nvPr/>
        </p:nvSpPr>
        <p:spPr>
          <a:xfrm>
            <a:off x="8153400" y="6096000"/>
            <a:ext cx="6858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0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Overview of Healthcare Sector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 algn="just" eaLnBrk="1" hangingPunct="1"/>
            <a:r>
              <a:rPr lang="en-US" sz="2400" dirty="0" smtClean="0"/>
              <a:t>The growth in private healthcare started picking up since the 1990s</a:t>
            </a:r>
          </a:p>
          <a:p>
            <a:pPr algn="just" eaLnBrk="1" hangingPunct="1"/>
            <a:endParaRPr lang="en-US" sz="2400" dirty="0" smtClean="0"/>
          </a:p>
          <a:p>
            <a:pPr algn="just" eaLnBrk="1" hangingPunct="1"/>
            <a:r>
              <a:rPr lang="en-US" sz="2400" dirty="0" smtClean="0"/>
              <a:t>National Health Policy 2002 welcome private participation and Government of West Bengal officially came up with the PPP policy in 2006</a:t>
            </a:r>
          </a:p>
          <a:p>
            <a:pPr algn="just" eaLnBrk="1" hangingPunct="1"/>
            <a:endParaRPr lang="en-US" sz="2400" dirty="0" smtClean="0"/>
          </a:p>
          <a:p>
            <a:pPr algn="just" eaLnBrk="1" hangingPunct="1"/>
            <a:r>
              <a:rPr lang="en-US" sz="2400" dirty="0"/>
              <a:t>The total number of health units in the State is roughly around 2000 (leaving out </a:t>
            </a:r>
            <a:r>
              <a:rPr lang="en-US" sz="2400" dirty="0" smtClean="0"/>
              <a:t>sub-</a:t>
            </a:r>
            <a:r>
              <a:rPr lang="en-US" sz="2400" dirty="0" err="1" smtClean="0"/>
              <a:t>centres</a:t>
            </a:r>
            <a:r>
              <a:rPr lang="en-US" sz="2400" dirty="0"/>
              <a:t>) including both private and public units. </a:t>
            </a:r>
            <a:endParaRPr lang="en-US" sz="2400" dirty="0" smtClean="0"/>
          </a:p>
          <a:p>
            <a:pPr algn="just" eaLnBrk="1" hangingPunct="1"/>
            <a:endParaRPr lang="en-US" sz="2400" dirty="0"/>
          </a:p>
          <a:p>
            <a:pPr algn="just" eaLnBrk="1" hangingPunct="1"/>
            <a:r>
              <a:rPr lang="en-US" sz="2400" dirty="0" smtClean="0"/>
              <a:t>The number of private </a:t>
            </a:r>
            <a:r>
              <a:rPr lang="en-US" sz="2400" dirty="0"/>
              <a:t>hospitals outnumber the public hospitals in the state by </a:t>
            </a:r>
            <a:r>
              <a:rPr lang="en-US" sz="2400" dirty="0">
                <a:hlinkClick r:id="rId2" action="ppaction://hlinksldjump"/>
              </a:rPr>
              <a:t>more than </a:t>
            </a:r>
            <a:r>
              <a:rPr lang="en-US" sz="2400" dirty="0" smtClean="0">
                <a:hlinkClick r:id="rId2" action="ppaction://hlinksldjump"/>
              </a:rPr>
              <a:t>triple, while the </a:t>
            </a:r>
            <a:r>
              <a:rPr lang="en-US" sz="2400" dirty="0">
                <a:hlinkClick r:id="rId2" action="ppaction://hlinksldjump"/>
              </a:rPr>
              <a:t>proportion of hospital beds </a:t>
            </a:r>
            <a:r>
              <a:rPr lang="en-US" sz="2400" dirty="0" smtClean="0">
                <a:hlinkClick r:id="rId2" action="ppaction://hlinksldjump"/>
              </a:rPr>
              <a:t>show a absolute reverse statistics </a:t>
            </a:r>
            <a:r>
              <a:rPr lang="en-US" sz="2400" dirty="0" smtClean="0"/>
              <a:t>with </a:t>
            </a:r>
            <a:r>
              <a:rPr lang="en-US" sz="2400" dirty="0"/>
              <a:t>the government figures being more than double the private counterparts. </a:t>
            </a:r>
            <a:endParaRPr lang="en-US" sz="2400" dirty="0" smtClean="0"/>
          </a:p>
          <a:p>
            <a:pPr algn="just" eaLnBrk="1" hangingPunct="1"/>
            <a:endParaRPr lang="en-US" sz="2400" dirty="0" smtClean="0"/>
          </a:p>
          <a:p>
            <a:pPr algn="just" eaLnBrk="1" hangingPunct="1"/>
            <a:endParaRPr lang="en-US" sz="2400" dirty="0" smtClean="0"/>
          </a:p>
          <a:p>
            <a:pPr algn="just" eaLnBrk="1" hangingPunct="1"/>
            <a:endParaRPr lang="en-US" sz="2400" dirty="0" smtClean="0"/>
          </a:p>
          <a:p>
            <a:pPr algn="just" eaLnBrk="1" hangingPunct="1"/>
            <a:endParaRPr lang="en-US" sz="2400" dirty="0" smtClean="0"/>
          </a:p>
          <a:p>
            <a:pPr algn="just" eaLnBrk="1" hangingPunct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4D98D-3E6D-4784-810A-1A110C5D534F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84BB8-D4D8-4D85-8E78-05E2594535D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77103"/>
              </p:ext>
            </p:extLst>
          </p:nvPr>
        </p:nvGraphicFramePr>
        <p:xfrm>
          <a:off x="762000" y="3594100"/>
          <a:ext cx="8077200" cy="326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8383615"/>
              </p:ext>
            </p:extLst>
          </p:nvPr>
        </p:nvGraphicFramePr>
        <p:xfrm>
          <a:off x="685800" y="457200"/>
          <a:ext cx="8077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Action Button: Back or Previous 8">
            <a:hlinkClick r:id="rId4" action="ppaction://hlinksldjump" highlightClick="1"/>
          </p:cNvPr>
          <p:cNvSpPr/>
          <p:nvPr/>
        </p:nvSpPr>
        <p:spPr>
          <a:xfrm>
            <a:off x="8305800" y="6172200"/>
            <a:ext cx="6858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87362"/>
          </a:xfrm>
        </p:spPr>
        <p:txBody>
          <a:bodyPr/>
          <a:lstStyle/>
          <a:p>
            <a:r>
              <a:rPr lang="en-US" sz="3200" b="1" dirty="0"/>
              <a:t>Overview of Healthcare Sector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990600"/>
            <a:ext cx="8001000" cy="5257800"/>
          </a:xfrm>
        </p:spPr>
        <p:txBody>
          <a:bodyPr/>
          <a:lstStyle/>
          <a:p>
            <a:pPr algn="just" eaLnBrk="1" hangingPunct="1"/>
            <a:r>
              <a:rPr lang="en-US" sz="2000" dirty="0" smtClean="0"/>
              <a:t>An estimated segregation of available hospitals beds in </a:t>
            </a:r>
            <a:r>
              <a:rPr lang="en-US" sz="2000" dirty="0"/>
              <a:t>municipal </a:t>
            </a:r>
            <a:r>
              <a:rPr lang="en-US" sz="2000" dirty="0" smtClean="0"/>
              <a:t>towns is as follows:</a:t>
            </a:r>
          </a:p>
          <a:p>
            <a:pPr lvl="1" algn="just" eaLnBrk="1" hangingPunct="1"/>
            <a:r>
              <a:rPr lang="en-US" sz="1800" dirty="0" smtClean="0"/>
              <a:t>29</a:t>
            </a:r>
            <a:r>
              <a:rPr lang="en-US" sz="1800" dirty="0"/>
              <a:t>% private </a:t>
            </a:r>
            <a:r>
              <a:rPr lang="en-US" sz="1800" dirty="0" smtClean="0"/>
              <a:t>hospitals</a:t>
            </a:r>
          </a:p>
          <a:p>
            <a:pPr lvl="1" algn="just" eaLnBrk="1" hangingPunct="1"/>
            <a:r>
              <a:rPr lang="en-US" sz="1800" dirty="0" smtClean="0"/>
              <a:t>53</a:t>
            </a:r>
            <a:r>
              <a:rPr lang="en-US" sz="1800" dirty="0"/>
              <a:t>% </a:t>
            </a:r>
            <a:r>
              <a:rPr lang="en-US" sz="1800" dirty="0" smtClean="0"/>
              <a:t>State Health </a:t>
            </a:r>
            <a:r>
              <a:rPr lang="en-US" sz="1800" dirty="0"/>
              <a:t>D</a:t>
            </a:r>
            <a:r>
              <a:rPr lang="en-US" sz="1800" dirty="0" smtClean="0"/>
              <a:t>epartment</a:t>
            </a:r>
          </a:p>
          <a:p>
            <a:pPr lvl="1" algn="just" eaLnBrk="1" hangingPunct="1"/>
            <a:r>
              <a:rPr lang="en-US" sz="1800" dirty="0" smtClean="0"/>
              <a:t>13</a:t>
            </a:r>
            <a:r>
              <a:rPr lang="en-US" sz="1800" dirty="0"/>
              <a:t>% </a:t>
            </a:r>
            <a:r>
              <a:rPr lang="en-US" sz="1800" dirty="0" smtClean="0"/>
              <a:t>other </a:t>
            </a:r>
            <a:r>
              <a:rPr lang="en-US" sz="1800" dirty="0"/>
              <a:t>government </a:t>
            </a:r>
            <a:r>
              <a:rPr lang="en-US" sz="1800" dirty="0" smtClean="0"/>
              <a:t>departments</a:t>
            </a:r>
          </a:p>
          <a:p>
            <a:pPr lvl="1" algn="just" eaLnBrk="1" hangingPunct="1"/>
            <a:r>
              <a:rPr lang="en-US" sz="1800" dirty="0" smtClean="0"/>
              <a:t>6</a:t>
            </a:r>
            <a:r>
              <a:rPr lang="en-US" sz="1800" dirty="0"/>
              <a:t>% </a:t>
            </a:r>
            <a:r>
              <a:rPr lang="en-US" sz="1800" dirty="0" smtClean="0"/>
              <a:t>municipalities</a:t>
            </a:r>
            <a:r>
              <a:rPr lang="en-US" sz="1800" dirty="0"/>
              <a:t>. </a:t>
            </a:r>
            <a:endParaRPr lang="en-US" sz="1800" dirty="0" smtClean="0"/>
          </a:p>
          <a:p>
            <a:pPr algn="just" eaLnBrk="1" hangingPunct="1"/>
            <a:endParaRPr lang="en-US" sz="2000" dirty="0"/>
          </a:p>
          <a:p>
            <a:pPr algn="just" eaLnBrk="1" hangingPunct="1"/>
            <a:r>
              <a:rPr lang="en-US" sz="2000" dirty="0"/>
              <a:t>The average number of private health care institutions (excluding physician’s chambers) is 0.58 per 10,000 population in the municipal areas of West </a:t>
            </a:r>
            <a:r>
              <a:rPr lang="en-US" sz="2000" dirty="0" smtClean="0"/>
              <a:t>Bengal</a:t>
            </a:r>
          </a:p>
          <a:p>
            <a:pPr algn="just" eaLnBrk="1" hangingPunct="1"/>
            <a:endParaRPr lang="en-US" sz="2000" dirty="0"/>
          </a:p>
          <a:p>
            <a:pPr algn="just"/>
            <a:r>
              <a:rPr lang="en-US" sz="2000" dirty="0"/>
              <a:t>Kolkata has emerged as the healthcare hub in eastern India with around 121 leading nursing homes and 63 large hospitals. There are roughly 188 diagnostic </a:t>
            </a:r>
            <a:r>
              <a:rPr lang="en-US" sz="2000" dirty="0" err="1"/>
              <a:t>centres</a:t>
            </a:r>
            <a:r>
              <a:rPr lang="en-US" sz="2000" dirty="0"/>
              <a:t> in and around </a:t>
            </a:r>
            <a:r>
              <a:rPr lang="en-US" sz="2000" dirty="0" smtClean="0"/>
              <a:t>Kolkata.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>
                <a:hlinkClick r:id="rId2" action="ppaction://hlinksldjump"/>
              </a:rPr>
              <a:t>Other districts with appreciable presence of private healthcare </a:t>
            </a:r>
            <a:r>
              <a:rPr lang="en-US" sz="2000" dirty="0"/>
              <a:t>are North &amp; South 24 </a:t>
            </a:r>
            <a:r>
              <a:rPr lang="en-US" sz="2000" dirty="0" err="1"/>
              <a:t>Parganas</a:t>
            </a:r>
            <a:r>
              <a:rPr lang="en-US" sz="2000" dirty="0"/>
              <a:t>, Howrah, Hooghly, </a:t>
            </a:r>
            <a:r>
              <a:rPr lang="en-US" sz="2000" dirty="0" err="1" smtClean="0"/>
              <a:t>Bardhaman</a:t>
            </a:r>
            <a:r>
              <a:rPr lang="en-US" sz="2000" dirty="0" smtClean="0"/>
              <a:t> and </a:t>
            </a:r>
            <a:r>
              <a:rPr lang="en-US" sz="2000" dirty="0"/>
              <a:t>East &amp; West </a:t>
            </a:r>
            <a:r>
              <a:rPr lang="en-US" sz="2000" dirty="0" err="1" smtClean="0"/>
              <a:t>Midnapur</a:t>
            </a:r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FBA14-95B4-4073-BE37-0DBF5D317F0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9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50900" y="122238"/>
            <a:ext cx="7772400" cy="563562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Methodology for the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749300"/>
            <a:ext cx="8229600" cy="59309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Sample Composition: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Pharmaceuticals - 50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Bulk drug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manufacturers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Formulations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45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Private Hospitals ( a 2:2:1ratio was attempted) - 50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Big Hospitals (more than 100 beds) - 22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Medium Hospitals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(30 -100 beds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- 16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Small Hospitals (15-30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beds) – 12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Medical Representatives - 40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Sectoral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Associations – 6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Local Community - 6</a:t>
            </a:r>
          </a:p>
          <a:p>
            <a:pPr marL="54864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274002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Districts covered: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Kolkata, North &amp; South 24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Parganas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Nadia,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Bardhaman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Jalpaiguri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20040" lvl="1" indent="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4260C-2B75-4447-938D-3E53E333CB0C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639762"/>
          </a:xfrm>
        </p:spPr>
        <p:txBody>
          <a:bodyPr/>
          <a:lstStyle/>
          <a:p>
            <a:pPr eaLnBrk="1" hangingPunct="1"/>
            <a:r>
              <a:rPr lang="en-US" sz="2800" b="1" smtClean="0"/>
              <a:t>Methodology</a:t>
            </a:r>
            <a:endParaRPr lang="en-US" sz="2800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305800" cy="5410200"/>
          </a:xfrm>
        </p:spPr>
        <p:txBody>
          <a:bodyPr/>
          <a:lstStyle/>
          <a:p>
            <a:pPr algn="just" eaLnBrk="1" hangingPunct="1"/>
            <a:r>
              <a:rPr lang="en-US" sz="3200" dirty="0" smtClean="0"/>
              <a:t>Research Tools</a:t>
            </a:r>
          </a:p>
          <a:p>
            <a:pPr lvl="1" algn="just" eaLnBrk="1" hangingPunct="1"/>
            <a:endParaRPr lang="en-US" sz="3200" dirty="0" smtClean="0"/>
          </a:p>
          <a:p>
            <a:pPr lvl="1" algn="just" eaLnBrk="1" hangingPunct="1"/>
            <a:r>
              <a:rPr lang="en-US" sz="3200" dirty="0" smtClean="0"/>
              <a:t>Questionnaire Survey</a:t>
            </a:r>
          </a:p>
          <a:p>
            <a:pPr lvl="1" algn="just" eaLnBrk="1" hangingPunct="1"/>
            <a:endParaRPr lang="en-US" sz="3200" dirty="0" smtClean="0"/>
          </a:p>
          <a:p>
            <a:pPr lvl="1" algn="just" eaLnBrk="1" hangingPunct="1"/>
            <a:r>
              <a:rPr lang="en-US" sz="3200" dirty="0" smtClean="0"/>
              <a:t>Focus Group Discussion</a:t>
            </a:r>
          </a:p>
          <a:p>
            <a:pPr lvl="1" algn="just" eaLnBrk="1" hangingPunct="1"/>
            <a:endParaRPr lang="en-US" sz="3200" dirty="0" smtClean="0"/>
          </a:p>
          <a:p>
            <a:pPr lvl="1" algn="just" eaLnBrk="1" hangingPunct="1"/>
            <a:r>
              <a:rPr lang="en-US" sz="3200" dirty="0" smtClean="0"/>
              <a:t>Prescription Audit (305 prescriptions)</a:t>
            </a:r>
          </a:p>
          <a:p>
            <a:pPr algn="just" eaLnBrk="1" hangingPunct="1"/>
            <a:endParaRPr lang="en-US" sz="3200" dirty="0" smtClean="0"/>
          </a:p>
          <a:p>
            <a:pPr eaLnBrk="1" hangingPunct="1"/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0F93B-907A-410B-A6DA-D4363C07A9C0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N" sz="5400" dirty="0" smtClean="0"/>
          </a:p>
          <a:p>
            <a:pPr marL="0" indent="0" algn="ctr">
              <a:buNone/>
            </a:pPr>
            <a:r>
              <a:rPr lang="en-IN" sz="5400" dirty="0" smtClean="0"/>
              <a:t>Findings from the Study</a:t>
            </a:r>
            <a:endParaRPr lang="en-IN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4FBA14-95B4-4073-BE37-0DBF5D317F0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6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/>
              <a:t>Evidence suggesting violation of ‘Business Responsibility’ in the 2 sectors</a:t>
            </a:r>
            <a:endParaRPr lang="en-US" sz="2800" b="1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54100"/>
            <a:ext cx="8458200" cy="523875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en-US" sz="2400" b="1" dirty="0" smtClean="0"/>
              <a:t>On Regulations:</a:t>
            </a:r>
          </a:p>
          <a:p>
            <a:pPr algn="just" eaLnBrk="1" hangingPunct="1"/>
            <a:r>
              <a:rPr lang="en-US" sz="2400" dirty="0" smtClean="0"/>
              <a:t>Around 75% of the hospitals follow code of Optimal Healthcare</a:t>
            </a:r>
            <a:endParaRPr lang="en-US" sz="2400" dirty="0" smtClean="0">
              <a:hlinkClick r:id="rId2" action="ppaction://hlinksldjump"/>
            </a:endParaRPr>
          </a:p>
          <a:p>
            <a:pPr algn="just" eaLnBrk="1" hangingPunct="1"/>
            <a:endParaRPr lang="en-US" sz="1000" dirty="0" smtClean="0">
              <a:hlinkClick r:id="rId2" action="ppaction://hlinksldjump"/>
            </a:endParaRPr>
          </a:p>
          <a:p>
            <a:pPr algn="just" eaLnBrk="1" hangingPunct="1"/>
            <a:r>
              <a:rPr lang="en-US" sz="2400" dirty="0" smtClean="0">
                <a:hlinkClick r:id="rId2" action="ppaction://hlinksldjump"/>
              </a:rPr>
              <a:t>Other guidelines like those on prescriptions, RUD, etc. are not so religiously followed. </a:t>
            </a:r>
            <a:endParaRPr lang="en-US" sz="2400" dirty="0" smtClean="0"/>
          </a:p>
          <a:p>
            <a:pPr algn="just" eaLnBrk="1" hangingPunct="1"/>
            <a:endParaRPr lang="en-US" sz="1000" dirty="0">
              <a:solidFill>
                <a:srgbClr val="FF0000"/>
              </a:solidFill>
            </a:endParaRPr>
          </a:p>
          <a:p>
            <a:pPr algn="just" eaLnBrk="1" hangingPunct="1"/>
            <a:r>
              <a:rPr lang="en-US" sz="2400" dirty="0" smtClean="0">
                <a:hlinkClick r:id="rId3" action="ppaction://hlinksldjump"/>
              </a:rPr>
              <a:t>Low awareness on UCPMP, NVGs, etc.</a:t>
            </a:r>
            <a:r>
              <a:rPr lang="en-US" sz="2400" dirty="0" smtClean="0"/>
              <a:t> among Hospitals and Pharmaceutical units</a:t>
            </a:r>
          </a:p>
          <a:p>
            <a:pPr algn="just" eaLnBrk="1" hangingPunct="1"/>
            <a:endParaRPr lang="en-US" sz="1000" dirty="0"/>
          </a:p>
          <a:p>
            <a:pPr algn="just" eaLnBrk="1" hangingPunct="1"/>
            <a:r>
              <a:rPr lang="en-US" sz="2400" dirty="0">
                <a:hlinkClick r:id="rId4" action="ppaction://hlinksldjump"/>
              </a:rPr>
              <a:t>Bigger hospitals seem slightly better off than medium and </a:t>
            </a:r>
            <a:r>
              <a:rPr lang="en-US" sz="2400" dirty="0" err="1">
                <a:hlinkClick r:id="rId4" action="ppaction://hlinksldjump"/>
              </a:rPr>
              <a:t>smal</a:t>
            </a:r>
            <a:r>
              <a:rPr lang="en-US" sz="2400" dirty="0">
                <a:hlinkClick r:id="rId4" action="ppaction://hlinksldjump"/>
              </a:rPr>
              <a:t> hospitals in this respect</a:t>
            </a:r>
            <a:endParaRPr lang="en-US" sz="2400" dirty="0"/>
          </a:p>
          <a:p>
            <a:pPr algn="just" eaLnBrk="1" hangingPunct="1"/>
            <a:endParaRPr lang="en-US" sz="1000" dirty="0" smtClean="0"/>
          </a:p>
          <a:p>
            <a:pPr algn="just" eaLnBrk="1" hangingPunct="1"/>
            <a:r>
              <a:rPr lang="en-US" sz="2400" dirty="0" smtClean="0">
                <a:hlinkClick r:id="rId5" action="ppaction://hlinksldjump"/>
              </a:rPr>
              <a:t>Majority of pharmaceutical surveyed units don’t have dedicated environment management department.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7D491-E564-4DFD-A278-E0042C8DD82E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1576</TotalTime>
  <Words>2405</Words>
  <Application>Microsoft Office PowerPoint</Application>
  <PresentationFormat>On-screen Show (4:3)</PresentationFormat>
  <Paragraphs>382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Equity</vt:lpstr>
      <vt:lpstr>Findings and Inferences from project-BRCC (West Bengal)</vt:lpstr>
      <vt:lpstr>Overview of Pharmaceutical Sector</vt:lpstr>
      <vt:lpstr>Overview of Pharmaceutical Sector</vt:lpstr>
      <vt:lpstr>Overview of Healthcare Sector</vt:lpstr>
      <vt:lpstr>Overview of Healthcare Sector</vt:lpstr>
      <vt:lpstr>Methodology for the survey</vt:lpstr>
      <vt:lpstr>Methodology</vt:lpstr>
      <vt:lpstr>PowerPoint Presentation</vt:lpstr>
      <vt:lpstr>Evidence suggesting violation of ‘Business Responsibility’ in the 2 sectors</vt:lpstr>
      <vt:lpstr>Evidence suggesting violation of ‘Business Responsibility’ in the 2 sectors</vt:lpstr>
      <vt:lpstr>Corporate Social Responsibility</vt:lpstr>
      <vt:lpstr>Prescription Analysis</vt:lpstr>
      <vt:lpstr>Prescription Analysis</vt:lpstr>
      <vt:lpstr>Social, Environmental and Economic Impacts of such violations</vt:lpstr>
      <vt:lpstr>Drivers/Factors influencing Business Responsibility in the 2 sectors in the State</vt:lpstr>
      <vt:lpstr>Initiatives and Feedback from Government , Regulatory Agencies and Associations</vt:lpstr>
      <vt:lpstr>Department of Health &amp; Family Welfare</vt:lpstr>
      <vt:lpstr>Directorate Of Drug Control</vt:lpstr>
      <vt:lpstr>Department of Environment</vt:lpstr>
      <vt:lpstr>Indian Medical Association (IMA)</vt:lpstr>
      <vt:lpstr>Bio Medical Waste Management Firm</vt:lpstr>
      <vt:lpstr>Small Scale Drug Manufacturers’ Action Committee</vt:lpstr>
      <vt:lpstr>Communities’ Voice</vt:lpstr>
      <vt:lpstr>Overall Recommendations</vt:lpstr>
      <vt:lpstr>Broad Recommendations</vt:lpstr>
      <vt:lpstr>Limitations</vt:lpstr>
      <vt:lpstr>THANK YOU </vt:lpstr>
      <vt:lpstr>Annexure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USER-24</dc:creator>
  <cp:lastModifiedBy>USER-24</cp:lastModifiedBy>
  <cp:revision>463</cp:revision>
  <cp:lastPrinted>2012-09-13T12:09:56Z</cp:lastPrinted>
  <dcterms:created xsi:type="dcterms:W3CDTF">2006-08-16T00:00:00Z</dcterms:created>
  <dcterms:modified xsi:type="dcterms:W3CDTF">2012-09-15T05:10:56Z</dcterms:modified>
</cp:coreProperties>
</file>