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8" r:id="rId3"/>
    <p:sldId id="259" r:id="rId4"/>
    <p:sldId id="268" r:id="rId5"/>
    <p:sldId id="262" r:id="rId6"/>
    <p:sldId id="263" r:id="rId7"/>
    <p:sldId id="264" r:id="rId8"/>
    <p:sldId id="265" r:id="rId9"/>
    <p:sldId id="266" r:id="rId10"/>
    <p:sldId id="267" r:id="rId11"/>
    <p:sldId id="270" r:id="rId12"/>
    <p:sldId id="269" r:id="rId13"/>
    <p:sldId id="271" r:id="rId14"/>
    <p:sldId id="272" r:id="rId15"/>
    <p:sldId id="273" r:id="rId16"/>
    <p:sldId id="274" r:id="rId17"/>
    <p:sldId id="27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5BDC6C-3FE5-494D-8362-7483FCE82F0E}" type="datetimeFigureOut">
              <a:rPr lang="en-US" smtClean="0"/>
              <a:pPr/>
              <a:t>2/7/2013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1A1B56-523D-42FC-9CB4-FD0C5119BA43}" type="slidenum">
              <a:rPr lang="en-US" smtClean="0"/>
              <a:pPr/>
              <a:t>‹#›</a:t>
            </a:fld>
            <a:endParaRPr lang="en-US"/>
          </a:p>
        </p:txBody>
      </p:sp>
    </p:spTree>
    <p:extLst>
      <p:ext uri="{BB962C8B-B14F-4D97-AF65-F5344CB8AC3E}">
        <p14:creationId xmlns:p14="http://schemas.microsoft.com/office/powerpoint/2010/main" val="2320807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kern="1200" dirty="0" smtClean="0">
                <a:solidFill>
                  <a:schemeClr val="tx1"/>
                </a:solidFill>
                <a:latin typeface="+mn-lt"/>
                <a:ea typeface="+mn-ea"/>
                <a:cs typeface="+mn-cs"/>
              </a:rPr>
              <a:t>The market-mediated linkages of agricultural sector are: </a:t>
            </a:r>
            <a:r>
              <a:rPr lang="en-IN" sz="1200" kern="1200" dirty="0" err="1" smtClean="0">
                <a:solidFill>
                  <a:schemeClr val="tx1"/>
                </a:solidFill>
                <a:latin typeface="+mn-lt"/>
                <a:ea typeface="+mn-ea"/>
                <a:cs typeface="+mn-cs"/>
              </a:rPr>
              <a:t>i</a:t>
            </a:r>
            <a:r>
              <a:rPr lang="en-IN" sz="1200" kern="1200" dirty="0" smtClean="0">
                <a:solidFill>
                  <a:schemeClr val="tx1"/>
                </a:solidFill>
                <a:latin typeface="+mn-lt"/>
                <a:ea typeface="+mn-ea"/>
                <a:cs typeface="+mn-cs"/>
              </a:rPr>
              <a:t>) to supply labour for urbanised industrial work force, ii) to generate food for expanding population with growing urbanisation, iii) to enlarge markets for industrial outputs, iv) to produce primary materials for agro processing industries,  and v) to earn export earnings to pay for capital goods etc</a:t>
            </a:r>
            <a:endParaRPr lang="en-US" dirty="0"/>
          </a:p>
        </p:txBody>
      </p:sp>
      <p:sp>
        <p:nvSpPr>
          <p:cNvPr id="4" name="Slide Number Placeholder 3"/>
          <p:cNvSpPr>
            <a:spLocks noGrp="1"/>
          </p:cNvSpPr>
          <p:nvPr>
            <p:ph type="sldNum" sz="quarter" idx="10"/>
          </p:nvPr>
        </p:nvSpPr>
        <p:spPr/>
        <p:txBody>
          <a:bodyPr/>
          <a:lstStyle/>
          <a:p>
            <a:fld id="{521A1B56-523D-42FC-9CB4-FD0C5119BA43}"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1A1B56-523D-42FC-9CB4-FD0C5119BA43}"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Ref. </a:t>
            </a:r>
            <a:r>
              <a:rPr lang="en-US" dirty="0" err="1" smtClean="0"/>
              <a:t>ramesh</a:t>
            </a:r>
            <a:r>
              <a:rPr lang="en-US" dirty="0" smtClean="0"/>
              <a:t> </a:t>
            </a:r>
            <a:r>
              <a:rPr lang="en-US" dirty="0" err="1" smtClean="0"/>
              <a:t>chand</a:t>
            </a:r>
            <a:r>
              <a:rPr lang="en-US" dirty="0" smtClean="0"/>
              <a:t> 2012</a:t>
            </a:r>
            <a:endParaRPr lang="en-US" dirty="0"/>
          </a:p>
        </p:txBody>
      </p:sp>
      <p:sp>
        <p:nvSpPr>
          <p:cNvPr id="4" name="Slide Number Placeholder 3"/>
          <p:cNvSpPr>
            <a:spLocks noGrp="1"/>
          </p:cNvSpPr>
          <p:nvPr>
            <p:ph type="sldNum" sz="quarter" idx="10"/>
          </p:nvPr>
        </p:nvSpPr>
        <p:spPr/>
        <p:txBody>
          <a:bodyPr/>
          <a:lstStyle/>
          <a:p>
            <a:fld id="{521A1B56-523D-42FC-9CB4-FD0C5119BA43}" type="slidenum">
              <a:rPr lang="en-US" smtClean="0"/>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 Principal markets</a:t>
            </a:r>
          </a:p>
          <a:p>
            <a:r>
              <a:rPr lang="en-US" dirty="0" smtClean="0"/>
              <a:t>*</a:t>
            </a:r>
            <a:r>
              <a:rPr lang="en-US" baseline="0" dirty="0" smtClean="0"/>
              <a:t> Stakeholder matrix: </a:t>
            </a:r>
            <a:r>
              <a:rPr lang="en-US" i="1" baseline="0" dirty="0" smtClean="0"/>
              <a:t>stakeholder category, relevant stakeholder, characteristics, INFUENCE, importance, interest.</a:t>
            </a:r>
            <a:endParaRPr lang="en-US" dirty="0"/>
          </a:p>
        </p:txBody>
      </p:sp>
      <p:sp>
        <p:nvSpPr>
          <p:cNvPr id="4" name="Slide Number Placeholder 3"/>
          <p:cNvSpPr>
            <a:spLocks noGrp="1"/>
          </p:cNvSpPr>
          <p:nvPr>
            <p:ph type="sldNum" sz="quarter" idx="10"/>
          </p:nvPr>
        </p:nvSpPr>
        <p:spPr/>
        <p:txBody>
          <a:bodyPr/>
          <a:lstStyle/>
          <a:p>
            <a:fld id="{521A1B56-523D-42FC-9CB4-FD0C5119BA43}"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3900" y="2438400"/>
            <a:ext cx="7772400" cy="765175"/>
          </a:xfrm>
        </p:spPr>
        <p:txBody>
          <a:bodyPr>
            <a:normAutofit/>
          </a:bodyPr>
          <a:lstStyle/>
          <a:p>
            <a:r>
              <a:rPr lang="en-IN" sz="3000" dirty="0" smtClean="0">
                <a:effectLst>
                  <a:outerShdw blurRad="38100" dist="38100" dir="2700000" algn="tl">
                    <a:srgbClr val="000000">
                      <a:alpha val="43137"/>
                    </a:srgbClr>
                  </a:outerShdw>
                </a:effectLst>
              </a:rPr>
              <a:t>Food and Agricultural Marketing Sector</a:t>
            </a:r>
            <a:endParaRPr lang="en-IN" sz="30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2895600" y="3505200"/>
            <a:ext cx="3810000" cy="990600"/>
          </a:xfrm>
        </p:spPr>
        <p:txBody>
          <a:bodyPr>
            <a:normAutofit fontScale="85000" lnSpcReduction="20000"/>
          </a:bodyPr>
          <a:lstStyle/>
          <a:p>
            <a:r>
              <a:rPr lang="en-IN" sz="2500" b="1" dirty="0" smtClean="0"/>
              <a:t>Dr.  </a:t>
            </a:r>
            <a:r>
              <a:rPr lang="en-IN" sz="2500" b="1" dirty="0" err="1" smtClean="0"/>
              <a:t>Anusree</a:t>
            </a:r>
            <a:r>
              <a:rPr lang="en-IN" sz="2500" b="1" dirty="0" smtClean="0"/>
              <a:t> Paul</a:t>
            </a:r>
          </a:p>
          <a:p>
            <a:r>
              <a:rPr lang="en-IN" sz="2500" b="1" dirty="0" smtClean="0"/>
              <a:t>Symbiosis School of Economics</a:t>
            </a:r>
          </a:p>
          <a:p>
            <a:r>
              <a:rPr lang="en-IN" sz="2500" b="1" dirty="0" err="1" smtClean="0"/>
              <a:t>Pune</a:t>
            </a:r>
            <a:endParaRPr lang="en-IN" sz="2500" b="1" dirty="0"/>
          </a:p>
        </p:txBody>
      </p:sp>
      <p:sp>
        <p:nvSpPr>
          <p:cNvPr id="4" name="TextBox 3"/>
          <p:cNvSpPr txBox="1"/>
          <p:nvPr/>
        </p:nvSpPr>
        <p:spPr>
          <a:xfrm>
            <a:off x="990600" y="685800"/>
            <a:ext cx="7239000" cy="1015663"/>
          </a:xfrm>
          <a:prstGeom prst="rect">
            <a:avLst/>
          </a:prstGeom>
          <a:noFill/>
        </p:spPr>
        <p:txBody>
          <a:bodyPr wrap="square" rtlCol="0">
            <a:spAutoFit/>
          </a:bodyPr>
          <a:lstStyle/>
          <a:p>
            <a:pPr algn="ctr"/>
            <a:r>
              <a:rPr lang="en-IN" sz="3000" b="1" dirty="0" smtClean="0">
                <a:effectLst>
                  <a:outerShdw blurRad="38100" dist="38100" dir="2700000" algn="tl">
                    <a:srgbClr val="000000">
                      <a:alpha val="43137"/>
                    </a:srgbClr>
                  </a:outerShdw>
                </a:effectLst>
              </a:rPr>
              <a:t>National Competition Policy and Economic Growth of India </a:t>
            </a:r>
            <a:endParaRPr lang="en-IN" sz="3000" dirty="0"/>
          </a:p>
        </p:txBody>
      </p:sp>
      <p:sp>
        <p:nvSpPr>
          <p:cNvPr id="5" name="TextBox 4"/>
          <p:cNvSpPr txBox="1"/>
          <p:nvPr/>
        </p:nvSpPr>
        <p:spPr>
          <a:xfrm>
            <a:off x="990600" y="4876800"/>
            <a:ext cx="7239000" cy="861774"/>
          </a:xfrm>
          <a:prstGeom prst="rect">
            <a:avLst/>
          </a:prstGeom>
          <a:noFill/>
        </p:spPr>
        <p:txBody>
          <a:bodyPr wrap="square" rtlCol="0">
            <a:spAutoFit/>
          </a:bodyPr>
          <a:lstStyle/>
          <a:p>
            <a:pPr algn="ctr"/>
            <a:r>
              <a:rPr lang="en-IN" sz="2500" dirty="0" smtClean="0">
                <a:effectLst>
                  <a:outerShdw blurRad="38100" dist="38100" dir="2700000" algn="tl">
                    <a:srgbClr val="000000">
                      <a:alpha val="43137"/>
                    </a:srgbClr>
                  </a:outerShdw>
                </a:effectLst>
              </a:rPr>
              <a:t>PAC Meeting - </a:t>
            </a:r>
            <a:r>
              <a:rPr lang="en-IN" sz="2500" dirty="0" err="1" smtClean="0">
                <a:effectLst>
                  <a:outerShdw blurRad="38100" dist="38100" dir="2700000" algn="tl">
                    <a:srgbClr val="000000">
                      <a:alpha val="43137"/>
                    </a:srgbClr>
                  </a:outerShdw>
                </a:effectLst>
              </a:rPr>
              <a:t>ComPEG</a:t>
            </a:r>
            <a:endParaRPr lang="en-IN" sz="2500" dirty="0" smtClean="0">
              <a:effectLst>
                <a:outerShdw blurRad="38100" dist="38100" dir="2700000" algn="tl">
                  <a:srgbClr val="000000">
                    <a:alpha val="43137"/>
                  </a:srgbClr>
                </a:outerShdw>
              </a:effectLst>
            </a:endParaRPr>
          </a:p>
          <a:p>
            <a:pPr algn="ctr"/>
            <a:r>
              <a:rPr lang="en-IN" sz="2500" dirty="0" smtClean="0">
                <a:effectLst>
                  <a:outerShdw blurRad="38100" dist="38100" dir="2700000" algn="tl">
                    <a:srgbClr val="000000">
                      <a:alpha val="43137"/>
                    </a:srgbClr>
                  </a:outerShdw>
                </a:effectLst>
              </a:rPr>
              <a:t>CIRC, 7</a:t>
            </a:r>
            <a:r>
              <a:rPr lang="en-IN" sz="2500" baseline="30000" dirty="0" smtClean="0">
                <a:effectLst>
                  <a:outerShdw blurRad="38100" dist="38100" dir="2700000" algn="tl">
                    <a:srgbClr val="000000">
                      <a:alpha val="43137"/>
                    </a:srgbClr>
                  </a:outerShdw>
                </a:effectLst>
              </a:rPr>
              <a:t>th</a:t>
            </a:r>
            <a:r>
              <a:rPr lang="en-IN" sz="2500" dirty="0" smtClean="0">
                <a:effectLst>
                  <a:outerShdw blurRad="38100" dist="38100" dir="2700000" algn="tl">
                    <a:srgbClr val="000000">
                      <a:alpha val="43137"/>
                    </a:srgbClr>
                  </a:outerShdw>
                </a:effectLst>
              </a:rPr>
              <a:t> February 2013</a:t>
            </a:r>
            <a:endParaRPr lang="en-IN" sz="25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079051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solidFill>
                  <a:schemeClr val="accent2">
                    <a:lumMod val="50000"/>
                  </a:schemeClr>
                </a:solidFill>
                <a:effectLst>
                  <a:outerShdw blurRad="38100" dist="38100" dir="2700000" algn="tl">
                    <a:srgbClr val="000000">
                      <a:alpha val="43137"/>
                    </a:srgbClr>
                  </a:outerShdw>
                </a:effectLst>
              </a:rPr>
              <a:t>Competition Distortions in the Marketing Chain</a:t>
            </a:r>
            <a:endParaRPr lang="en-US" sz="3000"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371600"/>
            <a:ext cx="8229600" cy="4754563"/>
          </a:xfrm>
        </p:spPr>
        <p:txBody>
          <a:bodyPr>
            <a:normAutofit fontScale="85000" lnSpcReduction="20000"/>
          </a:bodyPr>
          <a:lstStyle/>
          <a:p>
            <a:r>
              <a:rPr lang="en-US" sz="2900" dirty="0" smtClean="0"/>
              <a:t>Agricultural marketing: poorly </a:t>
            </a:r>
            <a:r>
              <a:rPr lang="en-US" sz="2900" dirty="0" err="1" smtClean="0"/>
              <a:t>organised</a:t>
            </a:r>
            <a:r>
              <a:rPr lang="en-US" sz="2900" dirty="0" smtClean="0"/>
              <a:t>, over regulated-leading to low price to producers, high marketing cost and large physical losses.</a:t>
            </a:r>
          </a:p>
          <a:p>
            <a:r>
              <a:rPr lang="en-US" sz="2900" dirty="0" smtClean="0"/>
              <a:t>Marketing monopoly – due to restrictive provisions of the APMC act</a:t>
            </a:r>
          </a:p>
          <a:p>
            <a:r>
              <a:rPr lang="en-US" sz="2900" dirty="0" smtClean="0"/>
              <a:t>Model APMC  has failed to establish a competitive structure in the system</a:t>
            </a:r>
          </a:p>
          <a:p>
            <a:r>
              <a:rPr lang="en-IN" sz="2900" dirty="0" smtClean="0"/>
              <a:t>Overtime the balance of power in transactions has moved back in favour of middlemen and the trading class.</a:t>
            </a:r>
          </a:p>
          <a:p>
            <a:r>
              <a:rPr lang="en-IN" sz="2900" dirty="0" smtClean="0"/>
              <a:t>Traders, commission agents, and other functionaries organised themselves into associations, created entry deterrence for new players and  hindered the competitive functioning of markets</a:t>
            </a:r>
            <a:endParaRPr lang="en-US" sz="2900" dirty="0" smtClean="0"/>
          </a:p>
          <a:p>
            <a:endParaRPr lang="en-US" sz="25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solidFill>
                  <a:schemeClr val="accent2">
                    <a:lumMod val="50000"/>
                  </a:schemeClr>
                </a:solidFill>
                <a:effectLst>
                  <a:outerShdw blurRad="38100" dist="38100" dir="2700000" algn="tl">
                    <a:srgbClr val="000000">
                      <a:alpha val="43137"/>
                    </a:srgbClr>
                  </a:outerShdw>
                </a:effectLst>
              </a:rPr>
              <a:t>Constraints Identified</a:t>
            </a:r>
            <a:endParaRPr lang="en-US" sz="3000"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IN" sz="2500" dirty="0" smtClean="0"/>
              <a:t>Undue emphasis on fee collection</a:t>
            </a:r>
          </a:p>
          <a:p>
            <a:r>
              <a:rPr lang="en-IN" sz="2500" dirty="0" smtClean="0"/>
              <a:t>Under-performance of regulated markets</a:t>
            </a:r>
            <a:r>
              <a:rPr lang="en-IN" sz="2500" i="1" dirty="0" smtClean="0"/>
              <a:t>:</a:t>
            </a:r>
          </a:p>
          <a:p>
            <a:pPr marL="1143000">
              <a:buFont typeface="Wingdings" pitchFamily="2" charset="2"/>
              <a:buChar char="ü"/>
            </a:pPr>
            <a:r>
              <a:rPr lang="en-IN" sz="2500" i="1" dirty="0" smtClean="0"/>
              <a:t>Grading</a:t>
            </a:r>
          </a:p>
          <a:p>
            <a:pPr marL="1143000">
              <a:buFont typeface="Wingdings" pitchFamily="2" charset="2"/>
              <a:buChar char="ü"/>
            </a:pPr>
            <a:r>
              <a:rPr lang="en-IN" sz="2500" i="1" dirty="0" smtClean="0"/>
              <a:t>Market Intelligence </a:t>
            </a:r>
          </a:p>
          <a:p>
            <a:pPr marL="1143000">
              <a:buFont typeface="Wingdings" pitchFamily="2" charset="2"/>
              <a:buChar char="ü"/>
            </a:pPr>
            <a:r>
              <a:rPr lang="en-IN" sz="2500" i="1" dirty="0" smtClean="0"/>
              <a:t>Method of sales </a:t>
            </a:r>
          </a:p>
          <a:p>
            <a:pPr marL="1143000">
              <a:buFont typeface="Wingdings" pitchFamily="2" charset="2"/>
              <a:buChar char="ü"/>
            </a:pPr>
            <a:r>
              <a:rPr lang="en-IN" sz="2500" i="1" dirty="0" smtClean="0"/>
              <a:t>Payments of sales proceed</a:t>
            </a:r>
          </a:p>
          <a:p>
            <a:pPr>
              <a:buNone/>
            </a:pPr>
            <a:endParaRPr lang="en-US" sz="25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solidFill>
                  <a:schemeClr val="accent2">
                    <a:lumMod val="50000"/>
                  </a:schemeClr>
                </a:solidFill>
                <a:effectLst>
                  <a:outerShdw blurRad="38100" dist="38100" dir="2700000" algn="tl">
                    <a:srgbClr val="000000">
                      <a:alpha val="43137"/>
                    </a:srgbClr>
                  </a:outerShdw>
                </a:effectLst>
              </a:rPr>
              <a:t>Survey Objective</a:t>
            </a:r>
            <a:endParaRPr lang="en-US" sz="3000"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2500" dirty="0" smtClean="0"/>
              <a:t>To conduct an </a:t>
            </a:r>
            <a:r>
              <a:rPr lang="en-US" sz="2500" dirty="0" smtClean="0">
                <a:effectLst>
                  <a:outerShdw blurRad="38100" dist="38100" dir="2700000" algn="tl">
                    <a:srgbClr val="000000">
                      <a:alpha val="43137"/>
                    </a:srgbClr>
                  </a:outerShdw>
                </a:effectLst>
              </a:rPr>
              <a:t>institutional and stakeholder analysis </a:t>
            </a:r>
            <a:r>
              <a:rPr lang="en-US" sz="2500" dirty="0" smtClean="0"/>
              <a:t>by </a:t>
            </a:r>
          </a:p>
          <a:p>
            <a:pPr>
              <a:buNone/>
            </a:pPr>
            <a:r>
              <a:rPr lang="en-US" sz="2500" dirty="0" smtClean="0"/>
              <a:t> </a:t>
            </a:r>
          </a:p>
          <a:p>
            <a:pPr lvl="0">
              <a:buFont typeface="Wingdings" pitchFamily="2" charset="2"/>
              <a:buChar char="ü"/>
            </a:pPr>
            <a:r>
              <a:rPr lang="en-US" sz="2500" dirty="0" smtClean="0"/>
              <a:t>studying the pattern supply chain of the product/sector</a:t>
            </a:r>
          </a:p>
          <a:p>
            <a:pPr lvl="0">
              <a:buFont typeface="Wingdings" pitchFamily="2" charset="2"/>
              <a:buChar char="ü"/>
            </a:pPr>
            <a:r>
              <a:rPr lang="en-US" sz="2500" dirty="0" smtClean="0"/>
              <a:t>understanding the political and social interest of the stakeholders towards reform</a:t>
            </a:r>
          </a:p>
          <a:p>
            <a:pPr lvl="0">
              <a:buFont typeface="Wingdings" pitchFamily="2" charset="2"/>
              <a:buChar char="ü"/>
            </a:pPr>
            <a:r>
              <a:rPr lang="en-US" sz="2500" dirty="0" smtClean="0"/>
              <a:t>identifying the institutional (political, economic and social) constraints that is hindering the institutional efficiency </a:t>
            </a:r>
          </a:p>
          <a:p>
            <a:pPr lvl="0">
              <a:buFont typeface="Wingdings" pitchFamily="2" charset="2"/>
              <a:buChar char="ü"/>
            </a:pPr>
            <a:r>
              <a:rPr lang="en-US" sz="2500" dirty="0" smtClean="0"/>
              <a:t>understanding the cost structure of the supply chain ( this cost related information will help us to do the economic analysis)</a:t>
            </a:r>
          </a:p>
          <a:p>
            <a:endParaRPr lang="en-US" sz="25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solidFill>
                  <a:schemeClr val="accent2">
                    <a:lumMod val="50000"/>
                  </a:schemeClr>
                </a:solidFill>
                <a:effectLst>
                  <a:outerShdw blurRad="38100" dist="38100" dir="2700000" algn="tl">
                    <a:srgbClr val="000000">
                      <a:alpha val="43137"/>
                    </a:srgbClr>
                  </a:outerShdw>
                </a:effectLst>
              </a:rPr>
              <a:t>Sampling Note</a:t>
            </a:r>
            <a:endParaRPr lang="en-US" sz="3000"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2500" dirty="0" smtClean="0"/>
              <a:t>Selected States</a:t>
            </a:r>
          </a:p>
          <a:p>
            <a:r>
              <a:rPr lang="en-US" sz="2500" dirty="0" smtClean="0"/>
              <a:t>Representative Product*</a:t>
            </a:r>
          </a:p>
          <a:p>
            <a:r>
              <a:rPr lang="en-US" sz="2500" dirty="0" smtClean="0"/>
              <a:t>Selection Criterion</a:t>
            </a:r>
          </a:p>
          <a:p>
            <a:r>
              <a:rPr lang="en-US" sz="2500" dirty="0" smtClean="0"/>
              <a:t>Sampling Technique</a:t>
            </a:r>
          </a:p>
          <a:p>
            <a:r>
              <a:rPr lang="en-US" sz="2500" dirty="0" smtClean="0"/>
              <a:t>Stakeholders*</a:t>
            </a:r>
          </a:p>
          <a:p>
            <a:r>
              <a:rPr lang="en-US" sz="2500" dirty="0" smtClean="0"/>
              <a:t>Sample Size</a:t>
            </a:r>
          </a:p>
          <a:p>
            <a:r>
              <a:rPr lang="en-US" sz="2500" dirty="0" smtClean="0"/>
              <a:t>Questionnaire</a:t>
            </a:r>
          </a:p>
          <a:p>
            <a:pPr>
              <a:buNone/>
            </a:pPr>
            <a:endParaRPr lang="en-US" sz="25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solidFill>
                  <a:schemeClr val="accent2">
                    <a:lumMod val="50000"/>
                  </a:schemeClr>
                </a:solidFill>
                <a:effectLst>
                  <a:outerShdw blurRad="38100" dist="38100" dir="2700000" algn="tl">
                    <a:srgbClr val="000000">
                      <a:alpha val="43137"/>
                    </a:srgbClr>
                  </a:outerShdw>
                </a:effectLst>
              </a:rPr>
              <a:t>Pilot Survey</a:t>
            </a:r>
            <a:endParaRPr lang="en-US" sz="3000"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2500" dirty="0" err="1" smtClean="0"/>
              <a:t>Bethua</a:t>
            </a:r>
            <a:r>
              <a:rPr lang="en-US" sz="2500" dirty="0" smtClean="0"/>
              <a:t> market in Nadia district, West Bengal</a:t>
            </a:r>
          </a:p>
          <a:p>
            <a:r>
              <a:rPr lang="en-IN" sz="2500" dirty="0" smtClean="0"/>
              <a:t>Established in 2010</a:t>
            </a:r>
            <a:endParaRPr lang="en-US" sz="2500" dirty="0" smtClean="0"/>
          </a:p>
          <a:p>
            <a:r>
              <a:rPr lang="en-US" sz="2500" dirty="0" smtClean="0"/>
              <a:t>No APMC</a:t>
            </a:r>
          </a:p>
          <a:p>
            <a:pPr algn="just"/>
            <a:r>
              <a:rPr lang="en-IN" sz="2500" dirty="0" smtClean="0"/>
              <a:t>Cold storage and </a:t>
            </a:r>
            <a:r>
              <a:rPr lang="en-IN" sz="2500" dirty="0" err="1" smtClean="0"/>
              <a:t>arats</a:t>
            </a:r>
            <a:r>
              <a:rPr lang="en-IN" sz="2500" dirty="0" smtClean="0"/>
              <a:t>/sheds are present but yet not have started functioning. </a:t>
            </a:r>
          </a:p>
          <a:p>
            <a:pPr algn="just"/>
            <a:r>
              <a:rPr lang="en-IN" sz="2500" dirty="0" smtClean="0"/>
              <a:t>No License required for buying/selling</a:t>
            </a:r>
          </a:p>
          <a:p>
            <a:pPr algn="just"/>
            <a:r>
              <a:rPr lang="en-IN" sz="2500" dirty="0" smtClean="0"/>
              <a:t>No separate sorting grading facility though labourers are available and traders pay these labourers</a:t>
            </a:r>
          </a:p>
          <a:p>
            <a:endParaRPr lang="en-US" sz="2500" dirty="0" smtClean="0"/>
          </a:p>
          <a:p>
            <a:endParaRPr lang="en-US" sz="25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2"/>
          <p:cNvGrpSpPr/>
          <p:nvPr/>
        </p:nvGrpSpPr>
        <p:grpSpPr>
          <a:xfrm>
            <a:off x="251520" y="420575"/>
            <a:ext cx="8572277" cy="5816737"/>
            <a:chOff x="323528" y="636599"/>
            <a:chExt cx="8572277" cy="5816737"/>
          </a:xfrm>
        </p:grpSpPr>
        <p:sp>
          <p:nvSpPr>
            <p:cNvPr id="4" name="Oval 3"/>
            <p:cNvSpPr/>
            <p:nvPr/>
          </p:nvSpPr>
          <p:spPr>
            <a:xfrm>
              <a:off x="323528" y="2091633"/>
              <a:ext cx="1656184" cy="720080"/>
            </a:xfrm>
            <a:prstGeom prst="ellipse">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solidFill>
                    <a:schemeClr val="tx1"/>
                  </a:solidFill>
                </a:rPr>
                <a:t>FARMERS</a:t>
              </a:r>
              <a:endParaRPr lang="en-IN" dirty="0">
                <a:solidFill>
                  <a:schemeClr val="tx1"/>
                </a:solidFill>
              </a:endParaRPr>
            </a:p>
          </p:txBody>
        </p:sp>
        <p:sp>
          <p:nvSpPr>
            <p:cNvPr id="6" name="Oval 5"/>
            <p:cNvSpPr/>
            <p:nvPr/>
          </p:nvSpPr>
          <p:spPr>
            <a:xfrm>
              <a:off x="2987824" y="1899597"/>
              <a:ext cx="1656184" cy="864096"/>
            </a:xfrm>
            <a:prstGeom prst="ellipse">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err="1" smtClean="0">
                  <a:solidFill>
                    <a:schemeClr val="tx1"/>
                  </a:solidFill>
                </a:rPr>
                <a:t>Aratdars</a:t>
              </a:r>
              <a:r>
                <a:rPr lang="en-IN" dirty="0" smtClean="0">
                  <a:solidFill>
                    <a:schemeClr val="tx1"/>
                  </a:solidFill>
                </a:rPr>
                <a:t>/Auction Agents</a:t>
              </a:r>
              <a:endParaRPr lang="en-IN" dirty="0">
                <a:solidFill>
                  <a:schemeClr val="tx1"/>
                </a:solidFill>
              </a:endParaRPr>
            </a:p>
          </p:txBody>
        </p:sp>
        <p:sp>
          <p:nvSpPr>
            <p:cNvPr id="11" name="TextBox 10"/>
            <p:cNvSpPr txBox="1"/>
            <p:nvPr/>
          </p:nvSpPr>
          <p:spPr>
            <a:xfrm>
              <a:off x="1811340" y="1937744"/>
              <a:ext cx="1296144" cy="307777"/>
            </a:xfrm>
            <a:prstGeom prst="rect">
              <a:avLst/>
            </a:prstGeom>
            <a:noFill/>
          </p:spPr>
          <p:txBody>
            <a:bodyPr wrap="square" rtlCol="0">
              <a:spAutoFit/>
            </a:bodyPr>
            <a:lstStyle/>
            <a:p>
              <a:pPr algn="ctr"/>
              <a:r>
                <a:rPr lang="en-IN" sz="1400" b="1" dirty="0" smtClean="0"/>
                <a:t>PRODUCE</a:t>
              </a:r>
              <a:endParaRPr lang="en-IN" sz="1400" b="1" dirty="0"/>
            </a:p>
          </p:txBody>
        </p:sp>
        <p:sp>
          <p:nvSpPr>
            <p:cNvPr id="14" name="Oval 13"/>
            <p:cNvSpPr/>
            <p:nvPr/>
          </p:nvSpPr>
          <p:spPr>
            <a:xfrm>
              <a:off x="4372433" y="3014141"/>
              <a:ext cx="1656184" cy="72008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solidFill>
                    <a:schemeClr val="tx1"/>
                  </a:solidFill>
                </a:rPr>
                <a:t>TRADERS</a:t>
              </a:r>
              <a:endParaRPr lang="en-IN" dirty="0">
                <a:solidFill>
                  <a:schemeClr val="tx1"/>
                </a:solidFill>
              </a:endParaRPr>
            </a:p>
          </p:txBody>
        </p:sp>
        <p:sp>
          <p:nvSpPr>
            <p:cNvPr id="18" name="Oval 17"/>
            <p:cNvSpPr/>
            <p:nvPr/>
          </p:nvSpPr>
          <p:spPr>
            <a:xfrm>
              <a:off x="4283968" y="636600"/>
              <a:ext cx="1715419" cy="976754"/>
            </a:xfrm>
            <a:prstGeom prst="ellipse">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100" dirty="0" smtClean="0">
                  <a:solidFill>
                    <a:schemeClr val="tx1"/>
                  </a:solidFill>
                </a:rPr>
                <a:t>Retailers/Wholesalers in the vicinity of the Regulated markets</a:t>
              </a:r>
              <a:endParaRPr lang="en-IN" sz="1100" dirty="0">
                <a:solidFill>
                  <a:schemeClr val="tx1"/>
                </a:solidFill>
              </a:endParaRPr>
            </a:p>
          </p:txBody>
        </p:sp>
        <p:sp>
          <p:nvSpPr>
            <p:cNvPr id="31" name="Oval 30"/>
            <p:cNvSpPr/>
            <p:nvPr/>
          </p:nvSpPr>
          <p:spPr>
            <a:xfrm>
              <a:off x="4072136" y="5229200"/>
              <a:ext cx="2300064" cy="1224136"/>
            </a:xfrm>
            <a:prstGeom prst="ellipse">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err="1" smtClean="0">
                  <a:solidFill>
                    <a:schemeClr val="tx1"/>
                  </a:solidFill>
                </a:rPr>
                <a:t>Aratdars</a:t>
              </a:r>
              <a:r>
                <a:rPr lang="en-IN" sz="1600" dirty="0" smtClean="0">
                  <a:solidFill>
                    <a:schemeClr val="tx1"/>
                  </a:solidFill>
                </a:rPr>
                <a:t> in other states / cities/ wholesale markets</a:t>
              </a:r>
              <a:endParaRPr lang="en-IN" sz="1600" dirty="0">
                <a:solidFill>
                  <a:schemeClr val="tx1"/>
                </a:solidFill>
              </a:endParaRPr>
            </a:p>
          </p:txBody>
        </p:sp>
        <p:sp>
          <p:nvSpPr>
            <p:cNvPr id="34" name="Oval 33"/>
            <p:cNvSpPr/>
            <p:nvPr/>
          </p:nvSpPr>
          <p:spPr>
            <a:xfrm>
              <a:off x="7023597" y="821265"/>
              <a:ext cx="1872208" cy="864096"/>
            </a:xfrm>
            <a:prstGeom prst="ellipse">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200" dirty="0" smtClean="0">
                  <a:solidFill>
                    <a:schemeClr val="tx1"/>
                  </a:solidFill>
                </a:rPr>
                <a:t>Consumers in the vicinity of the Regulated markets</a:t>
              </a:r>
              <a:endParaRPr lang="en-IN" sz="1200" dirty="0">
                <a:solidFill>
                  <a:schemeClr val="tx1"/>
                </a:solidFill>
              </a:endParaRPr>
            </a:p>
          </p:txBody>
        </p:sp>
        <p:sp>
          <p:nvSpPr>
            <p:cNvPr id="46" name="Oval 45"/>
            <p:cNvSpPr/>
            <p:nvPr/>
          </p:nvSpPr>
          <p:spPr>
            <a:xfrm>
              <a:off x="7020272" y="5507869"/>
              <a:ext cx="1656184" cy="720080"/>
            </a:xfrm>
            <a:prstGeom prst="ellipse">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solidFill>
                    <a:schemeClr val="tx1"/>
                  </a:solidFill>
                </a:rPr>
                <a:t>RETAILERS</a:t>
              </a:r>
              <a:endParaRPr lang="en-IN" dirty="0">
                <a:solidFill>
                  <a:schemeClr val="tx1"/>
                </a:solidFill>
              </a:endParaRPr>
            </a:p>
          </p:txBody>
        </p:sp>
        <p:sp>
          <p:nvSpPr>
            <p:cNvPr id="47" name="Oval 46"/>
            <p:cNvSpPr/>
            <p:nvPr/>
          </p:nvSpPr>
          <p:spPr>
            <a:xfrm>
              <a:off x="6912259" y="3645024"/>
              <a:ext cx="1872209" cy="1002364"/>
            </a:xfrm>
            <a:prstGeom prst="ellipse">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solidFill>
                    <a:schemeClr val="tx1"/>
                  </a:solidFill>
                </a:rPr>
                <a:t>Consumers in other states/cities</a:t>
              </a:r>
              <a:endParaRPr lang="en-IN" dirty="0">
                <a:solidFill>
                  <a:schemeClr val="tx1"/>
                </a:solidFill>
              </a:endParaRPr>
            </a:p>
          </p:txBody>
        </p:sp>
        <p:sp>
          <p:nvSpPr>
            <p:cNvPr id="51" name="Right Arrow 50"/>
            <p:cNvSpPr/>
            <p:nvPr/>
          </p:nvSpPr>
          <p:spPr>
            <a:xfrm>
              <a:off x="2123728" y="2314165"/>
              <a:ext cx="671369" cy="2180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2" name="Right Arrow 51"/>
            <p:cNvSpPr/>
            <p:nvPr/>
          </p:nvSpPr>
          <p:spPr>
            <a:xfrm rot="5400000">
              <a:off x="4703308" y="4328040"/>
              <a:ext cx="1055764" cy="2657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3" name="Right Arrow 52"/>
            <p:cNvSpPr/>
            <p:nvPr/>
          </p:nvSpPr>
          <p:spPr>
            <a:xfrm>
              <a:off x="6516216" y="5732260"/>
              <a:ext cx="335684" cy="2180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4" name="Right Arrow 53"/>
            <p:cNvSpPr/>
            <p:nvPr/>
          </p:nvSpPr>
          <p:spPr>
            <a:xfrm rot="16200000">
              <a:off x="7512679" y="4946074"/>
              <a:ext cx="671369" cy="2180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5" name="Right Arrow 54"/>
            <p:cNvSpPr/>
            <p:nvPr/>
          </p:nvSpPr>
          <p:spPr>
            <a:xfrm rot="1904178">
              <a:off x="4443506" y="2712606"/>
              <a:ext cx="367308" cy="1982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6" name="Right Arrow 55"/>
            <p:cNvSpPr/>
            <p:nvPr/>
          </p:nvSpPr>
          <p:spPr>
            <a:xfrm rot="19692240">
              <a:off x="4408662" y="1696418"/>
              <a:ext cx="367308" cy="1982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7" name="Right Arrow 56"/>
            <p:cNvSpPr/>
            <p:nvPr/>
          </p:nvSpPr>
          <p:spPr>
            <a:xfrm>
              <a:off x="6271138" y="1144305"/>
              <a:ext cx="641121" cy="2180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8" name="TextBox 57"/>
            <p:cNvSpPr txBox="1"/>
            <p:nvPr/>
          </p:nvSpPr>
          <p:spPr>
            <a:xfrm>
              <a:off x="2342811" y="2991976"/>
              <a:ext cx="1032468" cy="369332"/>
            </a:xfrm>
            <a:prstGeom prst="rect">
              <a:avLst/>
            </a:prstGeom>
            <a:noFill/>
          </p:spPr>
          <p:txBody>
            <a:bodyPr wrap="square" rtlCol="0">
              <a:spAutoFit/>
            </a:bodyPr>
            <a:lstStyle/>
            <a:p>
              <a:pPr algn="ctr"/>
              <a:r>
                <a:rPr lang="en-IN" dirty="0" smtClean="0">
                  <a:solidFill>
                    <a:srgbClr val="FF0000"/>
                  </a:solidFill>
                </a:rPr>
                <a:t>Rs.5/Kg</a:t>
              </a:r>
              <a:endParaRPr lang="en-IN" dirty="0">
                <a:solidFill>
                  <a:srgbClr val="FF0000"/>
                </a:solidFill>
              </a:endParaRPr>
            </a:p>
          </p:txBody>
        </p:sp>
        <p:sp>
          <p:nvSpPr>
            <p:cNvPr id="59" name="TextBox 58"/>
            <p:cNvSpPr txBox="1"/>
            <p:nvPr/>
          </p:nvSpPr>
          <p:spPr>
            <a:xfrm>
              <a:off x="5889242" y="636599"/>
              <a:ext cx="1404911" cy="369332"/>
            </a:xfrm>
            <a:prstGeom prst="rect">
              <a:avLst/>
            </a:prstGeom>
            <a:noFill/>
          </p:spPr>
          <p:txBody>
            <a:bodyPr wrap="square" rtlCol="0">
              <a:spAutoFit/>
            </a:bodyPr>
            <a:lstStyle/>
            <a:p>
              <a:pPr algn="ctr"/>
              <a:r>
                <a:rPr lang="en-IN" dirty="0" smtClean="0">
                  <a:solidFill>
                    <a:srgbClr val="FF0000"/>
                  </a:solidFill>
                </a:rPr>
                <a:t>Rs.8-10/Kg</a:t>
              </a:r>
              <a:endParaRPr lang="en-IN" dirty="0">
                <a:solidFill>
                  <a:srgbClr val="FF0000"/>
                </a:solidFill>
              </a:endParaRPr>
            </a:p>
          </p:txBody>
        </p:sp>
        <p:sp>
          <p:nvSpPr>
            <p:cNvPr id="60" name="TextBox 59"/>
            <p:cNvSpPr txBox="1"/>
            <p:nvPr/>
          </p:nvSpPr>
          <p:spPr>
            <a:xfrm>
              <a:off x="6334445" y="4874414"/>
              <a:ext cx="1404911" cy="369332"/>
            </a:xfrm>
            <a:prstGeom prst="rect">
              <a:avLst/>
            </a:prstGeom>
            <a:noFill/>
          </p:spPr>
          <p:txBody>
            <a:bodyPr wrap="square" rtlCol="0">
              <a:spAutoFit/>
            </a:bodyPr>
            <a:lstStyle/>
            <a:p>
              <a:pPr algn="ctr"/>
              <a:r>
                <a:rPr lang="en-IN" dirty="0" smtClean="0">
                  <a:solidFill>
                    <a:srgbClr val="FF0000"/>
                  </a:solidFill>
                </a:rPr>
                <a:t>Rs.20-25/Kg</a:t>
              </a:r>
              <a:endParaRPr lang="en-IN" dirty="0">
                <a:solidFill>
                  <a:srgbClr val="FF0000"/>
                </a:solidFill>
              </a:endParaRPr>
            </a:p>
          </p:txBody>
        </p:sp>
        <p:sp>
          <p:nvSpPr>
            <p:cNvPr id="61" name="Right Brace 60"/>
            <p:cNvSpPr/>
            <p:nvPr/>
          </p:nvSpPr>
          <p:spPr>
            <a:xfrm>
              <a:off x="5004048" y="1685361"/>
              <a:ext cx="360040" cy="1241877"/>
            </a:xfrm>
            <a:prstGeom prst="rightBrace">
              <a:avLst/>
            </a:prstGeom>
            <a:ln w="444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sz="4000" b="1" dirty="0"/>
            </a:p>
          </p:txBody>
        </p:sp>
        <p:sp>
          <p:nvSpPr>
            <p:cNvPr id="62" name="TextBox 61"/>
            <p:cNvSpPr txBox="1"/>
            <p:nvPr/>
          </p:nvSpPr>
          <p:spPr>
            <a:xfrm>
              <a:off x="5536606" y="2083332"/>
              <a:ext cx="3219262" cy="461665"/>
            </a:xfrm>
            <a:prstGeom prst="rect">
              <a:avLst/>
            </a:prstGeom>
            <a:noFill/>
            <a:ln>
              <a:solidFill>
                <a:schemeClr val="accent2"/>
              </a:solidFill>
            </a:ln>
          </p:spPr>
          <p:txBody>
            <a:bodyPr wrap="square" rtlCol="0">
              <a:spAutoFit/>
            </a:bodyPr>
            <a:lstStyle/>
            <a:p>
              <a:r>
                <a:rPr lang="en-IN" sz="1200" dirty="0" smtClean="0"/>
                <a:t>No clarity on how the first auction-price was determining </a:t>
              </a:r>
              <a:endParaRPr lang="en-IN" sz="1200" dirty="0"/>
            </a:p>
          </p:txBody>
        </p:sp>
        <p:sp>
          <p:nvSpPr>
            <p:cNvPr id="64" name="Right Arrow 63"/>
            <p:cNvSpPr/>
            <p:nvPr/>
          </p:nvSpPr>
          <p:spPr>
            <a:xfrm rot="10800000">
              <a:off x="3318330" y="3370414"/>
              <a:ext cx="1020819" cy="2657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5" name="Right Arrow 64"/>
            <p:cNvSpPr/>
            <p:nvPr/>
          </p:nvSpPr>
          <p:spPr>
            <a:xfrm rot="16200000">
              <a:off x="965584" y="2974618"/>
              <a:ext cx="367308" cy="2207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6" name="Right Arrow 65"/>
            <p:cNvSpPr/>
            <p:nvPr/>
          </p:nvSpPr>
          <p:spPr>
            <a:xfrm rot="10800000">
              <a:off x="2483769" y="3396026"/>
              <a:ext cx="510410" cy="2683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7" name="Right Arrow 66"/>
            <p:cNvSpPr/>
            <p:nvPr/>
          </p:nvSpPr>
          <p:spPr>
            <a:xfrm rot="10800000">
              <a:off x="1029939" y="3398535"/>
              <a:ext cx="1020819" cy="2657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8" name="Right Brace 67"/>
            <p:cNvSpPr/>
            <p:nvPr/>
          </p:nvSpPr>
          <p:spPr>
            <a:xfrm rot="16200000">
              <a:off x="2258873" y="1187882"/>
              <a:ext cx="360040" cy="1241877"/>
            </a:xfrm>
            <a:prstGeom prst="rightBrace">
              <a:avLst/>
            </a:prstGeom>
            <a:ln w="444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sz="4000" b="1" dirty="0"/>
            </a:p>
          </p:txBody>
        </p:sp>
        <p:sp>
          <p:nvSpPr>
            <p:cNvPr id="69" name="TextBox 68"/>
            <p:cNvSpPr txBox="1"/>
            <p:nvPr/>
          </p:nvSpPr>
          <p:spPr>
            <a:xfrm>
              <a:off x="899592" y="1196752"/>
              <a:ext cx="3219262" cy="276999"/>
            </a:xfrm>
            <a:prstGeom prst="rect">
              <a:avLst/>
            </a:prstGeom>
            <a:noFill/>
            <a:ln>
              <a:solidFill>
                <a:schemeClr val="accent2"/>
              </a:solidFill>
            </a:ln>
          </p:spPr>
          <p:txBody>
            <a:bodyPr wrap="square" rtlCol="0">
              <a:spAutoFit/>
            </a:bodyPr>
            <a:lstStyle/>
            <a:p>
              <a:pPr algn="ctr"/>
              <a:r>
                <a:rPr lang="en-IN" sz="1200" dirty="0" err="1" smtClean="0"/>
                <a:t>Aratdars</a:t>
              </a:r>
              <a:r>
                <a:rPr lang="en-IN" sz="1200" dirty="0" smtClean="0"/>
                <a:t> lend money to the farmers</a:t>
              </a:r>
              <a:endParaRPr lang="en-IN" sz="1200" dirty="0"/>
            </a:p>
          </p:txBody>
        </p:sp>
        <p:sp>
          <p:nvSpPr>
            <p:cNvPr id="70" name="Right Brace 69"/>
            <p:cNvSpPr/>
            <p:nvPr/>
          </p:nvSpPr>
          <p:spPr>
            <a:xfrm flipH="1">
              <a:off x="4627160" y="3839814"/>
              <a:ext cx="236604" cy="1168216"/>
            </a:xfrm>
            <a:prstGeom prst="rightBrace">
              <a:avLst/>
            </a:prstGeom>
            <a:ln w="444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sz="4000" b="1" dirty="0"/>
            </a:p>
          </p:txBody>
        </p:sp>
        <p:sp>
          <p:nvSpPr>
            <p:cNvPr id="71" name="TextBox 70"/>
            <p:cNvSpPr txBox="1"/>
            <p:nvPr/>
          </p:nvSpPr>
          <p:spPr>
            <a:xfrm>
              <a:off x="1187624" y="4199741"/>
              <a:ext cx="3219262" cy="646331"/>
            </a:xfrm>
            <a:prstGeom prst="rect">
              <a:avLst/>
            </a:prstGeom>
            <a:noFill/>
            <a:ln>
              <a:solidFill>
                <a:schemeClr val="accent2"/>
              </a:solidFill>
            </a:ln>
          </p:spPr>
          <p:txBody>
            <a:bodyPr wrap="square" rtlCol="0">
              <a:spAutoFit/>
            </a:bodyPr>
            <a:lstStyle/>
            <a:p>
              <a:r>
                <a:rPr lang="en-IN" sz="1200" dirty="0" smtClean="0"/>
                <a:t>Traders have clear information about the price of similar product in </a:t>
              </a:r>
              <a:r>
                <a:rPr lang="en-IN" sz="1200" dirty="0" err="1" smtClean="0"/>
                <a:t>Arats</a:t>
              </a:r>
              <a:r>
                <a:rPr lang="en-IN" sz="1200" dirty="0" smtClean="0"/>
                <a:t>/wholesale market in other states </a:t>
              </a:r>
              <a:endParaRPr lang="en-IN" sz="1200" b="1" dirty="0">
                <a:solidFill>
                  <a:srgbClr val="FF0000"/>
                </a:solidFill>
              </a:endParaRPr>
            </a:p>
          </p:txBody>
        </p:sp>
      </p:grpSp>
      <p:sp>
        <p:nvSpPr>
          <p:cNvPr id="75" name="Slide Number Placeholder 74"/>
          <p:cNvSpPr>
            <a:spLocks noGrp="1"/>
          </p:cNvSpPr>
          <p:nvPr>
            <p:ph type="sldNum" sz="quarter" idx="12"/>
          </p:nvPr>
        </p:nvSpPr>
        <p:spPr/>
        <p:txBody>
          <a:bodyPr/>
          <a:lstStyle/>
          <a:p>
            <a:fld id="{D7D63082-6ACC-45E0-9339-72D489F5633B}" type="slidenum">
              <a:rPr lang="en-IN" smtClean="0"/>
              <a:pPr/>
              <a:t>15</a:t>
            </a:fld>
            <a:endParaRPr lang="en-IN"/>
          </a:p>
        </p:txBody>
      </p:sp>
    </p:spTree>
    <p:extLst>
      <p:ext uri="{BB962C8B-B14F-4D97-AF65-F5344CB8AC3E}">
        <p14:creationId xmlns:p14="http://schemas.microsoft.com/office/powerpoint/2010/main" val="15913784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solidFill>
                  <a:schemeClr val="accent2">
                    <a:lumMod val="50000"/>
                  </a:schemeClr>
                </a:solidFill>
                <a:effectLst>
                  <a:outerShdw blurRad="38100" dist="38100" dir="2700000" algn="tl">
                    <a:srgbClr val="000000">
                      <a:alpha val="43137"/>
                    </a:srgbClr>
                  </a:outerShdw>
                </a:effectLst>
              </a:rPr>
              <a:t>Challenges and Issues to Ponder</a:t>
            </a:r>
            <a:endParaRPr lang="en-US" sz="3000"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2500" dirty="0" smtClean="0"/>
              <a:t>Stakeholders are reluctant to share information</a:t>
            </a:r>
          </a:p>
          <a:p>
            <a:r>
              <a:rPr lang="en-US" sz="2500" dirty="0" smtClean="0"/>
              <a:t>Time of visit to the market yard</a:t>
            </a:r>
          </a:p>
          <a:p>
            <a:r>
              <a:rPr lang="en-US" sz="2500" dirty="0" smtClean="0"/>
              <a:t>Total time span of the survey and the study</a:t>
            </a:r>
          </a:p>
          <a:p>
            <a:pPr>
              <a:buNone/>
            </a:pPr>
            <a:endParaRPr lang="en-US" sz="25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chemeClr val="accent2">
                    <a:lumMod val="50000"/>
                  </a:schemeClr>
                </a:solidFill>
                <a:effectLst>
                  <a:outerShdw blurRad="38100" dist="38100" dir="2700000" algn="tl">
                    <a:srgbClr val="000000">
                      <a:alpha val="43137"/>
                    </a:srgbClr>
                  </a:outerShdw>
                </a:effectLst>
              </a:rPr>
              <a:t>Thank You</a:t>
            </a:r>
            <a:endParaRPr lang="en-US" dirty="0">
              <a:solidFill>
                <a:schemeClr val="accent2">
                  <a:lumMod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solidFill>
                  <a:schemeClr val="accent2">
                    <a:lumMod val="50000"/>
                  </a:schemeClr>
                </a:solidFill>
                <a:effectLst>
                  <a:outerShdw blurRad="38100" dist="38100" dir="2700000" algn="tl">
                    <a:srgbClr val="000000">
                      <a:alpha val="43137"/>
                    </a:srgbClr>
                  </a:outerShdw>
                </a:effectLst>
              </a:rPr>
              <a:t>Structure of Presentation</a:t>
            </a:r>
            <a:endParaRPr lang="en-US" sz="3000"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371600"/>
            <a:ext cx="8229600" cy="4525963"/>
          </a:xfrm>
        </p:spPr>
        <p:txBody>
          <a:bodyPr>
            <a:noAutofit/>
          </a:bodyPr>
          <a:lstStyle/>
          <a:p>
            <a:r>
              <a:rPr lang="en-US" sz="2300" dirty="0" smtClean="0"/>
              <a:t>Background </a:t>
            </a:r>
          </a:p>
          <a:p>
            <a:r>
              <a:rPr lang="en-US" sz="2300" dirty="0" smtClean="0"/>
              <a:t>Aim of the Study</a:t>
            </a:r>
          </a:p>
          <a:p>
            <a:r>
              <a:rPr lang="en-US" sz="2300" dirty="0" smtClean="0"/>
              <a:t>Agricultural Marketing Chain</a:t>
            </a:r>
          </a:p>
          <a:p>
            <a:r>
              <a:rPr lang="en-US" sz="2300" dirty="0" smtClean="0"/>
              <a:t>Institutional Framework</a:t>
            </a:r>
          </a:p>
          <a:p>
            <a:r>
              <a:rPr lang="en-US" sz="2300" dirty="0" smtClean="0"/>
              <a:t>Legal and Regulatory Framework</a:t>
            </a:r>
          </a:p>
          <a:p>
            <a:r>
              <a:rPr lang="en-US" sz="2300" dirty="0" smtClean="0"/>
              <a:t>Policy Framework</a:t>
            </a:r>
          </a:p>
          <a:p>
            <a:r>
              <a:rPr lang="en-US" sz="2300" dirty="0" smtClean="0"/>
              <a:t>Competition Distortions in the Marketing Chain</a:t>
            </a:r>
          </a:p>
          <a:p>
            <a:r>
              <a:rPr lang="en-US" sz="2300" dirty="0" smtClean="0"/>
              <a:t>Constraints Identified</a:t>
            </a:r>
          </a:p>
          <a:p>
            <a:r>
              <a:rPr lang="en-US" sz="2300" dirty="0" smtClean="0"/>
              <a:t>Survey Objective </a:t>
            </a:r>
          </a:p>
          <a:p>
            <a:r>
              <a:rPr lang="en-US" sz="2300" dirty="0" smtClean="0"/>
              <a:t>Sampling Note</a:t>
            </a:r>
          </a:p>
          <a:p>
            <a:r>
              <a:rPr lang="en-US" sz="2300" dirty="0" smtClean="0"/>
              <a:t>Pilot Survey </a:t>
            </a:r>
          </a:p>
          <a:p>
            <a:r>
              <a:rPr lang="en-US" sz="2300" dirty="0" smtClean="0"/>
              <a:t>Challenges and Issues to Ponder</a:t>
            </a:r>
          </a:p>
          <a:p>
            <a:pPr>
              <a:buNone/>
            </a:pPr>
            <a:endParaRPr lang="en-US" sz="23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solidFill>
                  <a:schemeClr val="accent2">
                    <a:lumMod val="50000"/>
                  </a:schemeClr>
                </a:solidFill>
                <a:effectLst>
                  <a:outerShdw blurRad="38100" dist="38100" dir="2700000" algn="tl">
                    <a:srgbClr val="000000">
                      <a:alpha val="43137"/>
                    </a:srgbClr>
                  </a:outerShdw>
                </a:effectLst>
              </a:rPr>
              <a:t>Background</a:t>
            </a:r>
            <a:r>
              <a:rPr lang="en-US" dirty="0" smtClean="0"/>
              <a:t> </a:t>
            </a:r>
            <a:endParaRPr lang="en-US" dirty="0"/>
          </a:p>
        </p:txBody>
      </p:sp>
      <p:sp>
        <p:nvSpPr>
          <p:cNvPr id="3" name="Content Placeholder 2"/>
          <p:cNvSpPr>
            <a:spLocks noGrp="1"/>
          </p:cNvSpPr>
          <p:nvPr>
            <p:ph idx="1"/>
          </p:nvPr>
        </p:nvSpPr>
        <p:spPr/>
        <p:txBody>
          <a:bodyPr>
            <a:normAutofit/>
          </a:bodyPr>
          <a:lstStyle/>
          <a:p>
            <a:r>
              <a:rPr lang="en-IN" sz="2500" dirty="0" smtClean="0"/>
              <a:t>Agriculture is one of the major driving forces of economic growth</a:t>
            </a:r>
          </a:p>
          <a:p>
            <a:r>
              <a:rPr lang="en-IN" sz="2500" dirty="0" smtClean="0"/>
              <a:t>Market-mediated linkages of agricultural sector</a:t>
            </a:r>
          </a:p>
          <a:p>
            <a:r>
              <a:rPr lang="en-IN" sz="2500" dirty="0" smtClean="0"/>
              <a:t>In India, the agricultural sector is the most diverse sector and supports majority of its population for livelihood.</a:t>
            </a:r>
          </a:p>
          <a:p>
            <a:endParaRPr lang="en-US" sz="25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371600"/>
            <a:ext cx="8229600" cy="1143000"/>
          </a:xfrm>
        </p:spPr>
        <p:txBody>
          <a:bodyPr>
            <a:normAutofit fontScale="90000"/>
          </a:bodyPr>
          <a:lstStyle/>
          <a:p>
            <a:pPr lvl="0"/>
            <a:r>
              <a:rPr lang="en-IN" sz="3300" dirty="0" smtClean="0">
                <a:solidFill>
                  <a:schemeClr val="accent2">
                    <a:lumMod val="75000"/>
                  </a:schemeClr>
                </a:solidFill>
                <a:effectLst>
                  <a:outerShdw blurRad="38100" dist="38100" dir="2700000" algn="tl">
                    <a:srgbClr val="000000">
                      <a:alpha val="43137"/>
                    </a:srgbClr>
                  </a:outerShdw>
                </a:effectLst>
              </a:rPr>
              <a:t>Aim of the Study</a:t>
            </a:r>
            <a:r>
              <a:rPr lang="en-IN" sz="2800" dirty="0" smtClean="0">
                <a:solidFill>
                  <a:schemeClr val="accent2">
                    <a:lumMod val="75000"/>
                  </a:schemeClr>
                </a:solidFill>
                <a:effectLst>
                  <a:outerShdw blurRad="38100" dist="38100" dir="2700000" algn="tl">
                    <a:srgbClr val="000000">
                      <a:alpha val="43137"/>
                    </a:srgbClr>
                  </a:outerShdw>
                </a:effectLst>
              </a:rPr>
              <a:t/>
            </a:r>
            <a:br>
              <a:rPr lang="en-IN" sz="2800" dirty="0" smtClean="0">
                <a:solidFill>
                  <a:schemeClr val="accent2">
                    <a:lumMod val="75000"/>
                  </a:schemeClr>
                </a:solidFill>
                <a:effectLst>
                  <a:outerShdw blurRad="38100" dist="38100" dir="2700000" algn="tl">
                    <a:srgbClr val="000000">
                      <a:alpha val="43137"/>
                    </a:srgbClr>
                  </a:outerShdw>
                </a:effectLst>
              </a:rPr>
            </a:br>
            <a:r>
              <a:rPr lang="en-IN" sz="2800" dirty="0" smtClean="0"/>
              <a:t/>
            </a:r>
            <a:br>
              <a:rPr lang="en-IN" sz="2800" dirty="0" smtClean="0"/>
            </a:br>
            <a:r>
              <a:rPr lang="en-IN" sz="2800" dirty="0" smtClean="0">
                <a:solidFill>
                  <a:schemeClr val="tx2">
                    <a:lumMod val="75000"/>
                  </a:schemeClr>
                </a:solidFill>
              </a:rPr>
              <a:t>To </a:t>
            </a:r>
            <a:r>
              <a:rPr lang="en-IN" sz="2800" dirty="0">
                <a:solidFill>
                  <a:schemeClr val="tx2">
                    <a:lumMod val="75000"/>
                  </a:schemeClr>
                </a:solidFill>
              </a:rPr>
              <a:t>promote effective implementation of </a:t>
            </a:r>
            <a:r>
              <a:rPr lang="en-IN" sz="2800" dirty="0" smtClean="0">
                <a:solidFill>
                  <a:schemeClr val="tx2">
                    <a:lumMod val="75000"/>
                  </a:schemeClr>
                </a:solidFill>
              </a:rPr>
              <a:t>National Competition Policy by </a:t>
            </a:r>
            <a:r>
              <a:rPr lang="en-IN" sz="2800" dirty="0">
                <a:solidFill>
                  <a:schemeClr val="tx2">
                    <a:lumMod val="75000"/>
                  </a:schemeClr>
                </a:solidFill>
              </a:rPr>
              <a:t>advocating for legislative changes identified in </a:t>
            </a:r>
            <a:r>
              <a:rPr lang="en-IN" sz="2800" dirty="0" smtClean="0">
                <a:solidFill>
                  <a:schemeClr val="tx2">
                    <a:lumMod val="75000"/>
                  </a:schemeClr>
                </a:solidFill>
              </a:rPr>
              <a:t>the select sector</a:t>
            </a:r>
            <a:r>
              <a:rPr lang="en-GB" dirty="0">
                <a:solidFill>
                  <a:schemeClr val="tx2">
                    <a:lumMod val="75000"/>
                  </a:schemeClr>
                </a:solidFill>
              </a:rPr>
              <a:t/>
            </a:r>
            <a:br>
              <a:rPr lang="en-GB" dirty="0">
                <a:solidFill>
                  <a:schemeClr val="tx2">
                    <a:lumMod val="75000"/>
                  </a:schemeClr>
                </a:solidFill>
              </a:rPr>
            </a:br>
            <a:r>
              <a:rPr lang="en-IN" dirty="0" smtClean="0"/>
              <a:t/>
            </a:r>
            <a:br>
              <a:rPr lang="en-IN" dirty="0" smtClean="0"/>
            </a:br>
            <a:endParaRPr lang="en-IN" dirty="0"/>
          </a:p>
        </p:txBody>
      </p:sp>
      <p:sp>
        <p:nvSpPr>
          <p:cNvPr id="3" name="Content Placeholder 2"/>
          <p:cNvSpPr>
            <a:spLocks noGrp="1"/>
          </p:cNvSpPr>
          <p:nvPr>
            <p:ph idx="1"/>
          </p:nvPr>
        </p:nvSpPr>
        <p:spPr>
          <a:xfrm>
            <a:off x="457200" y="2590800"/>
            <a:ext cx="8229600" cy="3535363"/>
          </a:xfrm>
        </p:spPr>
        <p:txBody>
          <a:bodyPr>
            <a:normAutofit/>
          </a:bodyPr>
          <a:lstStyle/>
          <a:p>
            <a:pPr marL="0" lvl="0" indent="0">
              <a:buNone/>
            </a:pPr>
            <a:r>
              <a:rPr lang="en-GB" sz="3000" dirty="0" smtClean="0">
                <a:solidFill>
                  <a:schemeClr val="accent2">
                    <a:lumMod val="75000"/>
                  </a:schemeClr>
                </a:solidFill>
                <a:effectLst>
                  <a:outerShdw blurRad="38100" dist="38100" dir="2700000" algn="tl">
                    <a:srgbClr val="000000">
                      <a:alpha val="43137"/>
                    </a:srgbClr>
                  </a:outerShdw>
                </a:effectLst>
              </a:rPr>
              <a:t>Scope of the Study</a:t>
            </a:r>
            <a:r>
              <a:rPr lang="en-GB" sz="3000" dirty="0" smtClean="0"/>
              <a:t>:</a:t>
            </a:r>
          </a:p>
          <a:p>
            <a:pPr lvl="0">
              <a:buFont typeface="Wingdings" pitchFamily="2" charset="2"/>
              <a:buChar char="ü"/>
            </a:pPr>
            <a:r>
              <a:rPr lang="en-GB" sz="2500" dirty="0" smtClean="0"/>
              <a:t>Review </a:t>
            </a:r>
            <a:r>
              <a:rPr lang="en-GB" sz="2500" dirty="0"/>
              <a:t>of existing </a:t>
            </a:r>
            <a:r>
              <a:rPr lang="en-GB" sz="2500" dirty="0" smtClean="0"/>
              <a:t>Laws/ Acts.</a:t>
            </a:r>
            <a:endParaRPr lang="en-IN" sz="2500" dirty="0"/>
          </a:p>
          <a:p>
            <a:pPr lvl="0">
              <a:buFont typeface="Wingdings" pitchFamily="2" charset="2"/>
              <a:buChar char="ü"/>
            </a:pPr>
            <a:r>
              <a:rPr lang="en-GB" sz="2500" dirty="0"/>
              <a:t>Identification of the competition distortion issues </a:t>
            </a:r>
            <a:endParaRPr lang="en-GB" sz="2500" dirty="0" smtClean="0"/>
          </a:p>
          <a:p>
            <a:pPr lvl="0">
              <a:buFont typeface="Wingdings" pitchFamily="2" charset="2"/>
              <a:buChar char="ü"/>
            </a:pPr>
            <a:r>
              <a:rPr lang="en-GB" sz="2500" dirty="0" smtClean="0"/>
              <a:t>Suggest </a:t>
            </a:r>
            <a:r>
              <a:rPr lang="en-GB" sz="2500" dirty="0"/>
              <a:t>new reforms </a:t>
            </a:r>
            <a:r>
              <a:rPr lang="en-GB" sz="2500" dirty="0" smtClean="0"/>
              <a:t>to </a:t>
            </a:r>
            <a:r>
              <a:rPr lang="en-GB" sz="2500" dirty="0"/>
              <a:t>make the agricultural marketing sector competitive.</a:t>
            </a:r>
            <a:endParaRPr lang="en-IN" sz="2500" dirty="0"/>
          </a:p>
          <a:p>
            <a:pPr marL="0" indent="0">
              <a:buNone/>
            </a:pPr>
            <a:endParaRPr lang="en-IN" dirty="0"/>
          </a:p>
        </p:txBody>
      </p:sp>
    </p:spTree>
    <p:extLst>
      <p:ext uri="{BB962C8B-B14F-4D97-AF65-F5344CB8AC3E}">
        <p14:creationId xmlns:p14="http://schemas.microsoft.com/office/powerpoint/2010/main" val="27144227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solidFill>
                  <a:schemeClr val="accent2">
                    <a:lumMod val="50000"/>
                  </a:schemeClr>
                </a:solidFill>
                <a:effectLst>
                  <a:outerShdw blurRad="38100" dist="38100" dir="2700000" algn="tl">
                    <a:srgbClr val="000000">
                      <a:alpha val="43137"/>
                    </a:srgbClr>
                  </a:outerShdw>
                </a:effectLst>
              </a:rPr>
              <a:t>Agricultural Marketing Chain</a:t>
            </a:r>
            <a:endParaRPr lang="en-US" sz="3000" dirty="0">
              <a:solidFill>
                <a:schemeClr val="accent2">
                  <a:lumMod val="50000"/>
                </a:schemeClr>
              </a:solidFill>
              <a:effectLst>
                <a:outerShdw blurRad="38100" dist="38100" dir="2700000" algn="tl">
                  <a:srgbClr val="000000">
                    <a:alpha val="43137"/>
                  </a:srgbClr>
                </a:outerShdw>
              </a:effectLst>
            </a:endParaRP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377706"/>
            <a:ext cx="4267200" cy="5480294"/>
          </a:xfrm>
          <a:prstGeom prst="rect">
            <a:avLst/>
          </a:prstGeom>
          <a:noFill/>
          <a:ln>
            <a:noFill/>
          </a:ln>
        </p:spPr>
      </p:pic>
      <p:sp>
        <p:nvSpPr>
          <p:cNvPr id="5" name="TextBox 4"/>
          <p:cNvSpPr txBox="1"/>
          <p:nvPr/>
        </p:nvSpPr>
        <p:spPr>
          <a:xfrm>
            <a:off x="5410200" y="6172200"/>
            <a:ext cx="3276600" cy="369332"/>
          </a:xfrm>
          <a:prstGeom prst="rect">
            <a:avLst/>
          </a:prstGeom>
          <a:noFill/>
        </p:spPr>
        <p:txBody>
          <a:bodyPr wrap="square" rtlCol="0">
            <a:spAutoFit/>
          </a:bodyPr>
          <a:lstStyle/>
          <a:p>
            <a:r>
              <a:rPr lang="en-US" i="1" dirty="0" smtClean="0"/>
              <a:t>Source: Author’s Compilation</a:t>
            </a:r>
            <a:endParaRPr lang="en-US"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000" dirty="0" smtClean="0">
                <a:solidFill>
                  <a:schemeClr val="accent2">
                    <a:lumMod val="50000"/>
                  </a:schemeClr>
                </a:solidFill>
                <a:effectLst>
                  <a:outerShdw blurRad="38100" dist="38100" dir="2700000" algn="tl">
                    <a:srgbClr val="000000">
                      <a:alpha val="43137"/>
                    </a:srgbClr>
                  </a:outerShdw>
                </a:effectLst>
              </a:rPr>
              <a:t>Institutional Framework</a:t>
            </a:r>
            <a:endParaRPr lang="en-US" sz="3000"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IN" sz="2500" dirty="0" smtClean="0"/>
              <a:t>Institutions  regulate market conduct, structure, performance (efficiency):</a:t>
            </a:r>
          </a:p>
          <a:p>
            <a:pPr>
              <a:buFont typeface="Wingdings" pitchFamily="2" charset="2"/>
              <a:buChar char="ü"/>
            </a:pPr>
            <a:r>
              <a:rPr lang="en-IN" sz="2500" dirty="0" smtClean="0"/>
              <a:t>Regulation of primary agricultural produce markets</a:t>
            </a:r>
          </a:p>
          <a:p>
            <a:pPr>
              <a:buFont typeface="Wingdings" pitchFamily="2" charset="2"/>
              <a:buChar char="ü"/>
            </a:pPr>
            <a:r>
              <a:rPr lang="en-IN" sz="2500" dirty="0" smtClean="0"/>
              <a:t>Legal and regulatory provisions relating to storage, transportation, packaging, processing, buying/selling, quality specifications, e.g. DMI, SAMBs, APMCs etc</a:t>
            </a:r>
            <a:endParaRPr lang="en-US" sz="25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000" dirty="0" smtClean="0">
                <a:solidFill>
                  <a:schemeClr val="accent2">
                    <a:lumMod val="50000"/>
                  </a:schemeClr>
                </a:solidFill>
                <a:effectLst>
                  <a:outerShdw blurRad="38100" dist="38100" dir="2700000" algn="tl">
                    <a:srgbClr val="000000">
                      <a:alpha val="43137"/>
                    </a:srgbClr>
                  </a:outerShdw>
                </a:effectLst>
              </a:rPr>
              <a:t>Institutional Framework</a:t>
            </a:r>
            <a:endParaRPr lang="en-US" sz="3000"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514350" indent="-514350">
              <a:buNone/>
            </a:pPr>
            <a:r>
              <a:rPr lang="en-IN" sz="2500" dirty="0" smtClean="0"/>
              <a:t>2. Institutions provide and maintaining marketing infrastructure (physical and institutional): SAMBs, APMCs etc.</a:t>
            </a:r>
          </a:p>
          <a:p>
            <a:pPr marL="514350" indent="-514350">
              <a:buNone/>
            </a:pPr>
            <a:r>
              <a:rPr lang="en-IN" sz="2500" dirty="0" smtClean="0"/>
              <a:t>3. Institutions involved in administered prices, e.g. NAFED, FCI, CACP etc.</a:t>
            </a:r>
          </a:p>
          <a:p>
            <a:pPr marL="514350" indent="-514350">
              <a:buNone/>
            </a:pPr>
            <a:r>
              <a:rPr lang="en-IN" sz="2500" dirty="0" smtClean="0"/>
              <a:t>4. Institutions influence foreign trade: APEDA</a:t>
            </a:r>
          </a:p>
          <a:p>
            <a:pPr marL="514350" indent="-514350">
              <a:buNone/>
            </a:pPr>
            <a:endParaRPr lang="en-US" sz="25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solidFill>
                  <a:schemeClr val="accent2">
                    <a:lumMod val="50000"/>
                  </a:schemeClr>
                </a:solidFill>
                <a:effectLst>
                  <a:outerShdw blurRad="38100" dist="38100" dir="2700000" algn="tl">
                    <a:srgbClr val="000000">
                      <a:alpha val="43137"/>
                    </a:srgbClr>
                  </a:outerShdw>
                </a:effectLst>
              </a:rPr>
              <a:t>Legal and Regulatory Framework</a:t>
            </a:r>
            <a:endParaRPr lang="en-US" sz="3000"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371600"/>
            <a:ext cx="8229600" cy="5181600"/>
          </a:xfrm>
        </p:spPr>
        <p:txBody>
          <a:bodyPr>
            <a:normAutofit fontScale="77500" lnSpcReduction="20000"/>
          </a:bodyPr>
          <a:lstStyle/>
          <a:p>
            <a:r>
              <a:rPr lang="en-US" dirty="0" smtClean="0">
                <a:effectLst>
                  <a:outerShdw blurRad="38100" dist="38100" dir="2700000" algn="tl">
                    <a:srgbClr val="000000">
                      <a:alpha val="43137"/>
                    </a:srgbClr>
                  </a:outerShdw>
                </a:effectLst>
              </a:rPr>
              <a:t>Laws and Orders:</a:t>
            </a:r>
          </a:p>
          <a:p>
            <a:pPr>
              <a:buFont typeface="Wingdings" pitchFamily="2" charset="2"/>
              <a:buChar char="ü"/>
            </a:pPr>
            <a:r>
              <a:rPr lang="en-IN" dirty="0" smtClean="0"/>
              <a:t>Agricultural Produce Marketing (Grading &amp; Marking) Act, 1937.</a:t>
            </a:r>
            <a:r>
              <a:rPr lang="en-US" dirty="0" smtClean="0"/>
              <a:t> </a:t>
            </a:r>
            <a:r>
              <a:rPr lang="en-IN" dirty="0" smtClean="0"/>
              <a:t>Amended in 1986.</a:t>
            </a:r>
          </a:p>
          <a:p>
            <a:pPr>
              <a:buFont typeface="Wingdings" pitchFamily="2" charset="2"/>
              <a:buChar char="ü"/>
            </a:pPr>
            <a:r>
              <a:rPr lang="en-IN" dirty="0" smtClean="0"/>
              <a:t>The Essential Commodities Act, 1955</a:t>
            </a:r>
          </a:p>
          <a:p>
            <a:pPr>
              <a:buFont typeface="Wingdings" pitchFamily="2" charset="2"/>
              <a:buChar char="ü"/>
            </a:pPr>
            <a:r>
              <a:rPr lang="en-IN" dirty="0" smtClean="0"/>
              <a:t>National Cooperative Development Act,1962</a:t>
            </a:r>
          </a:p>
          <a:p>
            <a:pPr>
              <a:buFont typeface="Wingdings" pitchFamily="2" charset="2"/>
              <a:buChar char="ü"/>
            </a:pPr>
            <a:r>
              <a:rPr lang="en-IN" dirty="0" smtClean="0"/>
              <a:t>Food Corporation of India Act, 1964</a:t>
            </a:r>
          </a:p>
          <a:p>
            <a:pPr>
              <a:buFont typeface="Wingdings" pitchFamily="2" charset="2"/>
              <a:buChar char="ü"/>
            </a:pPr>
            <a:r>
              <a:rPr lang="en-IN" dirty="0" smtClean="0"/>
              <a:t>Prevention of Black Marketing &amp; Maintenance of Supply of Essential Commodities Act, 1980</a:t>
            </a:r>
            <a:endParaRPr lang="en-US" dirty="0" smtClean="0"/>
          </a:p>
          <a:p>
            <a:pPr>
              <a:buFont typeface="Wingdings" pitchFamily="2" charset="2"/>
              <a:buChar char="ü"/>
            </a:pPr>
            <a:r>
              <a:rPr lang="en-IN" dirty="0" smtClean="0"/>
              <a:t>The Bureau of Indian Standards Act, 1986</a:t>
            </a:r>
            <a:endParaRPr lang="en-US" dirty="0" smtClean="0"/>
          </a:p>
          <a:p>
            <a:pPr>
              <a:buFont typeface="Wingdings" pitchFamily="2" charset="2"/>
              <a:buChar char="ü"/>
            </a:pPr>
            <a:r>
              <a:rPr lang="en-IN" dirty="0" smtClean="0"/>
              <a:t>Agricultural Produce Marketing Committee (APMC) Model Act 2003</a:t>
            </a:r>
            <a:endParaRPr lang="en-US" dirty="0" smtClean="0"/>
          </a:p>
          <a:p>
            <a:pPr>
              <a:buFont typeface="Wingdings" pitchFamily="2" charset="2"/>
              <a:buChar char="ü"/>
            </a:pPr>
            <a:r>
              <a:rPr lang="en-IN" dirty="0" smtClean="0"/>
              <a:t>Forward Contracts (Regulation) Amendment Act, 2006</a:t>
            </a:r>
            <a:endParaRPr lang="en-US" dirty="0" smtClean="0"/>
          </a:p>
          <a:p>
            <a:pPr>
              <a:buFont typeface="Wingdings" pitchFamily="2" charset="2"/>
              <a:buChar char="ü"/>
            </a:pPr>
            <a:r>
              <a:rPr lang="en-IN" dirty="0" smtClean="0"/>
              <a:t>Act, 1952.</a:t>
            </a:r>
            <a:endParaRPr lang="en-US" dirty="0" smtClean="0"/>
          </a:p>
          <a:p>
            <a:pPr>
              <a:buFont typeface="Wingdings" pitchFamily="2" charset="2"/>
              <a:buChar char="ü"/>
            </a:pPr>
            <a:r>
              <a:rPr lang="en-IN" dirty="0" smtClean="0"/>
              <a:t>The (Warehousing Development and Regulation) Act, 2007</a:t>
            </a:r>
            <a:endParaRPr lang="en-US" dirty="0" smtClean="0"/>
          </a:p>
          <a:p>
            <a:pPr>
              <a:buFont typeface="Wingdings" pitchFamily="2" charset="2"/>
              <a:buChar char="ü"/>
            </a:pPr>
            <a:endParaRPr lang="en-US" dirty="0" smtClean="0"/>
          </a:p>
          <a:p>
            <a:pPr>
              <a:buFont typeface="Wingdings" pitchFamily="2" charset="2"/>
              <a:buChar char="ü"/>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solidFill>
                  <a:schemeClr val="accent2">
                    <a:lumMod val="50000"/>
                  </a:schemeClr>
                </a:solidFill>
                <a:effectLst>
                  <a:outerShdw blurRad="38100" dist="38100" dir="2700000" algn="tl">
                    <a:srgbClr val="000000">
                      <a:alpha val="43137"/>
                    </a:srgbClr>
                  </a:outerShdw>
                </a:effectLst>
              </a:rPr>
              <a:t>Policy Framework</a:t>
            </a:r>
            <a:endParaRPr lang="en-US" sz="3000"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IN" sz="2500" dirty="0" smtClean="0"/>
              <a:t>National Agricultural Policy</a:t>
            </a:r>
            <a:endParaRPr lang="en-US" sz="2500" dirty="0" smtClean="0"/>
          </a:p>
          <a:p>
            <a:r>
              <a:rPr lang="en-IN" sz="2500" dirty="0" smtClean="0"/>
              <a:t>Price Support Policy</a:t>
            </a:r>
            <a:endParaRPr lang="en-US" sz="2500" dirty="0" smtClean="0"/>
          </a:p>
          <a:p>
            <a:r>
              <a:rPr lang="en-IN" sz="2500" dirty="0" smtClean="0"/>
              <a:t>Credit Policy</a:t>
            </a:r>
          </a:p>
          <a:p>
            <a:r>
              <a:rPr lang="en-IN" sz="2500" dirty="0" smtClean="0"/>
              <a:t>Trade Policy</a:t>
            </a:r>
            <a:endParaRPr lang="en-US" sz="2500" dirty="0" smtClean="0"/>
          </a:p>
          <a:p>
            <a:pPr>
              <a:buNone/>
            </a:pPr>
            <a:endParaRPr lang="en-US" sz="25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TotalTime>
  <Words>729</Words>
  <Application>Microsoft Office PowerPoint</Application>
  <PresentationFormat>On-screen Show (4:3)</PresentationFormat>
  <Paragraphs>121</Paragraphs>
  <Slides>17</Slides>
  <Notes>4</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Food and Agricultural Marketing Sector</vt:lpstr>
      <vt:lpstr>Structure of Presentation</vt:lpstr>
      <vt:lpstr>Background </vt:lpstr>
      <vt:lpstr>Aim of the Study  To promote effective implementation of National Competition Policy by advocating for legislative changes identified in the select sector  </vt:lpstr>
      <vt:lpstr>Agricultural Marketing Chain</vt:lpstr>
      <vt:lpstr>Institutional Framework</vt:lpstr>
      <vt:lpstr>Institutional Framework</vt:lpstr>
      <vt:lpstr>Legal and Regulatory Framework</vt:lpstr>
      <vt:lpstr>Policy Framework</vt:lpstr>
      <vt:lpstr>Competition Distortions in the Marketing Chain</vt:lpstr>
      <vt:lpstr>Constraints Identified</vt:lpstr>
      <vt:lpstr>Survey Objective</vt:lpstr>
      <vt:lpstr>Sampling Note</vt:lpstr>
      <vt:lpstr>Pilot Survey</vt:lpstr>
      <vt:lpstr>PowerPoint Presentation</vt:lpstr>
      <vt:lpstr>Challenges and Issues to Ponder</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Udai Singh Mehta</dc:creator>
  <cp:lastModifiedBy>Udai Singh Mehta</cp:lastModifiedBy>
  <cp:revision>41</cp:revision>
  <dcterms:created xsi:type="dcterms:W3CDTF">2006-08-16T00:00:00Z</dcterms:created>
  <dcterms:modified xsi:type="dcterms:W3CDTF">2013-02-07T03:03:44Z</dcterms:modified>
</cp:coreProperties>
</file>