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F3D5-D63A-43CC-A8E6-4555F64EBDF7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72E7-DD15-48C1-9241-671104B7E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F3D5-D63A-43CC-A8E6-4555F64EBDF7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72E7-DD15-48C1-9241-671104B7E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F3D5-D63A-43CC-A8E6-4555F64EBDF7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72E7-DD15-48C1-9241-671104B7E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F3D5-D63A-43CC-A8E6-4555F64EBDF7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72E7-DD15-48C1-9241-671104B7E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F3D5-D63A-43CC-A8E6-4555F64EBDF7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72E7-DD15-48C1-9241-671104B7E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F3D5-D63A-43CC-A8E6-4555F64EBDF7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72E7-DD15-48C1-9241-671104B7E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F3D5-D63A-43CC-A8E6-4555F64EBDF7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72E7-DD15-48C1-9241-671104B7E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F3D5-D63A-43CC-A8E6-4555F64EBDF7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72E7-DD15-48C1-9241-671104B7E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F3D5-D63A-43CC-A8E6-4555F64EBDF7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72E7-DD15-48C1-9241-671104B7E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F3D5-D63A-43CC-A8E6-4555F64EBDF7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72E7-DD15-48C1-9241-671104B7E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F3D5-D63A-43CC-A8E6-4555F64EBDF7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72E7-DD15-48C1-9241-671104B7E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1F3D5-D63A-43CC-A8E6-4555F64EBDF7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372E7-DD15-48C1-9241-671104B7E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ujjumish@hot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Competition Law/Policy and the Consequences for Access and Innovation for Medicines/Healthcare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Globalising Asia: Health Law, Governance, and Policy – Issues, Approaches, and Gaps!</a:t>
            </a:r>
          </a:p>
          <a:p>
            <a:r>
              <a:rPr lang="en-GB" i="1" dirty="0" smtClean="0">
                <a:solidFill>
                  <a:srgbClr val="00B050"/>
                </a:solidFill>
              </a:rPr>
              <a:t>Bangkok 16-18 April, 2012</a:t>
            </a:r>
            <a:endParaRPr lang="en-US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CL/P-Pharma (1)</a:t>
            </a:r>
            <a:br>
              <a:rPr lang="en-GB" dirty="0" smtClean="0"/>
            </a:br>
            <a:r>
              <a:rPr lang="en-GB" dirty="0" smtClean="0">
                <a:solidFill>
                  <a:srgbClr val="0070C0"/>
                </a:solidFill>
              </a:rPr>
              <a:t>(collusion)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4000" b="1" dirty="0" smtClean="0"/>
              <a:t>Collusions b/w pharma companies</a:t>
            </a:r>
          </a:p>
          <a:p>
            <a:pPr lvl="1"/>
            <a:r>
              <a:rPr lang="en-GB" dirty="0" smtClean="0"/>
              <a:t>E.g. Vitamin cartel leading global pharma (US, 90s); 20 pharma labs (including </a:t>
            </a:r>
            <a:r>
              <a:rPr lang="en-US" dirty="0" smtClean="0"/>
              <a:t>Roche</a:t>
            </a:r>
            <a:r>
              <a:rPr lang="en-US" dirty="0"/>
              <a:t>, Aventis, Bayer, </a:t>
            </a:r>
            <a:r>
              <a:rPr lang="en-US" dirty="0" err="1"/>
              <a:t>GlaxoWellcome</a:t>
            </a:r>
            <a:r>
              <a:rPr lang="en-US" dirty="0"/>
              <a:t> and </a:t>
            </a:r>
            <a:r>
              <a:rPr lang="en-US" dirty="0" smtClean="0"/>
              <a:t>AstraZeneca) </a:t>
            </a:r>
            <a:r>
              <a:rPr lang="en-GB" dirty="0" smtClean="0"/>
              <a:t>fined for colluding to create barriers to entry of generics (Brazil, 2005)</a:t>
            </a:r>
          </a:p>
          <a:p>
            <a:r>
              <a:rPr lang="en-GB" sz="4000" b="1" dirty="0" smtClean="0"/>
              <a:t>Collusion b/w pharma companies and doctors</a:t>
            </a:r>
          </a:p>
          <a:p>
            <a:pPr lvl="1"/>
            <a:r>
              <a:rPr lang="en-GB" dirty="0" smtClean="0"/>
              <a:t>E.g. Irrational prescription-drug promotion (asymmetry of information)</a:t>
            </a:r>
          </a:p>
          <a:p>
            <a:r>
              <a:rPr lang="en-GB" sz="4000" b="1" dirty="0" smtClean="0"/>
              <a:t>Collusion b/w pharma cos. and pharmacists</a:t>
            </a:r>
            <a:r>
              <a:rPr lang="en-GB" sz="4000" dirty="0" smtClean="0"/>
              <a:t> </a:t>
            </a:r>
            <a:r>
              <a:rPr lang="en-GB" sz="3300" dirty="0" smtClean="0"/>
              <a:t>(also b/w players in the supply line)</a:t>
            </a:r>
          </a:p>
          <a:p>
            <a:r>
              <a:rPr lang="en-GB" sz="4000" b="1" dirty="0" smtClean="0"/>
              <a:t>Collusion b/w pharmacists</a:t>
            </a:r>
            <a:r>
              <a:rPr lang="en-GB" sz="3300" b="1" dirty="0" smtClean="0"/>
              <a:t> </a:t>
            </a:r>
          </a:p>
          <a:p>
            <a:pPr lvl="1"/>
            <a:r>
              <a:rPr lang="en-GB" dirty="0" smtClean="0"/>
              <a:t>CCI investigation on AIOCD</a:t>
            </a:r>
          </a:p>
          <a:p>
            <a:r>
              <a:rPr lang="en-GB" sz="4000" b="1" dirty="0" smtClean="0"/>
              <a:t>Rectification through invoking CL and/or competition advocacy </a:t>
            </a:r>
            <a:r>
              <a:rPr lang="en-GB" sz="4000" dirty="0" smtClean="0"/>
              <a:t>(removal of asymmetry of information)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CL/P-Pharma (2)</a:t>
            </a:r>
            <a:br>
              <a:rPr lang="en-GB" dirty="0" smtClean="0"/>
            </a:br>
            <a:r>
              <a:rPr lang="en-GB" sz="3600" dirty="0" smtClean="0">
                <a:solidFill>
                  <a:srgbClr val="0070C0"/>
                </a:solidFill>
              </a:rPr>
              <a:t>Exorbitant trade margins </a:t>
            </a:r>
            <a:r>
              <a:rPr lang="en-GB" sz="3600" dirty="0" smtClean="0"/>
              <a:t>(CUTS Study, 2006)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08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solidFill>
                            <a:srgbClr val="000000"/>
                          </a:solidFill>
                          <a:latin typeface="Times New Roman"/>
                          <a:ea typeface="Verdana"/>
                          <a:cs typeface="Times New Roman"/>
                        </a:rPr>
                        <a:t>COMPANY</a:t>
                      </a:r>
                      <a:endParaRPr lang="en-US" sz="2400" dirty="0"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>
                          <a:solidFill>
                            <a:srgbClr val="000000"/>
                          </a:solidFill>
                          <a:latin typeface="Times New Roman"/>
                          <a:ea typeface="Verdana"/>
                          <a:cs typeface="Times New Roman"/>
                        </a:rPr>
                        <a:t>BRAND</a:t>
                      </a:r>
                      <a:endParaRPr lang="en-US" sz="2400"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>
                          <a:solidFill>
                            <a:srgbClr val="000000"/>
                          </a:solidFill>
                          <a:latin typeface="Times New Roman"/>
                          <a:ea typeface="Verdana"/>
                          <a:cs typeface="Times New Roman"/>
                        </a:rPr>
                        <a:t>MRP</a:t>
                      </a:r>
                      <a:endParaRPr lang="en-US" sz="2400"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>
                          <a:solidFill>
                            <a:srgbClr val="000000"/>
                          </a:solidFill>
                          <a:latin typeface="Times New Roman"/>
                          <a:ea typeface="Verdana"/>
                          <a:cs typeface="Times New Roman"/>
                        </a:rPr>
                        <a:t>PURCHASE PRICE OF RETAILERS</a:t>
                      </a:r>
                      <a:endParaRPr lang="en-US" sz="2400"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Verdana"/>
                          <a:cs typeface="Times New Roman"/>
                        </a:rPr>
                        <a:t>Ranbaxy</a:t>
                      </a:r>
                      <a:endParaRPr lang="en-US" sz="2400"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 err="1">
                          <a:latin typeface="Times New Roman"/>
                          <a:ea typeface="Verdana"/>
                          <a:cs typeface="Times New Roman"/>
                        </a:rPr>
                        <a:t>Stannist</a:t>
                      </a:r>
                      <a:r>
                        <a:rPr lang="en-IN" sz="2400" dirty="0">
                          <a:latin typeface="Times New Roman"/>
                          <a:ea typeface="Verdana"/>
                          <a:cs typeface="Times New Roman"/>
                        </a:rPr>
                        <a:t> </a:t>
                      </a:r>
                      <a:endParaRPr lang="en-US" sz="2400" dirty="0"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Verdana"/>
                          <a:cs typeface="Times New Roman"/>
                        </a:rPr>
                        <a:t>26</a:t>
                      </a:r>
                      <a:endParaRPr lang="en-US" sz="2400"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Verdana"/>
                          <a:cs typeface="Times New Roman"/>
                        </a:rPr>
                        <a:t>1.80</a:t>
                      </a:r>
                      <a:endParaRPr lang="en-US" sz="2400"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 err="1" smtClean="0">
                          <a:latin typeface="Times New Roman"/>
                          <a:ea typeface="Verdana"/>
                          <a:cs typeface="Times New Roman"/>
                        </a:rPr>
                        <a:t>Cadila</a:t>
                      </a:r>
                      <a:endParaRPr lang="en-US" sz="2400" dirty="0"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 err="1">
                          <a:latin typeface="Times New Roman"/>
                          <a:ea typeface="Verdana"/>
                          <a:cs typeface="Times New Roman"/>
                        </a:rPr>
                        <a:t>Ceticad</a:t>
                      </a:r>
                      <a:r>
                        <a:rPr lang="en-IN" sz="2400" dirty="0">
                          <a:latin typeface="Times New Roman"/>
                          <a:ea typeface="Verdana"/>
                          <a:cs typeface="Times New Roman"/>
                        </a:rPr>
                        <a:t> </a:t>
                      </a:r>
                      <a:endParaRPr lang="en-US" sz="2400" dirty="0"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Verdana"/>
                          <a:cs typeface="Times New Roman"/>
                        </a:rPr>
                        <a:t>26</a:t>
                      </a:r>
                      <a:endParaRPr lang="en-US" sz="2400"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Verdana"/>
                          <a:cs typeface="Times New Roman"/>
                        </a:rPr>
                        <a:t>1.60</a:t>
                      </a:r>
                      <a:endParaRPr lang="en-US" sz="2400"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Verdana"/>
                          <a:cs typeface="Times New Roman"/>
                        </a:rPr>
                        <a:t>Cipla</a:t>
                      </a:r>
                      <a:endParaRPr lang="en-US" sz="2400"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 err="1">
                          <a:latin typeface="Times New Roman"/>
                          <a:ea typeface="Verdana"/>
                          <a:cs typeface="Times New Roman"/>
                        </a:rPr>
                        <a:t>Ceticip</a:t>
                      </a:r>
                      <a:r>
                        <a:rPr lang="en-IN" sz="2400" dirty="0">
                          <a:latin typeface="Times New Roman"/>
                          <a:ea typeface="Verdana"/>
                          <a:cs typeface="Times New Roman"/>
                        </a:rPr>
                        <a:t> </a:t>
                      </a:r>
                      <a:endParaRPr lang="en-US" sz="2400" dirty="0"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Verdana"/>
                          <a:cs typeface="Times New Roman"/>
                        </a:rPr>
                        <a:t>27.5</a:t>
                      </a:r>
                      <a:endParaRPr lang="en-US" sz="2400"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Verdana"/>
                          <a:cs typeface="Times New Roman"/>
                        </a:rPr>
                        <a:t>2.00</a:t>
                      </a:r>
                      <a:endParaRPr lang="en-US" sz="2400"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Verdana"/>
                          <a:cs typeface="Times New Roman"/>
                        </a:rPr>
                        <a:t>Lupin</a:t>
                      </a:r>
                      <a:endParaRPr lang="en-US" sz="2400"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Verdana"/>
                          <a:cs typeface="Times New Roman"/>
                        </a:rPr>
                        <a:t>Lupisulide </a:t>
                      </a:r>
                      <a:endParaRPr lang="en-US" sz="2400"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>
                          <a:latin typeface="Times New Roman"/>
                          <a:ea typeface="Verdana"/>
                          <a:cs typeface="Times New Roman"/>
                        </a:rPr>
                        <a:t>24</a:t>
                      </a:r>
                      <a:endParaRPr lang="en-US" sz="2400" dirty="0"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Verdana"/>
                          <a:cs typeface="Times New Roman"/>
                        </a:rPr>
                        <a:t>1.94</a:t>
                      </a:r>
                      <a:endParaRPr lang="en-US" sz="2400"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Verdana"/>
                          <a:cs typeface="Times New Roman"/>
                        </a:rPr>
                        <a:t>Wockhardt</a:t>
                      </a:r>
                      <a:endParaRPr lang="en-US" sz="2400"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Verdana"/>
                          <a:cs typeface="Times New Roman"/>
                        </a:rPr>
                        <a:t>Setride </a:t>
                      </a:r>
                      <a:endParaRPr lang="en-US" sz="2400"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>
                          <a:latin typeface="Times New Roman"/>
                          <a:ea typeface="Verdana"/>
                          <a:cs typeface="Times New Roman"/>
                        </a:rPr>
                        <a:t>25.2</a:t>
                      </a:r>
                      <a:endParaRPr lang="en-US" sz="2400" dirty="0"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>
                          <a:latin typeface="Times New Roman"/>
                          <a:ea typeface="Verdana"/>
                          <a:cs typeface="Times New Roman"/>
                        </a:rPr>
                        <a:t>1.70</a:t>
                      </a:r>
                      <a:endParaRPr lang="en-US" sz="2400" dirty="0"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Verdana"/>
                          <a:cs typeface="Times New Roman"/>
                        </a:rPr>
                        <a:t>Lyka Labs</a:t>
                      </a:r>
                      <a:endParaRPr lang="en-US" sz="2400"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Verdana"/>
                          <a:cs typeface="Times New Roman"/>
                        </a:rPr>
                        <a:t>Lycet </a:t>
                      </a:r>
                      <a:endParaRPr lang="en-US" sz="2400"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Verdana"/>
                          <a:cs typeface="Times New Roman"/>
                        </a:rPr>
                        <a:t>25</a:t>
                      </a:r>
                      <a:endParaRPr lang="en-US" sz="2400"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>
                          <a:latin typeface="Times New Roman"/>
                          <a:ea typeface="Verdana"/>
                          <a:cs typeface="Times New Roman"/>
                        </a:rPr>
                        <a:t>1.44</a:t>
                      </a:r>
                      <a:endParaRPr lang="en-US" sz="2400" dirty="0"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Verdana"/>
                          <a:cs typeface="Times New Roman"/>
                        </a:rPr>
                        <a:t>Ranbaxy</a:t>
                      </a:r>
                      <a:endParaRPr lang="en-US" sz="2400"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Verdana"/>
                          <a:cs typeface="Times New Roman"/>
                        </a:rPr>
                        <a:t>Pyrestat-100 </a:t>
                      </a:r>
                      <a:endParaRPr lang="en-US" sz="2400"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Verdana"/>
                          <a:cs typeface="Times New Roman"/>
                        </a:rPr>
                        <a:t>25</a:t>
                      </a:r>
                      <a:endParaRPr lang="en-US" sz="2400"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>
                          <a:latin typeface="Times New Roman"/>
                          <a:ea typeface="Verdana"/>
                          <a:cs typeface="Times New Roman"/>
                        </a:rPr>
                        <a:t>1.50</a:t>
                      </a:r>
                      <a:endParaRPr lang="en-US" sz="2400" dirty="0"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Verdana"/>
                          <a:cs typeface="Times New Roman"/>
                        </a:rPr>
                        <a:t>Welcure Drugs</a:t>
                      </a:r>
                      <a:endParaRPr lang="en-US" sz="2400"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Verdana"/>
                          <a:cs typeface="Times New Roman"/>
                        </a:rPr>
                        <a:t>Omejel Caps </a:t>
                      </a:r>
                      <a:endParaRPr lang="en-US" sz="2400"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Verdana"/>
                          <a:cs typeface="Times New Roman"/>
                        </a:rPr>
                        <a:t>33</a:t>
                      </a:r>
                      <a:endParaRPr lang="en-US" sz="2400"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>
                          <a:latin typeface="Times New Roman"/>
                          <a:ea typeface="Verdana"/>
                          <a:cs typeface="Times New Roman"/>
                        </a:rPr>
                        <a:t>4.50</a:t>
                      </a:r>
                      <a:endParaRPr lang="en-US" sz="2400" dirty="0"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Verdana"/>
                          <a:cs typeface="Times New Roman"/>
                        </a:rPr>
                        <a:t>Wockhardt</a:t>
                      </a:r>
                      <a:endParaRPr lang="en-US" sz="2400"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>
                          <a:latin typeface="Times New Roman"/>
                          <a:ea typeface="Verdana"/>
                          <a:cs typeface="Times New Roman"/>
                        </a:rPr>
                        <a:t>Merizole-20 </a:t>
                      </a:r>
                      <a:endParaRPr lang="en-US" sz="2400" dirty="0"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Verdana"/>
                          <a:cs typeface="Times New Roman"/>
                        </a:rPr>
                        <a:t>39</a:t>
                      </a:r>
                      <a:endParaRPr lang="en-US" sz="2400"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>
                          <a:latin typeface="Times New Roman"/>
                          <a:ea typeface="Verdana"/>
                          <a:cs typeface="Times New Roman"/>
                        </a:rPr>
                        <a:t>6.48</a:t>
                      </a:r>
                      <a:endParaRPr lang="en-US" sz="2400" dirty="0"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CL/P-Pharma (3)</a:t>
            </a:r>
            <a:br>
              <a:rPr lang="en-GB" dirty="0" smtClean="0"/>
            </a:br>
            <a:r>
              <a:rPr lang="en-GB" dirty="0" smtClean="0">
                <a:solidFill>
                  <a:srgbClr val="0070C0"/>
                </a:solidFill>
              </a:rPr>
              <a:t>IP-Competition (Abuse of dominance)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4000" dirty="0" smtClean="0"/>
              <a:t>Generic competition</a:t>
            </a:r>
          </a:p>
          <a:p>
            <a:r>
              <a:rPr lang="en-GB" sz="4000" dirty="0" smtClean="0">
                <a:solidFill>
                  <a:srgbClr val="0070C0"/>
                </a:solidFill>
              </a:rPr>
              <a:t>Use of TRIPS flexibilities to the fullest</a:t>
            </a:r>
          </a:p>
          <a:p>
            <a:pPr lvl="1"/>
            <a:r>
              <a:rPr lang="en-GB" b="1" dirty="0" smtClean="0"/>
              <a:t>Stricter patentability criteria</a:t>
            </a:r>
          </a:p>
          <a:p>
            <a:pPr lvl="1"/>
            <a:r>
              <a:rPr lang="en-GB" b="1" dirty="0" smtClean="0"/>
              <a:t>Research exemption</a:t>
            </a:r>
          </a:p>
          <a:p>
            <a:pPr lvl="1"/>
            <a:r>
              <a:rPr lang="en-GB" b="1" dirty="0" err="1" smtClean="0"/>
              <a:t>Bolar</a:t>
            </a:r>
            <a:r>
              <a:rPr lang="en-GB" b="1" dirty="0" smtClean="0"/>
              <a:t> provision</a:t>
            </a:r>
          </a:p>
          <a:p>
            <a:pPr lvl="1"/>
            <a:r>
              <a:rPr lang="en-GB" b="1" dirty="0" smtClean="0"/>
              <a:t>Contd. production of generic – mail box </a:t>
            </a:r>
            <a:r>
              <a:rPr lang="en-GB" b="1" dirty="0" err="1" smtClean="0"/>
              <a:t>appln</a:t>
            </a:r>
            <a:endParaRPr lang="en-GB" b="1" dirty="0" smtClean="0"/>
          </a:p>
          <a:p>
            <a:pPr lvl="1"/>
            <a:r>
              <a:rPr lang="en-GB" b="1" dirty="0" smtClean="0"/>
              <a:t>Compulsory license (access to essential facilities)</a:t>
            </a:r>
          </a:p>
          <a:p>
            <a:pPr lvl="1"/>
            <a:r>
              <a:rPr lang="en-GB" b="1" dirty="0" smtClean="0"/>
              <a:t>Parallel import</a:t>
            </a:r>
          </a:p>
          <a:p>
            <a:pPr lvl="1"/>
            <a:r>
              <a:rPr lang="en-GB" b="1" dirty="0" smtClean="0"/>
              <a:t>Pre and post grant opposition</a:t>
            </a:r>
          </a:p>
          <a:p>
            <a:pPr lvl="1"/>
            <a:r>
              <a:rPr lang="en-GB" b="1" dirty="0" smtClean="0"/>
              <a:t>No data exclusivity</a:t>
            </a:r>
          </a:p>
          <a:p>
            <a:pPr lvl="1"/>
            <a:r>
              <a:rPr lang="en-GB" b="1" dirty="0" smtClean="0"/>
              <a:t>Enforcement measures (counterfeit definition issue)</a:t>
            </a:r>
          </a:p>
          <a:p>
            <a:r>
              <a:rPr lang="en-GB" sz="4000" dirty="0" smtClean="0"/>
              <a:t>Patent thickets and </a:t>
            </a:r>
            <a:r>
              <a:rPr lang="en-GB" sz="4000" dirty="0" err="1" smtClean="0"/>
              <a:t>markush</a:t>
            </a:r>
            <a:r>
              <a:rPr lang="en-GB" sz="4000" dirty="0" smtClean="0"/>
              <a:t> claims</a:t>
            </a:r>
          </a:p>
          <a:p>
            <a:r>
              <a:rPr lang="en-GB" sz="4000" dirty="0" smtClean="0">
                <a:solidFill>
                  <a:srgbClr val="0070C0"/>
                </a:solidFill>
              </a:rPr>
              <a:t>Patent pool (a platform to collude)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CL/P-Pharma (3)</a:t>
            </a:r>
            <a:br>
              <a:rPr lang="en-GB" dirty="0" smtClean="0"/>
            </a:br>
            <a:r>
              <a:rPr lang="en-GB" dirty="0" smtClean="0">
                <a:solidFill>
                  <a:srgbClr val="0070C0"/>
                </a:solidFill>
              </a:rPr>
              <a:t>(M&amp;As)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5535" y="1547795"/>
          <a:ext cx="8424935" cy="5212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987"/>
                <a:gridCol w="1684987"/>
                <a:gridCol w="1684987"/>
                <a:gridCol w="1684987"/>
                <a:gridCol w="1684987"/>
              </a:tblGrid>
              <a:tr h="13371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Times New Roman"/>
                          <a:cs typeface="Times New Roman"/>
                        </a:rPr>
                        <a:t>Year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Indian Co taken over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Foreign Company which took over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Country of origin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Take over amount USD millions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601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Aug 2006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Times New Roman"/>
                          <a:cs typeface="Times New Roman"/>
                        </a:rPr>
                        <a:t>Matrix Lab 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Mylan 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USA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736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191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April 2008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latin typeface="Times New Roman"/>
                          <a:ea typeface="Times New Roman"/>
                          <a:cs typeface="Times New Roman"/>
                        </a:rPr>
                        <a:t>Dabur</a:t>
                      </a:r>
                      <a:r>
                        <a:rPr lang="en-GB" sz="2000" dirty="0">
                          <a:latin typeface="Times New Roman"/>
                          <a:ea typeface="Times New Roman"/>
                          <a:cs typeface="Times New Roman"/>
                        </a:rPr>
                        <a:t> Pharma 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Times New Roman"/>
                          <a:cs typeface="Times New Roman"/>
                        </a:rPr>
                        <a:t>Fresenius </a:t>
                      </a:r>
                      <a:r>
                        <a:rPr lang="en-GB" sz="2000" dirty="0" err="1">
                          <a:latin typeface="Times New Roman"/>
                          <a:ea typeface="Times New Roman"/>
                          <a:cs typeface="Times New Roman"/>
                        </a:rPr>
                        <a:t>Kabi</a:t>
                      </a:r>
                      <a:r>
                        <a:rPr lang="en-GB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Times New Roman"/>
                          <a:cs typeface="Times New Roman"/>
                        </a:rPr>
                        <a:t>Singapore 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219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48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June 2008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Ranbaxy Labs  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Daiichi Sankyo 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Times New Roman"/>
                          <a:cs typeface="Times New Roman"/>
                        </a:rPr>
                        <a:t>Japan 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4600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191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July 2008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Shanta Biotech 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Sanofi Aventis 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Times New Roman"/>
                          <a:cs typeface="Times New Roman"/>
                        </a:rPr>
                        <a:t>France 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dirty="0">
                          <a:latin typeface="Times New Roman"/>
                          <a:ea typeface="Times New Roman"/>
                          <a:cs typeface="Times New Roman"/>
                        </a:rPr>
                        <a:t>783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48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Dec 2009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Orchid Chemicals 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Hospira 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USA 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dirty="0">
                          <a:latin typeface="Times New Roman"/>
                          <a:ea typeface="Times New Roman"/>
                          <a:cs typeface="Times New Roman"/>
                        </a:rPr>
                        <a:t>400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48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May 2010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Piramal Healthcare 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Abbott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USA 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dirty="0">
                          <a:latin typeface="Times New Roman"/>
                          <a:ea typeface="Times New Roman"/>
                          <a:cs typeface="Times New Roman"/>
                        </a:rPr>
                        <a:t>3720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CL/P-Pharma (4)</a:t>
            </a:r>
            <a:br>
              <a:rPr lang="en-GB" dirty="0" smtClean="0"/>
            </a:br>
            <a:r>
              <a:rPr lang="en-GB" dirty="0" smtClean="0">
                <a:solidFill>
                  <a:srgbClr val="0070C0"/>
                </a:solidFill>
              </a:rPr>
              <a:t>(M&amp;As)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Public health concerns</a:t>
            </a:r>
          </a:p>
          <a:p>
            <a:pPr lvl="1"/>
            <a:r>
              <a:rPr lang="en-GB" dirty="0"/>
              <a:t>M</a:t>
            </a:r>
            <a:r>
              <a:rPr lang="en-GB" dirty="0" smtClean="0"/>
              <a:t>any </a:t>
            </a:r>
            <a:r>
              <a:rPr lang="en-GB" dirty="0"/>
              <a:t>large domestic companies capable of making use of this provision have alliances with the MNCs involving commercial </a:t>
            </a:r>
            <a:r>
              <a:rPr lang="en-GB" dirty="0" smtClean="0"/>
              <a:t>interests, Thus they would </a:t>
            </a:r>
            <a:r>
              <a:rPr lang="en-GB" dirty="0"/>
              <a:t>not like to risk these </a:t>
            </a:r>
            <a:r>
              <a:rPr lang="en-GB" dirty="0" smtClean="0"/>
              <a:t>alliances by taking up CL. </a:t>
            </a:r>
          </a:p>
          <a:p>
            <a:pPr lvl="1"/>
            <a:r>
              <a:rPr lang="en-GB" dirty="0" smtClean="0"/>
              <a:t>It may leave </a:t>
            </a:r>
            <a:r>
              <a:rPr lang="en-GB" dirty="0"/>
              <a:t>the country without option for use of </a:t>
            </a:r>
            <a:r>
              <a:rPr lang="en-GB" dirty="0" smtClean="0"/>
              <a:t>CL </a:t>
            </a:r>
            <a:r>
              <a:rPr lang="en-GB" dirty="0"/>
              <a:t>to meet the problems of public health</a:t>
            </a:r>
            <a:endParaRPr lang="en-GB" dirty="0" smtClean="0"/>
          </a:p>
          <a:p>
            <a:r>
              <a:rPr lang="en-GB" dirty="0" smtClean="0"/>
              <a:t>FIPB v. CCI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Medical Device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Dependence on import (India: 75%)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Lack/uncertainty of regulation </a:t>
            </a:r>
          </a:p>
          <a:p>
            <a:r>
              <a:rPr lang="en-GB" dirty="0" smtClean="0"/>
              <a:t>Non-regulatory entry barriers</a:t>
            </a:r>
          </a:p>
          <a:p>
            <a:pPr lvl="1"/>
            <a:r>
              <a:rPr lang="en-GB" dirty="0" smtClean="0"/>
              <a:t>Lack of R&amp;D and testing infrastructure</a:t>
            </a:r>
          </a:p>
          <a:p>
            <a:pPr lvl="1"/>
            <a:r>
              <a:rPr lang="en-GB" dirty="0" smtClean="0"/>
              <a:t>Lack of skilled work force</a:t>
            </a:r>
          </a:p>
          <a:p>
            <a:pPr lvl="1"/>
            <a:r>
              <a:rPr lang="en-GB" dirty="0" smtClean="0"/>
              <a:t>High capital intensive and lack of access to capital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Lack of incentive from government</a:t>
            </a:r>
          </a:p>
          <a:p>
            <a:pPr lvl="1"/>
            <a:r>
              <a:rPr lang="en-GB" dirty="0" smtClean="0"/>
              <a:t>Incentivises imports; ready to give higher prices for devices approved by US or EU </a:t>
            </a:r>
          </a:p>
          <a:p>
            <a:pPr lvl="1"/>
            <a:r>
              <a:rPr lang="en-GB" dirty="0" smtClean="0"/>
              <a:t>Higher duty on raw material than on finished products</a:t>
            </a:r>
          </a:p>
          <a:p>
            <a:r>
              <a:rPr lang="en-GB" dirty="0" err="1" smtClean="0"/>
              <a:t>Unecessary</a:t>
            </a:r>
            <a:r>
              <a:rPr lang="en-GB" dirty="0" smtClean="0"/>
              <a:t> Procurement conditions </a:t>
            </a:r>
          </a:p>
          <a:p>
            <a:pPr lvl="1"/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Collusion b/w physicians and pharma cos.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Collusion b/w private hospitals and drug cos.</a:t>
            </a:r>
          </a:p>
          <a:p>
            <a:r>
              <a:rPr lang="en-GB" dirty="0" smtClean="0"/>
              <a:t>Tied selling 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Malpractices by doctors to obtain commissions from path labs/diagnostic/ radiological labs in lieu of referring for tests</a:t>
            </a:r>
          </a:p>
          <a:p>
            <a:r>
              <a:rPr lang="en-GB" dirty="0" smtClean="0"/>
              <a:t>Lack of health personnel acting as entry barriers for hospitals – requires changes in Medical Council Act and Nursing Council Act to facilitate creation of adequate number of health personnel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 health procurement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Bid rigging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Purchasing directly from manufacturers</a:t>
            </a:r>
          </a:p>
          <a:p>
            <a:r>
              <a:rPr lang="en-GB" dirty="0" smtClean="0"/>
              <a:t>Unnecessary criteria related with turn over (around Rs.250 </a:t>
            </a:r>
            <a:r>
              <a:rPr lang="en-GB" dirty="0" err="1" smtClean="0"/>
              <a:t>mn</a:t>
            </a:r>
            <a:r>
              <a:rPr lang="en-GB" dirty="0" smtClean="0"/>
              <a:t>) and/or market standing of firms (3 years)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Government likely to become purchaser of tertiary healthcare (and part secondary health care)</a:t>
            </a:r>
          </a:p>
          <a:p>
            <a:pPr lvl="1"/>
            <a:r>
              <a:rPr lang="en-GB" dirty="0" smtClean="0"/>
              <a:t>Guidelines for such procurements need to be developed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Asymmetry of information leading to moral hazards and hence disincentive for cos.</a:t>
            </a:r>
          </a:p>
          <a:p>
            <a:pPr lvl="1"/>
            <a:r>
              <a:rPr lang="en-GB" dirty="0" smtClean="0"/>
              <a:t>Regulation of provider needed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Minimum capital requirement in India Rs.1bn</a:t>
            </a:r>
          </a:p>
          <a:p>
            <a:pPr lvl="1"/>
            <a:r>
              <a:rPr lang="en-GB" dirty="0" smtClean="0"/>
              <a:t>Entry barrier for small community-based insurance schemes</a:t>
            </a:r>
          </a:p>
          <a:p>
            <a:r>
              <a:rPr lang="en-GB" dirty="0" smtClean="0"/>
              <a:t>Lack of consumers interest in not being getting cashless policies, list of exclusions etc.</a:t>
            </a:r>
          </a:p>
          <a:p>
            <a:r>
              <a:rPr lang="en-GB" dirty="0" err="1" smtClean="0">
                <a:solidFill>
                  <a:srgbClr val="0070C0"/>
                </a:solidFill>
              </a:rPr>
              <a:t>Rashtriya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Swasthya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Bima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Yojna</a:t>
            </a:r>
            <a:r>
              <a:rPr lang="en-GB" dirty="0" smtClean="0">
                <a:solidFill>
                  <a:srgbClr val="0070C0"/>
                </a:solidFill>
              </a:rPr>
              <a:t> – pro-competition and is likely to change scenario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Global initiatives on competition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WTO Working Group on Interaction b/w trade and competition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UNCTAD is doing lots </a:t>
            </a:r>
            <a:r>
              <a:rPr lang="en-GB" smtClean="0"/>
              <a:t>of work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WIPO Development Agenda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Gaps in policy direction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Understanding competition law/policy (CL/P)</a:t>
            </a:r>
          </a:p>
          <a:p>
            <a:r>
              <a:rPr lang="en-GB" dirty="0" smtClean="0"/>
              <a:t> CL/P interface with health sector and related issues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Attempts at global level on competition law/policy</a:t>
            </a:r>
          </a:p>
          <a:p>
            <a:r>
              <a:rPr lang="en-GB" dirty="0" smtClean="0"/>
              <a:t>Conclusions / recommendations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Conclusion/Recommendations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CL/P can be an useful tool in liberalising economies from public health point of view</a:t>
            </a:r>
          </a:p>
          <a:p>
            <a:pPr lvl="1"/>
            <a:r>
              <a:rPr lang="en-GB" dirty="0" smtClean="0"/>
              <a:t>Public health faculty and law faculty may like to explore these areas together 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Health safety regulations need not be taken as barriers to competition; but it need to be based on sound science (issues related with bio-</a:t>
            </a:r>
            <a:r>
              <a:rPr lang="en-GB" dirty="0" err="1" smtClean="0">
                <a:solidFill>
                  <a:srgbClr val="0070C0"/>
                </a:solidFill>
              </a:rPr>
              <a:t>similars</a:t>
            </a:r>
            <a:r>
              <a:rPr lang="en-GB" dirty="0" smtClean="0">
                <a:solidFill>
                  <a:srgbClr val="0070C0"/>
                </a:solidFill>
              </a:rPr>
              <a:t>) and should function in a transparent manner</a:t>
            </a:r>
          </a:p>
          <a:p>
            <a:r>
              <a:rPr lang="en-GB" dirty="0" smtClean="0"/>
              <a:t>Develop a tool kit on competition in health sector for authorities of respective countries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Australia has good experience in the region and can have a guiding role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sz="8800" dirty="0" smtClean="0">
                <a:solidFill>
                  <a:srgbClr val="C00000"/>
                </a:solidFill>
              </a:rPr>
              <a:t>THANK YOU</a:t>
            </a:r>
          </a:p>
          <a:p>
            <a:pPr algn="ctr">
              <a:buNone/>
            </a:pPr>
            <a:endParaRPr lang="en-GB" dirty="0" smtClean="0">
              <a:hlinkClick r:id="rId2"/>
            </a:endParaRPr>
          </a:p>
          <a:p>
            <a:pPr algn="ctr">
              <a:buNone/>
            </a:pPr>
            <a:r>
              <a:rPr lang="en-GB" dirty="0" smtClean="0">
                <a:hlinkClick r:id="rId2"/>
              </a:rPr>
              <a:t>ujjumish@hotmail.com</a:t>
            </a:r>
            <a:r>
              <a:rPr lang="en-GB" dirty="0" smtClean="0"/>
              <a:t> </a:t>
            </a:r>
            <a:endParaRPr lang="en-GB" dirty="0"/>
          </a:p>
          <a:p>
            <a:pPr algn="ctr">
              <a:buNone/>
            </a:pPr>
            <a:endParaRPr lang="en-GB" i="1" dirty="0" smtClean="0"/>
          </a:p>
          <a:p>
            <a:pPr algn="ctr">
              <a:buNone/>
            </a:pPr>
            <a:endParaRPr lang="en-GB" i="1" dirty="0" smtClean="0">
              <a:latin typeface="Bell MT" pitchFamily="18" charset="0"/>
            </a:endParaRPr>
          </a:p>
          <a:p>
            <a:pPr algn="ctr">
              <a:buNone/>
            </a:pPr>
            <a:r>
              <a:rPr lang="en-GB" i="1" dirty="0" smtClean="0">
                <a:latin typeface="Bell MT" pitchFamily="18" charset="0"/>
              </a:rPr>
              <a:t>Above all do not compete – Lao </a:t>
            </a:r>
            <a:r>
              <a:rPr lang="en-GB" i="1" dirty="0" err="1" smtClean="0">
                <a:latin typeface="Bell MT" pitchFamily="18" charset="0"/>
              </a:rPr>
              <a:t>Tsu</a:t>
            </a:r>
            <a:endParaRPr lang="en-US" i="1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Gaps in Policy Direction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  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sz="4400" dirty="0" smtClean="0"/>
              <a:t>[Right to health takes precedence over commercial interest]</a:t>
            </a:r>
          </a:p>
          <a:p>
            <a:pPr algn="r">
              <a:buNone/>
            </a:pPr>
            <a:r>
              <a:rPr lang="en-GB" dirty="0" smtClean="0">
                <a:solidFill>
                  <a:srgbClr val="0070C0"/>
                </a:solidFill>
              </a:rPr>
              <a:t>IGWG-GSPA-PHI Negotiations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Gaps in Policy Direction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5400" dirty="0" smtClean="0"/>
              <a:t>“Development” remaining a undefined term</a:t>
            </a:r>
            <a:endParaRPr lang="en-US" sz="5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Competition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Main aims:</a:t>
            </a:r>
          </a:p>
          <a:p>
            <a:pPr lvl="1"/>
            <a:r>
              <a:rPr lang="en-GB" dirty="0" smtClean="0"/>
              <a:t>To prevent practices having adverse effect  on competition</a:t>
            </a:r>
          </a:p>
          <a:p>
            <a:pPr lvl="1"/>
            <a:r>
              <a:rPr lang="en-GB" dirty="0" smtClean="0"/>
              <a:t>To promote and sustain competition in markets</a:t>
            </a:r>
          </a:p>
          <a:p>
            <a:pPr lvl="1"/>
            <a:r>
              <a:rPr lang="en-GB" dirty="0" smtClean="0"/>
              <a:t>To protect the interests of consumers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Mainly deals with:</a:t>
            </a:r>
          </a:p>
          <a:p>
            <a:pPr lvl="1"/>
            <a:r>
              <a:rPr lang="en-GB" dirty="0" smtClean="0"/>
              <a:t>Anti-competitive agreements (collusions/cartels)</a:t>
            </a:r>
          </a:p>
          <a:p>
            <a:pPr lvl="1"/>
            <a:r>
              <a:rPr lang="en-GB" dirty="0" smtClean="0"/>
              <a:t>Abuse of dominance</a:t>
            </a:r>
          </a:p>
          <a:p>
            <a:pPr lvl="1"/>
            <a:r>
              <a:rPr lang="en-GB" dirty="0" smtClean="0"/>
              <a:t>Regulation of combinations (M&amp;As)</a:t>
            </a:r>
          </a:p>
          <a:p>
            <a:pPr lvl="1"/>
            <a:r>
              <a:rPr lang="en-GB" dirty="0" smtClean="0"/>
              <a:t>Competition </a:t>
            </a:r>
            <a:r>
              <a:rPr lang="en-GB" smtClean="0"/>
              <a:t>advocacy </a:t>
            </a:r>
            <a:r>
              <a:rPr lang="en-GB" smtClean="0"/>
              <a:t>(recommendatory)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Competition Policy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CP is generally to deal with policy-induced anti-competitive outcomes </a:t>
            </a:r>
          </a:p>
          <a:p>
            <a:r>
              <a:rPr lang="en-GB" dirty="0" smtClean="0"/>
              <a:t>CP in general means the governmental measures that affect behaviour of firms and the structure of industry, and is necessary to prevent anti-competitive practices and promote competitive environment in the market (including by removing entry barriers)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CP can ensure efficient use of resources, better quality products at lower price and check hurdles to fair competition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Competition Policy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Nine principles of CP</a:t>
            </a:r>
          </a:p>
          <a:p>
            <a:pPr lvl="1"/>
            <a:r>
              <a:rPr lang="en-GB" dirty="0" smtClean="0">
                <a:solidFill>
                  <a:srgbClr val="0070C0"/>
                </a:solidFill>
              </a:rPr>
              <a:t>To foster competitive neutrality between public &amp; private sector enterprises</a:t>
            </a:r>
          </a:p>
          <a:p>
            <a:pPr lvl="1"/>
            <a:r>
              <a:rPr lang="en-GB" dirty="0" smtClean="0"/>
              <a:t>Ensure access to essential facilities</a:t>
            </a:r>
          </a:p>
          <a:p>
            <a:pPr lvl="1"/>
            <a:r>
              <a:rPr lang="en-GB" dirty="0" smtClean="0">
                <a:solidFill>
                  <a:srgbClr val="0070C0"/>
                </a:solidFill>
              </a:rPr>
              <a:t>Facilitate easy movement of goods, services and capital</a:t>
            </a:r>
          </a:p>
          <a:p>
            <a:pPr lvl="1"/>
            <a:r>
              <a:rPr lang="en-GB" dirty="0" smtClean="0"/>
              <a:t>Separate policy-making, regulation and operation functions </a:t>
            </a:r>
          </a:p>
          <a:p>
            <a:pPr lvl="1"/>
            <a:r>
              <a:rPr lang="en-GB" dirty="0" smtClean="0">
                <a:solidFill>
                  <a:srgbClr val="0070C0"/>
                </a:solidFill>
              </a:rPr>
              <a:t>Ensure free and fair market process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Competition Policy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Nine principles of CP...</a:t>
            </a:r>
          </a:p>
          <a:p>
            <a:pPr lvl="1"/>
            <a:r>
              <a:rPr lang="en-GB" dirty="0" smtClean="0">
                <a:solidFill>
                  <a:srgbClr val="0070C0"/>
                </a:solidFill>
              </a:rPr>
              <a:t>Balance competition and IPRs</a:t>
            </a:r>
          </a:p>
          <a:p>
            <a:pPr lvl="1"/>
            <a:r>
              <a:rPr lang="en-GB" dirty="0" smtClean="0"/>
              <a:t>Ensure transparent, predictable and participatory regulatory environment</a:t>
            </a:r>
          </a:p>
          <a:p>
            <a:pPr lvl="1"/>
            <a:r>
              <a:rPr lang="en-GB" dirty="0" smtClean="0">
                <a:solidFill>
                  <a:srgbClr val="0070C0"/>
                </a:solidFill>
              </a:rPr>
              <a:t>Notify and publicly justify deviation from competition principles</a:t>
            </a:r>
          </a:p>
          <a:p>
            <a:pPr lvl="1"/>
            <a:r>
              <a:rPr lang="en-GB" dirty="0" smtClean="0"/>
              <a:t>Respect international obligations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CL/P-Health Sector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Pharmaceuticals</a:t>
            </a:r>
          </a:p>
          <a:p>
            <a:r>
              <a:rPr lang="en-GB" dirty="0" smtClean="0"/>
              <a:t>Medical Devices</a:t>
            </a:r>
          </a:p>
          <a:p>
            <a:r>
              <a:rPr lang="en-GB" dirty="0" smtClean="0"/>
              <a:t>Health Services</a:t>
            </a:r>
          </a:p>
          <a:p>
            <a:r>
              <a:rPr lang="en-GB" dirty="0" smtClean="0"/>
              <a:t>Health Insurance</a:t>
            </a:r>
          </a:p>
          <a:p>
            <a:r>
              <a:rPr lang="en-GB" dirty="0" smtClean="0"/>
              <a:t>Public Health Procurement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1019</Words>
  <Application>Microsoft Office PowerPoint</Application>
  <PresentationFormat>On-screen Show (4:3)</PresentationFormat>
  <Paragraphs>204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Competition Law/Policy and the Consequences for Access and Innovation for Medicines/Healthcare</vt:lpstr>
      <vt:lpstr>Scheme</vt:lpstr>
      <vt:lpstr>Gaps in Policy Direction (1)</vt:lpstr>
      <vt:lpstr>Gaps in Policy Direction (2)</vt:lpstr>
      <vt:lpstr>Competition Law</vt:lpstr>
      <vt:lpstr>Competition Policy (1)</vt:lpstr>
      <vt:lpstr>Competition Policy (2)</vt:lpstr>
      <vt:lpstr>Competition Policy (3)</vt:lpstr>
      <vt:lpstr>CL/P-Health Sector</vt:lpstr>
      <vt:lpstr>CL/P-Pharma (1) (collusion)</vt:lpstr>
      <vt:lpstr>CL/P-Pharma (2) Exorbitant trade margins (CUTS Study, 2006)</vt:lpstr>
      <vt:lpstr>CL/P-Pharma (3) IP-Competition (Abuse of dominance)</vt:lpstr>
      <vt:lpstr>CL/P-Pharma (3) (M&amp;As)</vt:lpstr>
      <vt:lpstr>CL/P-Pharma (4) (M&amp;As)</vt:lpstr>
      <vt:lpstr>Medical Device</vt:lpstr>
      <vt:lpstr>Health Services</vt:lpstr>
      <vt:lpstr>Public health procurement</vt:lpstr>
      <vt:lpstr>Health Insurance</vt:lpstr>
      <vt:lpstr>Global initiatives on competition </vt:lpstr>
      <vt:lpstr>Conclusion/Recommendations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Competition Law/Policy and the Consequences for Access and Innovation for Medicines/Healthcare</dc:title>
  <dc:creator>Ujjwal</dc:creator>
  <cp:lastModifiedBy>Ujjwal</cp:lastModifiedBy>
  <cp:revision>48</cp:revision>
  <dcterms:created xsi:type="dcterms:W3CDTF">2012-04-16T13:20:28Z</dcterms:created>
  <dcterms:modified xsi:type="dcterms:W3CDTF">2012-04-23T05:04:24Z</dcterms:modified>
</cp:coreProperties>
</file>