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6" r:id="rId2"/>
    <p:sldId id="257" r:id="rId3"/>
    <p:sldId id="272" r:id="rId4"/>
    <p:sldId id="273" r:id="rId5"/>
    <p:sldId id="271" r:id="rId6"/>
    <p:sldId id="274" r:id="rId7"/>
    <p:sldId id="275" r:id="rId8"/>
    <p:sldId id="259" r:id="rId9"/>
    <p:sldId id="276" r:id="rId10"/>
    <p:sldId id="277" r:id="rId11"/>
    <p:sldId id="278" r:id="rId1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D25EE4-FF44-4E68-93CD-B5A8E5F1318F}" type="doc">
      <dgm:prSet loTypeId="urn:microsoft.com/office/officeart/2005/8/layout/arrow2" loCatId="process" qsTypeId="urn:microsoft.com/office/officeart/2005/8/quickstyle/simple1" qsCatId="simple" csTypeId="urn:microsoft.com/office/officeart/2005/8/colors/accent6_5" csCatId="accent6" phldr="1"/>
      <dgm:spPr/>
    </dgm:pt>
    <dgm:pt modelId="{F2EEC49C-18C2-40B3-A605-DC5F165277DF}">
      <dgm:prSet phldrT="[Text]" custT="1"/>
      <dgm:spPr/>
      <dgm:t>
        <a:bodyPr/>
        <a:lstStyle/>
        <a:p>
          <a:r>
            <a:rPr lang="en-US" sz="2800" b="1" dirty="0" smtClean="0">
              <a:solidFill>
                <a:schemeClr val="tx1"/>
              </a:solidFill>
            </a:rPr>
            <a:t>Station Manager/ Toll Free Number</a:t>
          </a:r>
          <a:endParaRPr lang="en-US" sz="2800" b="1" dirty="0">
            <a:solidFill>
              <a:schemeClr val="tx1"/>
            </a:solidFill>
          </a:endParaRPr>
        </a:p>
      </dgm:t>
    </dgm:pt>
    <dgm:pt modelId="{367EF1CF-F173-4E45-A065-333F21BEFC20}" type="parTrans" cxnId="{5A54DDED-0254-4A4C-B4CC-FD30DDFA1C5A}">
      <dgm:prSet/>
      <dgm:spPr/>
      <dgm:t>
        <a:bodyPr/>
        <a:lstStyle/>
        <a:p>
          <a:endParaRPr lang="en-US"/>
        </a:p>
      </dgm:t>
    </dgm:pt>
    <dgm:pt modelId="{39CCAA6C-3486-4E62-BD11-AFFC764A924D}" type="sibTrans" cxnId="{5A54DDED-0254-4A4C-B4CC-FD30DDFA1C5A}">
      <dgm:prSet/>
      <dgm:spPr/>
      <dgm:t>
        <a:bodyPr/>
        <a:lstStyle/>
        <a:p>
          <a:endParaRPr lang="en-US"/>
        </a:p>
      </dgm:t>
    </dgm:pt>
    <dgm:pt modelId="{85E0D8F4-B7D3-4C27-81F0-B44A3789F271}">
      <dgm:prSet phldrT="[Text]" custT="1"/>
      <dgm:spPr/>
      <dgm:t>
        <a:bodyPr/>
        <a:lstStyle/>
        <a:p>
          <a:r>
            <a:rPr lang="en-US" sz="2800" b="1" dirty="0" smtClean="0"/>
            <a:t>Regional Grievance Redressal  Office</a:t>
          </a:r>
          <a:endParaRPr lang="en-US" sz="2800" b="1" dirty="0"/>
        </a:p>
      </dgm:t>
    </dgm:pt>
    <dgm:pt modelId="{88220135-A0C5-41AA-8CBC-FF01B6162E59}" type="parTrans" cxnId="{FE361CA1-D2D5-4FD6-BF18-BDB9EC8E8D38}">
      <dgm:prSet/>
      <dgm:spPr/>
      <dgm:t>
        <a:bodyPr/>
        <a:lstStyle/>
        <a:p>
          <a:endParaRPr lang="en-US"/>
        </a:p>
      </dgm:t>
    </dgm:pt>
    <dgm:pt modelId="{86458358-E7CC-4902-B067-5795CE299FC0}" type="sibTrans" cxnId="{FE361CA1-D2D5-4FD6-BF18-BDB9EC8E8D38}">
      <dgm:prSet/>
      <dgm:spPr/>
      <dgm:t>
        <a:bodyPr/>
        <a:lstStyle/>
        <a:p>
          <a:endParaRPr lang="en-US"/>
        </a:p>
      </dgm:t>
    </dgm:pt>
    <dgm:pt modelId="{7CFC5E9D-5C36-4C91-8C72-8DB3CB80A714}">
      <dgm:prSet phldrT="[Text]" custT="1"/>
      <dgm:spPr/>
      <dgm:t>
        <a:bodyPr/>
        <a:lstStyle/>
        <a:p>
          <a:r>
            <a:rPr lang="en-US" sz="2800" b="1" dirty="0" smtClean="0"/>
            <a:t>Ombudsman</a:t>
          </a:r>
          <a:endParaRPr lang="en-US" sz="2800" b="1" dirty="0"/>
        </a:p>
      </dgm:t>
    </dgm:pt>
    <dgm:pt modelId="{6E7D11D7-9D52-4B79-A3B5-E0C883795694}" type="parTrans" cxnId="{F221BB33-26A4-488E-BD49-EDE443E7D35B}">
      <dgm:prSet/>
      <dgm:spPr/>
      <dgm:t>
        <a:bodyPr/>
        <a:lstStyle/>
        <a:p>
          <a:endParaRPr lang="en-US"/>
        </a:p>
      </dgm:t>
    </dgm:pt>
    <dgm:pt modelId="{43E1576C-D746-4CF0-A749-8CBBE3A60A71}" type="sibTrans" cxnId="{F221BB33-26A4-488E-BD49-EDE443E7D35B}">
      <dgm:prSet/>
      <dgm:spPr/>
      <dgm:t>
        <a:bodyPr/>
        <a:lstStyle/>
        <a:p>
          <a:endParaRPr lang="en-US"/>
        </a:p>
      </dgm:t>
    </dgm:pt>
    <dgm:pt modelId="{4F7E1A36-7878-4BCB-8FC7-6B9FCBE6B893}" type="pres">
      <dgm:prSet presAssocID="{7CD25EE4-FF44-4E68-93CD-B5A8E5F1318F}" presName="arrowDiagram" presStyleCnt="0">
        <dgm:presLayoutVars>
          <dgm:chMax val="5"/>
          <dgm:dir/>
          <dgm:resizeHandles val="exact"/>
        </dgm:presLayoutVars>
      </dgm:prSet>
      <dgm:spPr/>
    </dgm:pt>
    <dgm:pt modelId="{2DB8E5C4-AFE0-4856-AA3A-2621B0BBE6F6}" type="pres">
      <dgm:prSet presAssocID="{7CD25EE4-FF44-4E68-93CD-B5A8E5F1318F}" presName="arrow" presStyleLbl="bgShp" presStyleIdx="0" presStyleCnt="1"/>
      <dgm:spPr>
        <a:solidFill>
          <a:schemeClr val="accent6"/>
        </a:solidFill>
      </dgm:spPr>
    </dgm:pt>
    <dgm:pt modelId="{C91F58E7-6245-4DF2-AF9E-0659CE8A2038}" type="pres">
      <dgm:prSet presAssocID="{7CD25EE4-FF44-4E68-93CD-B5A8E5F1318F}" presName="arrowDiagram3" presStyleCnt="0"/>
      <dgm:spPr/>
    </dgm:pt>
    <dgm:pt modelId="{8ACC703E-14E4-411B-9E6D-6641AE5F3530}" type="pres">
      <dgm:prSet presAssocID="{F2EEC49C-18C2-40B3-A605-DC5F165277DF}" presName="bullet3a" presStyleLbl="node1" presStyleIdx="0" presStyleCnt="3"/>
      <dgm:spPr/>
    </dgm:pt>
    <dgm:pt modelId="{CE813B0F-1BBF-4F20-ACDC-C0A56536402E}" type="pres">
      <dgm:prSet presAssocID="{F2EEC49C-18C2-40B3-A605-DC5F165277DF}" presName="textBox3a" presStyleLbl="revTx" presStyleIdx="0" presStyleCnt="3" custScaleX="145430" custScaleY="17980" custLinFactNeighborX="-19870" custLinFactNeighborY="-32001">
        <dgm:presLayoutVars>
          <dgm:bulletEnabled val="1"/>
        </dgm:presLayoutVars>
      </dgm:prSet>
      <dgm:spPr/>
      <dgm:t>
        <a:bodyPr/>
        <a:lstStyle/>
        <a:p>
          <a:endParaRPr lang="en-US"/>
        </a:p>
      </dgm:t>
    </dgm:pt>
    <dgm:pt modelId="{F2009707-07F5-4B52-A751-87B7EFE895BE}" type="pres">
      <dgm:prSet presAssocID="{85E0D8F4-B7D3-4C27-81F0-B44A3789F271}" presName="bullet3b" presStyleLbl="node1" presStyleIdx="1" presStyleCnt="3"/>
      <dgm:spPr/>
    </dgm:pt>
    <dgm:pt modelId="{7A56BBF9-3C39-441F-9421-144B1E3DE9E1}" type="pres">
      <dgm:prSet presAssocID="{85E0D8F4-B7D3-4C27-81F0-B44A3789F271}" presName="textBox3b" presStyleLbl="revTx" presStyleIdx="1" presStyleCnt="3" custLinFactNeighborX="7870" custLinFactNeighborY="-8252">
        <dgm:presLayoutVars>
          <dgm:bulletEnabled val="1"/>
        </dgm:presLayoutVars>
      </dgm:prSet>
      <dgm:spPr/>
      <dgm:t>
        <a:bodyPr/>
        <a:lstStyle/>
        <a:p>
          <a:endParaRPr lang="en-US"/>
        </a:p>
      </dgm:t>
    </dgm:pt>
    <dgm:pt modelId="{54E8DC0A-A8D7-470C-8A1C-88FD7967274D}" type="pres">
      <dgm:prSet presAssocID="{7CFC5E9D-5C36-4C91-8C72-8DB3CB80A714}" presName="bullet3c" presStyleLbl="node1" presStyleIdx="2" presStyleCnt="3"/>
      <dgm:spPr/>
    </dgm:pt>
    <dgm:pt modelId="{DAB6FA71-4B75-4855-98BC-C9A8C1A98AC4}" type="pres">
      <dgm:prSet presAssocID="{7CFC5E9D-5C36-4C91-8C72-8DB3CB80A714}" presName="textBox3c" presStyleLbl="revTx" presStyleIdx="2" presStyleCnt="3" custScaleX="125154">
        <dgm:presLayoutVars>
          <dgm:bulletEnabled val="1"/>
        </dgm:presLayoutVars>
      </dgm:prSet>
      <dgm:spPr/>
      <dgm:t>
        <a:bodyPr/>
        <a:lstStyle/>
        <a:p>
          <a:endParaRPr lang="en-US"/>
        </a:p>
      </dgm:t>
    </dgm:pt>
  </dgm:ptLst>
  <dgm:cxnLst>
    <dgm:cxn modelId="{7ADF356E-F417-4D98-98B7-BFF6B9CEAA5E}" type="presOf" srcId="{85E0D8F4-B7D3-4C27-81F0-B44A3789F271}" destId="{7A56BBF9-3C39-441F-9421-144B1E3DE9E1}" srcOrd="0" destOrd="0" presId="urn:microsoft.com/office/officeart/2005/8/layout/arrow2"/>
    <dgm:cxn modelId="{80986BB5-2E4E-47E4-99E8-AF2A20352D95}" type="presOf" srcId="{7CD25EE4-FF44-4E68-93CD-B5A8E5F1318F}" destId="{4F7E1A36-7878-4BCB-8FC7-6B9FCBE6B893}" srcOrd="0" destOrd="0" presId="urn:microsoft.com/office/officeart/2005/8/layout/arrow2"/>
    <dgm:cxn modelId="{FE361CA1-D2D5-4FD6-BF18-BDB9EC8E8D38}" srcId="{7CD25EE4-FF44-4E68-93CD-B5A8E5F1318F}" destId="{85E0D8F4-B7D3-4C27-81F0-B44A3789F271}" srcOrd="1" destOrd="0" parTransId="{88220135-A0C5-41AA-8CBC-FF01B6162E59}" sibTransId="{86458358-E7CC-4902-B067-5795CE299FC0}"/>
    <dgm:cxn modelId="{5A54DDED-0254-4A4C-B4CC-FD30DDFA1C5A}" srcId="{7CD25EE4-FF44-4E68-93CD-B5A8E5F1318F}" destId="{F2EEC49C-18C2-40B3-A605-DC5F165277DF}" srcOrd="0" destOrd="0" parTransId="{367EF1CF-F173-4E45-A065-333F21BEFC20}" sibTransId="{39CCAA6C-3486-4E62-BD11-AFFC764A924D}"/>
    <dgm:cxn modelId="{201EEBCF-5CF8-4BA6-BC0E-DD31365D49F9}" type="presOf" srcId="{F2EEC49C-18C2-40B3-A605-DC5F165277DF}" destId="{CE813B0F-1BBF-4F20-ACDC-C0A56536402E}" srcOrd="0" destOrd="0" presId="urn:microsoft.com/office/officeart/2005/8/layout/arrow2"/>
    <dgm:cxn modelId="{542D75B3-F67A-4826-A9AF-C9FAD3F9FD94}" type="presOf" srcId="{7CFC5E9D-5C36-4C91-8C72-8DB3CB80A714}" destId="{DAB6FA71-4B75-4855-98BC-C9A8C1A98AC4}" srcOrd="0" destOrd="0" presId="urn:microsoft.com/office/officeart/2005/8/layout/arrow2"/>
    <dgm:cxn modelId="{F221BB33-26A4-488E-BD49-EDE443E7D35B}" srcId="{7CD25EE4-FF44-4E68-93CD-B5A8E5F1318F}" destId="{7CFC5E9D-5C36-4C91-8C72-8DB3CB80A714}" srcOrd="2" destOrd="0" parTransId="{6E7D11D7-9D52-4B79-A3B5-E0C883795694}" sibTransId="{43E1576C-D746-4CF0-A749-8CBBE3A60A71}"/>
    <dgm:cxn modelId="{963327D0-97C8-46DA-8F87-52E23E0F4B56}" type="presParOf" srcId="{4F7E1A36-7878-4BCB-8FC7-6B9FCBE6B893}" destId="{2DB8E5C4-AFE0-4856-AA3A-2621B0BBE6F6}" srcOrd="0" destOrd="0" presId="urn:microsoft.com/office/officeart/2005/8/layout/arrow2"/>
    <dgm:cxn modelId="{46352CED-9DD1-4B90-9B12-85F8E2BF0398}" type="presParOf" srcId="{4F7E1A36-7878-4BCB-8FC7-6B9FCBE6B893}" destId="{C91F58E7-6245-4DF2-AF9E-0659CE8A2038}" srcOrd="1" destOrd="0" presId="urn:microsoft.com/office/officeart/2005/8/layout/arrow2"/>
    <dgm:cxn modelId="{EA613611-355F-4A1D-A3BF-794A03D5D7A3}" type="presParOf" srcId="{C91F58E7-6245-4DF2-AF9E-0659CE8A2038}" destId="{8ACC703E-14E4-411B-9E6D-6641AE5F3530}" srcOrd="0" destOrd="0" presId="urn:microsoft.com/office/officeart/2005/8/layout/arrow2"/>
    <dgm:cxn modelId="{0B5AB7C4-EC24-443A-8EE0-F47585F38E66}" type="presParOf" srcId="{C91F58E7-6245-4DF2-AF9E-0659CE8A2038}" destId="{CE813B0F-1BBF-4F20-ACDC-C0A56536402E}" srcOrd="1" destOrd="0" presId="urn:microsoft.com/office/officeart/2005/8/layout/arrow2"/>
    <dgm:cxn modelId="{E4E90531-A8DD-44C7-A19A-1C63B226DBD9}" type="presParOf" srcId="{C91F58E7-6245-4DF2-AF9E-0659CE8A2038}" destId="{F2009707-07F5-4B52-A751-87B7EFE895BE}" srcOrd="2" destOrd="0" presId="urn:microsoft.com/office/officeart/2005/8/layout/arrow2"/>
    <dgm:cxn modelId="{1646172B-B2E2-4B0A-AA0B-1BEAA9D08FE2}" type="presParOf" srcId="{C91F58E7-6245-4DF2-AF9E-0659CE8A2038}" destId="{7A56BBF9-3C39-441F-9421-144B1E3DE9E1}" srcOrd="3" destOrd="0" presId="urn:microsoft.com/office/officeart/2005/8/layout/arrow2"/>
    <dgm:cxn modelId="{BB0999B6-6EF2-4115-B107-DC0AAB5D2E95}" type="presParOf" srcId="{C91F58E7-6245-4DF2-AF9E-0659CE8A2038}" destId="{54E8DC0A-A8D7-470C-8A1C-88FD7967274D}" srcOrd="4" destOrd="0" presId="urn:microsoft.com/office/officeart/2005/8/layout/arrow2"/>
    <dgm:cxn modelId="{31B6740D-5277-41E4-B4D6-5A10BB50D0EB}" type="presParOf" srcId="{C91F58E7-6245-4DF2-AF9E-0659CE8A2038}" destId="{DAB6FA71-4B75-4855-98BC-C9A8C1A98AC4}"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B8E5C4-AFE0-4856-AA3A-2621B0BBE6F6}">
      <dsp:nvSpPr>
        <dsp:cNvPr id="0" name=""/>
        <dsp:cNvSpPr/>
      </dsp:nvSpPr>
      <dsp:spPr>
        <a:xfrm>
          <a:off x="0" y="247649"/>
          <a:ext cx="8229600" cy="5143500"/>
        </a:xfrm>
        <a:prstGeom prst="swooshArrow">
          <a:avLst>
            <a:gd name="adj1" fmla="val 25000"/>
            <a:gd name="adj2" fmla="val 25000"/>
          </a:avLst>
        </a:prstGeom>
        <a:solidFill>
          <a:schemeClr val="accent6"/>
        </a:solidFill>
        <a:ln>
          <a:noFill/>
        </a:ln>
        <a:effectLst/>
      </dsp:spPr>
      <dsp:style>
        <a:lnRef idx="0">
          <a:scrgbClr r="0" g="0" b="0"/>
        </a:lnRef>
        <a:fillRef idx="1">
          <a:scrgbClr r="0" g="0" b="0"/>
        </a:fillRef>
        <a:effectRef idx="0">
          <a:scrgbClr r="0" g="0" b="0"/>
        </a:effectRef>
        <a:fontRef idx="minor"/>
      </dsp:style>
    </dsp:sp>
    <dsp:sp modelId="{8ACC703E-14E4-411B-9E6D-6641AE5F3530}">
      <dsp:nvSpPr>
        <dsp:cNvPr id="0" name=""/>
        <dsp:cNvSpPr/>
      </dsp:nvSpPr>
      <dsp:spPr>
        <a:xfrm>
          <a:off x="1045159" y="3797693"/>
          <a:ext cx="213969" cy="213969"/>
        </a:xfrm>
        <a:prstGeom prst="ellipse">
          <a:avLst/>
        </a:prstGeom>
        <a:solidFill>
          <a:schemeClr val="accent6">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813B0F-1BBF-4F20-ACDC-C0A56536402E}">
      <dsp:nvSpPr>
        <dsp:cNvPr id="0" name=""/>
        <dsp:cNvSpPr/>
      </dsp:nvSpPr>
      <dsp:spPr>
        <a:xfrm>
          <a:off x="335577" y="4038594"/>
          <a:ext cx="2788615" cy="2672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378" tIns="0" rIns="0" bIns="0" numCol="1" spcCol="1270" anchor="t" anchorCtr="0">
          <a:noAutofit/>
        </a:bodyPr>
        <a:lstStyle/>
        <a:p>
          <a:pPr lvl="0" algn="l" defTabSz="1244600">
            <a:lnSpc>
              <a:spcPct val="90000"/>
            </a:lnSpc>
            <a:spcBef>
              <a:spcPct val="0"/>
            </a:spcBef>
            <a:spcAft>
              <a:spcPct val="35000"/>
            </a:spcAft>
          </a:pPr>
          <a:r>
            <a:rPr lang="en-US" sz="2800" b="1" kern="1200" dirty="0" smtClean="0">
              <a:solidFill>
                <a:schemeClr val="tx1"/>
              </a:solidFill>
            </a:rPr>
            <a:t>Station Manager/ Toll Free Number</a:t>
          </a:r>
          <a:endParaRPr lang="en-US" sz="2800" b="1" kern="1200" dirty="0">
            <a:solidFill>
              <a:schemeClr val="tx1"/>
            </a:solidFill>
          </a:endParaRPr>
        </a:p>
      </dsp:txBody>
      <dsp:txXfrm>
        <a:off x="335577" y="4038594"/>
        <a:ext cx="2788615" cy="267267"/>
      </dsp:txXfrm>
    </dsp:sp>
    <dsp:sp modelId="{F2009707-07F5-4B52-A751-87B7EFE895BE}">
      <dsp:nvSpPr>
        <dsp:cNvPr id="0" name=""/>
        <dsp:cNvSpPr/>
      </dsp:nvSpPr>
      <dsp:spPr>
        <a:xfrm>
          <a:off x="2933852" y="2399690"/>
          <a:ext cx="386791" cy="386791"/>
        </a:xfrm>
        <a:prstGeom prst="ellipse">
          <a:avLst/>
        </a:prstGeom>
        <a:solidFill>
          <a:schemeClr val="accent6">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56BBF9-3C39-441F-9421-144B1E3DE9E1}">
      <dsp:nvSpPr>
        <dsp:cNvPr id="0" name=""/>
        <dsp:cNvSpPr/>
      </dsp:nvSpPr>
      <dsp:spPr>
        <a:xfrm>
          <a:off x="3282688" y="2362189"/>
          <a:ext cx="1975104" cy="27980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4953" tIns="0" rIns="0" bIns="0" numCol="1" spcCol="1270" anchor="t" anchorCtr="0">
          <a:noAutofit/>
        </a:bodyPr>
        <a:lstStyle/>
        <a:p>
          <a:pPr lvl="0" algn="l" defTabSz="1244600">
            <a:lnSpc>
              <a:spcPct val="90000"/>
            </a:lnSpc>
            <a:spcBef>
              <a:spcPct val="0"/>
            </a:spcBef>
            <a:spcAft>
              <a:spcPct val="35000"/>
            </a:spcAft>
          </a:pPr>
          <a:r>
            <a:rPr lang="en-US" sz="2800" b="1" kern="1200" dirty="0" smtClean="0"/>
            <a:t>Regional Grievance Redressal  Office</a:t>
          </a:r>
          <a:endParaRPr lang="en-US" sz="2800" b="1" kern="1200" dirty="0"/>
        </a:p>
      </dsp:txBody>
      <dsp:txXfrm>
        <a:off x="3282688" y="2362189"/>
        <a:ext cx="1975104" cy="2798064"/>
      </dsp:txXfrm>
    </dsp:sp>
    <dsp:sp modelId="{54E8DC0A-A8D7-470C-8A1C-88FD7967274D}">
      <dsp:nvSpPr>
        <dsp:cNvPr id="0" name=""/>
        <dsp:cNvSpPr/>
      </dsp:nvSpPr>
      <dsp:spPr>
        <a:xfrm>
          <a:off x="5205222" y="1548955"/>
          <a:ext cx="534924" cy="534924"/>
        </a:xfrm>
        <a:prstGeom prst="ellipse">
          <a:avLst/>
        </a:prstGeom>
        <a:solidFill>
          <a:schemeClr val="accent6">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B6FA71-4B75-4855-98BC-C9A8C1A98AC4}">
      <dsp:nvSpPr>
        <dsp:cNvPr id="0" name=""/>
        <dsp:cNvSpPr/>
      </dsp:nvSpPr>
      <dsp:spPr>
        <a:xfrm>
          <a:off x="5224275" y="1816417"/>
          <a:ext cx="2471921" cy="3574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445" tIns="0" rIns="0" bIns="0" numCol="1" spcCol="1270" anchor="t" anchorCtr="0">
          <a:noAutofit/>
        </a:bodyPr>
        <a:lstStyle/>
        <a:p>
          <a:pPr lvl="0" algn="l" defTabSz="1244600">
            <a:lnSpc>
              <a:spcPct val="90000"/>
            </a:lnSpc>
            <a:spcBef>
              <a:spcPct val="0"/>
            </a:spcBef>
            <a:spcAft>
              <a:spcPct val="35000"/>
            </a:spcAft>
          </a:pPr>
          <a:r>
            <a:rPr lang="en-US" sz="2800" b="1" kern="1200" dirty="0" smtClean="0"/>
            <a:t>Ombudsman</a:t>
          </a:r>
          <a:endParaRPr lang="en-US" sz="2800" b="1" kern="1200" dirty="0"/>
        </a:p>
      </dsp:txBody>
      <dsp:txXfrm>
        <a:off x="5224275" y="1816417"/>
        <a:ext cx="2471921" cy="3574732"/>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3FBD0852-1A07-44D2-BFCF-1D02A56A3877}" type="datetimeFigureOut">
              <a:rPr lang="en-US" smtClean="0"/>
              <a:t>3/20/2012</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FCCD3B5A-8962-449F-A129-C91553839027}" type="slidenum">
              <a:rPr lang="en-US" smtClean="0"/>
              <a:t>‹#›</a:t>
            </a:fld>
            <a:endParaRPr lang="en-US"/>
          </a:p>
        </p:txBody>
      </p:sp>
    </p:spTree>
    <p:extLst>
      <p:ext uri="{BB962C8B-B14F-4D97-AF65-F5344CB8AC3E}">
        <p14:creationId xmlns:p14="http://schemas.microsoft.com/office/powerpoint/2010/main" val="2444038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844440E9-44B5-48BC-9461-3669322D578B}" type="datetimeFigureOut">
              <a:rPr lang="en-US" smtClean="0"/>
              <a:pPr/>
              <a:t>3/20/2012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C92F5D29-ED7B-40E6-9DC2-886A77100447}" type="slidenum">
              <a:rPr lang="en-US" smtClean="0"/>
              <a:pPr/>
              <a:t>‹#›</a:t>
            </a:fld>
            <a:endParaRPr lang="en-US"/>
          </a:p>
        </p:txBody>
      </p:sp>
    </p:spTree>
    <p:extLst>
      <p:ext uri="{BB962C8B-B14F-4D97-AF65-F5344CB8AC3E}">
        <p14:creationId xmlns:p14="http://schemas.microsoft.com/office/powerpoint/2010/main" val="4170379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9F3513-737B-4B30-A984-947B02703639}" type="datetime1">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7EF27C-6397-4FBA-8D6B-0DBC872A9ED4}" type="datetime1">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C4569-3A3B-45B6-B45B-1354B34D4F80}" type="datetime1">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90931-6579-4AA6-99E1-B580883F7F50}" type="datetime1">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4B29B2-7CCD-47BA-8936-ED3F54FC0563}" type="datetime1">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12A1D-3075-4A68-A6DB-9DDAF04CD135}" type="datetime1">
              <a:rPr lang="en-US" smtClean="0"/>
              <a:pPr/>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0D331B-41C0-4951-B597-8BB196658D0E}" type="datetime1">
              <a:rPr lang="en-US" smtClean="0"/>
              <a:pPr/>
              <a:t>3/20/2012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EECEB7-006B-47ED-B445-FA6BBA5129B2}" type="datetime1">
              <a:rPr lang="en-US" smtClean="0"/>
              <a:pPr/>
              <a:t>3/20/2012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FD280D-F624-46F3-9ACB-BD9B330DA3D5}" type="datetime1">
              <a:rPr lang="en-US" smtClean="0"/>
              <a:pPr/>
              <a:t>3/20/2012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2954F-2B38-4988-94F1-C9F70ED388E6}" type="datetime1">
              <a:rPr lang="en-US" smtClean="0"/>
              <a:pPr/>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B2917A-4CB2-4367-8454-1CD9E7A8D101}" type="datetime1">
              <a:rPr lang="en-US" smtClean="0"/>
              <a:pPr/>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B9166B-EA0A-4579-B254-00CF66C0827F}" type="datetime1">
              <a:rPr lang="en-US" smtClean="0"/>
              <a:pPr/>
              <a:t>3/20/2012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133600"/>
            <a:ext cx="8258992" cy="2123658"/>
          </a:xfrm>
          <a:prstGeom prst="rect">
            <a:avLst/>
          </a:prstGeom>
          <a:noFill/>
        </p:spPr>
        <p:txBody>
          <a:bodyPr wrap="none" lIns="91440" tIns="45720" rIns="91440" bIns="45720">
            <a:spAutoFit/>
          </a:bodyPr>
          <a:lstStyle/>
          <a:p>
            <a:pPr algn="ctr"/>
            <a:r>
              <a:rPr lang="en-US" sz="6600" b="1" cap="all" dirty="0" smtClean="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rPr>
              <a:t>DRAFTING &amp; FILING OF</a:t>
            </a:r>
          </a:p>
          <a:p>
            <a:pPr algn="ctr"/>
            <a:r>
              <a:rPr lang="en-US" sz="6600" b="1" cap="all" dirty="0" smtClean="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rPr>
              <a:t> COMPLAINT</a:t>
            </a:r>
            <a:endParaRPr lang="en-US" sz="6600" b="1" cap="all" dirty="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8001000" cy="5632311"/>
          </a:xfrm>
          <a:prstGeom prst="rect">
            <a:avLst/>
          </a:prstGeom>
          <a:noFill/>
        </p:spPr>
        <p:txBody>
          <a:bodyPr wrap="square" rtlCol="0">
            <a:spAutoFit/>
          </a:bodyPr>
          <a:lstStyle/>
          <a:p>
            <a:pPr marL="457200" indent="-457200" algn="just"/>
            <a:r>
              <a:rPr lang="en-US" sz="2400" b="1" dirty="0" smtClean="0"/>
              <a:t>4. 	New connection related: Applied for new connection two years back connection still pending. The consumer approached the Station Manager and the RGRO but in vain. Whom should he approach and what all documents should he submit as proof.</a:t>
            </a:r>
          </a:p>
          <a:p>
            <a:pPr marL="457200" indent="-457200" algn="just">
              <a:buFont typeface="+mj-lt"/>
              <a:buAutoNum type="arabicPeriod"/>
            </a:pPr>
            <a:endParaRPr lang="en-US" sz="2400" b="1" dirty="0" smtClean="0"/>
          </a:p>
          <a:p>
            <a:pPr marL="457200" indent="-457200" algn="just"/>
            <a:r>
              <a:rPr lang="en-US" sz="2400" b="1" dirty="0" smtClean="0"/>
              <a:t>5.	Voltage Fluctuation: Excessive load is the cause. Previously 50 consumers were there but presently the tally has gone up to 80 consumers but there has been no change in the load capacity of the transformer. Informed Station Manager but no action yet.</a:t>
            </a:r>
          </a:p>
          <a:p>
            <a:pPr marL="457200" indent="-457200" algn="just">
              <a:buFont typeface="+mj-lt"/>
              <a:buAutoNum type="arabicPeriod"/>
            </a:pPr>
            <a:endParaRPr lang="en-US" sz="2400" b="1" dirty="0" smtClean="0"/>
          </a:p>
          <a:p>
            <a:pPr marL="457200" indent="-457200" algn="just"/>
            <a:r>
              <a:rPr lang="en-US" sz="2400" b="1" dirty="0" smtClean="0"/>
              <a:t>6.	Change of consumer category: From domestic to commercial. Explain the reason and write a letter to the Station Manager asking for change in category. </a:t>
            </a:r>
            <a:endParaRPr lang="en-US" sz="24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600" y="2438400"/>
            <a:ext cx="5349413" cy="132343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a:t>
            </a:r>
            <a:endParaRPr lang="en-US" sz="8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1758315"/>
          <a:ext cx="8229600" cy="3804285"/>
        </p:xfrm>
        <a:graphic>
          <a:graphicData uri="http://schemas.openxmlformats.org/drawingml/2006/table">
            <a:tbl>
              <a:tblPr firstRow="1" bandRow="1">
                <a:tableStyleId>{72833802-FEF1-4C79-8D5D-14CF1EAF98D9}</a:tableStyleId>
              </a:tblPr>
              <a:tblGrid>
                <a:gridCol w="1066800"/>
                <a:gridCol w="5562600"/>
                <a:gridCol w="1600200"/>
              </a:tblGrid>
              <a:tr h="638175">
                <a:tc>
                  <a:txBody>
                    <a:bodyPr/>
                    <a:lstStyle/>
                    <a:p>
                      <a:pPr algn="ctr"/>
                      <a:r>
                        <a:rPr lang="en-US" sz="2800" b="1" dirty="0" smtClean="0">
                          <a:solidFill>
                            <a:schemeClr val="tx1"/>
                          </a:solidFill>
                        </a:rPr>
                        <a:t>Sl. No.</a:t>
                      </a:r>
                      <a:endParaRPr lang="en-US" sz="2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smtClean="0">
                          <a:solidFill>
                            <a:schemeClr val="tx1"/>
                          </a:solidFill>
                        </a:rPr>
                        <a:t>Contents</a:t>
                      </a:r>
                      <a:endParaRPr lang="en-US" sz="2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smtClean="0">
                          <a:solidFill>
                            <a:schemeClr val="tx1"/>
                          </a:solidFill>
                        </a:rPr>
                        <a:t>Slide</a:t>
                      </a:r>
                      <a:r>
                        <a:rPr lang="en-US" sz="2800" b="1" baseline="0" dirty="0" smtClean="0">
                          <a:solidFill>
                            <a:schemeClr val="tx1"/>
                          </a:solidFill>
                        </a:rPr>
                        <a:t> Number</a:t>
                      </a:r>
                      <a:endParaRPr lang="en-US" sz="2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8175">
                <a:tc>
                  <a:txBody>
                    <a:bodyPr/>
                    <a:lstStyle/>
                    <a:p>
                      <a:pPr algn="ctr"/>
                      <a:r>
                        <a:rPr lang="en-US" sz="2800" b="1" dirty="0" smtClean="0">
                          <a:solidFill>
                            <a:schemeClr val="tx1"/>
                          </a:solidFill>
                        </a:rPr>
                        <a:t>1</a:t>
                      </a:r>
                      <a:endParaRPr lang="en-US" sz="2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smtClean="0">
                          <a:solidFill>
                            <a:schemeClr val="tx1"/>
                          </a:solidFill>
                        </a:rPr>
                        <a:t>Available</a:t>
                      </a:r>
                      <a:r>
                        <a:rPr lang="en-US" sz="2800" b="1" baseline="0" dirty="0" smtClean="0">
                          <a:solidFill>
                            <a:schemeClr val="tx1"/>
                          </a:solidFill>
                        </a:rPr>
                        <a:t> mechanisms for redressing complaints</a:t>
                      </a:r>
                      <a:endParaRPr lang="en-US" sz="2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smtClean="0">
                          <a:solidFill>
                            <a:schemeClr val="tx1"/>
                          </a:solidFill>
                        </a:rPr>
                        <a:t>3</a:t>
                      </a:r>
                      <a:endParaRPr lang="en-US" sz="2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8175">
                <a:tc>
                  <a:txBody>
                    <a:bodyPr/>
                    <a:lstStyle/>
                    <a:p>
                      <a:pPr algn="ctr"/>
                      <a:r>
                        <a:rPr lang="en-US" sz="2800" b="1" dirty="0" smtClean="0">
                          <a:solidFill>
                            <a:schemeClr val="tx1"/>
                          </a:solidFill>
                        </a:rPr>
                        <a:t>2</a:t>
                      </a:r>
                      <a:endParaRPr lang="en-US" sz="2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smtClean="0">
                          <a:solidFill>
                            <a:schemeClr val="tx1"/>
                          </a:solidFill>
                        </a:rPr>
                        <a:t>Time</a:t>
                      </a:r>
                      <a:r>
                        <a:rPr lang="en-US" sz="2800" b="1" baseline="0" dirty="0" smtClean="0">
                          <a:solidFill>
                            <a:schemeClr val="tx1"/>
                          </a:solidFill>
                        </a:rPr>
                        <a:t> Lines</a:t>
                      </a:r>
                      <a:endParaRPr lang="en-US" sz="2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smtClean="0">
                          <a:solidFill>
                            <a:schemeClr val="tx1"/>
                          </a:solidFill>
                        </a:rPr>
                        <a:t>4-5</a:t>
                      </a:r>
                      <a:endParaRPr lang="en-US" sz="2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8175">
                <a:tc>
                  <a:txBody>
                    <a:bodyPr/>
                    <a:lstStyle/>
                    <a:p>
                      <a:pPr algn="ctr"/>
                      <a:r>
                        <a:rPr lang="en-US" sz="2800" b="1" dirty="0" smtClean="0">
                          <a:solidFill>
                            <a:schemeClr val="tx1"/>
                          </a:solidFill>
                        </a:rPr>
                        <a:t>3</a:t>
                      </a:r>
                      <a:endParaRPr lang="en-US" sz="2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smtClean="0">
                          <a:solidFill>
                            <a:schemeClr val="tx1"/>
                          </a:solidFill>
                        </a:rPr>
                        <a:t>Tips</a:t>
                      </a:r>
                      <a:r>
                        <a:rPr lang="en-US" sz="2800" b="1" baseline="0" dirty="0" smtClean="0">
                          <a:solidFill>
                            <a:schemeClr val="tx1"/>
                          </a:solidFill>
                        </a:rPr>
                        <a:t> for writing a complaint</a:t>
                      </a:r>
                      <a:endParaRPr lang="en-US" sz="2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smtClean="0">
                          <a:solidFill>
                            <a:schemeClr val="tx1"/>
                          </a:solidFill>
                        </a:rPr>
                        <a:t>6-7</a:t>
                      </a:r>
                      <a:endParaRPr lang="en-US" sz="2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8175">
                <a:tc>
                  <a:txBody>
                    <a:bodyPr/>
                    <a:lstStyle/>
                    <a:p>
                      <a:pPr algn="ctr"/>
                      <a:r>
                        <a:rPr lang="en-US" sz="2800" b="1" dirty="0" smtClean="0">
                          <a:solidFill>
                            <a:schemeClr val="tx1"/>
                          </a:solidFill>
                        </a:rPr>
                        <a:t>4</a:t>
                      </a:r>
                      <a:endParaRPr lang="en-US" sz="2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tx1"/>
                          </a:solidFill>
                        </a:rPr>
                        <a:t>Group activity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smtClean="0">
                          <a:solidFill>
                            <a:schemeClr val="tx1"/>
                          </a:solidFill>
                        </a:rPr>
                        <a:t>8-10</a:t>
                      </a:r>
                      <a:endParaRPr lang="en-US" sz="2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Rectangle 2"/>
          <p:cNvSpPr/>
          <p:nvPr/>
        </p:nvSpPr>
        <p:spPr>
          <a:xfrm>
            <a:off x="1676400" y="282714"/>
            <a:ext cx="5991127" cy="1015663"/>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Presentation Path</a:t>
            </a:r>
            <a:endPar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81000" y="1143000"/>
          <a:ext cx="82296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58969" y="226874"/>
            <a:ext cx="7818231"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solidFill>
                  <a:srgbClr val="C00000"/>
                </a:solidFill>
                <a:effectLst>
                  <a:outerShdw blurRad="76200" dist="50800" dir="5400000" algn="tl" rotWithShape="0">
                    <a:srgbClr val="000000">
                      <a:alpha val="65000"/>
                    </a:srgbClr>
                  </a:outerShdw>
                </a:effectLst>
              </a:rPr>
              <a:t>Mechanisms available for </a:t>
            </a:r>
          </a:p>
          <a:p>
            <a:r>
              <a:rPr lang="en-US" sz="5400" b="1" cap="none" spc="50" dirty="0" smtClean="0">
                <a:ln w="11430"/>
                <a:solidFill>
                  <a:srgbClr val="C00000"/>
                </a:solidFill>
                <a:effectLst>
                  <a:outerShdw blurRad="76200" dist="50800" dir="5400000" algn="tl" rotWithShape="0">
                    <a:srgbClr val="000000">
                      <a:alpha val="65000"/>
                    </a:srgbClr>
                  </a:outerShdw>
                </a:effectLst>
              </a:rPr>
              <a:t>complaint redressal</a:t>
            </a:r>
            <a:endParaRPr lang="en-US" sz="5400" b="1" cap="none" spc="50" dirty="0">
              <a:ln w="11430"/>
              <a:solidFill>
                <a:srgbClr val="C00000"/>
              </a:solidFill>
              <a:effectLst>
                <a:outerShdw blurRad="76200" dist="50800" dir="5400000" algn="tl" rotWithShape="0">
                  <a:srgbClr val="000000">
                    <a:alpha val="65000"/>
                  </a:srgbClr>
                </a:outerShdw>
              </a:effectLst>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0800" y="2590800"/>
            <a:ext cx="4107215"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7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TIME LINE</a:t>
            </a:r>
            <a:endParaRPr lang="en-US" sz="7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04800" y="457200"/>
            <a:ext cx="8382000" cy="6096000"/>
            <a:chOff x="1155" y="3617"/>
            <a:chExt cx="10710" cy="8023"/>
          </a:xfrm>
        </p:grpSpPr>
        <p:sp>
          <p:nvSpPr>
            <p:cNvPr id="1027" name="Rectangle 3"/>
            <p:cNvSpPr>
              <a:spLocks noChangeArrowheads="1"/>
            </p:cNvSpPr>
            <p:nvPr/>
          </p:nvSpPr>
          <p:spPr bwMode="auto">
            <a:xfrm>
              <a:off x="1155" y="3617"/>
              <a:ext cx="3330" cy="1408"/>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cs typeface="Times New Roman" pitchFamily="18" charset="0"/>
                </a:rPr>
                <a:t>Written petition to the GRO   of the respective area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028" name="AutoShape 4"/>
            <p:cNvCxnSpPr>
              <a:cxnSpLocks noChangeShapeType="1"/>
            </p:cNvCxnSpPr>
            <p:nvPr/>
          </p:nvCxnSpPr>
          <p:spPr bwMode="auto">
            <a:xfrm>
              <a:off x="4621" y="4037"/>
              <a:ext cx="2025" cy="0"/>
            </a:xfrm>
            <a:prstGeom prst="straightConnector1">
              <a:avLst/>
            </a:prstGeom>
            <a:noFill/>
            <a:ln w="9525">
              <a:solidFill>
                <a:srgbClr val="000000"/>
              </a:solidFill>
              <a:round/>
              <a:headEnd/>
              <a:tailEnd type="triangle" w="med" len="med"/>
            </a:ln>
          </p:spPr>
        </p:cxnSp>
        <p:sp>
          <p:nvSpPr>
            <p:cNvPr id="1029" name="Rectangle 5"/>
            <p:cNvSpPr>
              <a:spLocks noChangeArrowheads="1"/>
            </p:cNvSpPr>
            <p:nvPr/>
          </p:nvSpPr>
          <p:spPr bwMode="auto">
            <a:xfrm>
              <a:off x="8775" y="5867"/>
              <a:ext cx="2850" cy="1050"/>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Where decision from an expert or technical inspection is required.</a:t>
              </a:r>
            </a:p>
          </p:txBody>
        </p:sp>
        <p:sp>
          <p:nvSpPr>
            <p:cNvPr id="1030" name="Rectangle 6"/>
            <p:cNvSpPr>
              <a:spLocks noChangeArrowheads="1"/>
            </p:cNvSpPr>
            <p:nvPr/>
          </p:nvSpPr>
          <p:spPr bwMode="auto">
            <a:xfrm>
              <a:off x="5076" y="5867"/>
              <a:ext cx="3204" cy="1019"/>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Plaint to be readdressed if no technical support required</a:t>
              </a:r>
            </a:p>
          </p:txBody>
        </p:sp>
        <p:sp>
          <p:nvSpPr>
            <p:cNvPr id="1031" name="Rectangle 7"/>
            <p:cNvSpPr>
              <a:spLocks noChangeArrowheads="1"/>
            </p:cNvSpPr>
            <p:nvPr/>
          </p:nvSpPr>
          <p:spPr bwMode="auto">
            <a:xfrm>
              <a:off x="7125" y="3617"/>
              <a:ext cx="3375" cy="1050"/>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Acknowledgement of the Grievance filed by the applicant/customer </a:t>
              </a:r>
            </a:p>
          </p:txBody>
        </p:sp>
        <p:cxnSp>
          <p:nvCxnSpPr>
            <p:cNvPr id="1032" name="AutoShape 8"/>
            <p:cNvCxnSpPr>
              <a:cxnSpLocks noChangeShapeType="1"/>
            </p:cNvCxnSpPr>
            <p:nvPr/>
          </p:nvCxnSpPr>
          <p:spPr bwMode="auto">
            <a:xfrm>
              <a:off x="7695" y="4817"/>
              <a:ext cx="0" cy="916"/>
            </a:xfrm>
            <a:prstGeom prst="straightConnector1">
              <a:avLst/>
            </a:prstGeom>
            <a:noFill/>
            <a:ln w="9525">
              <a:solidFill>
                <a:srgbClr val="000000"/>
              </a:solidFill>
              <a:round/>
              <a:headEnd/>
              <a:tailEnd type="triangle" w="med" len="med"/>
            </a:ln>
          </p:spPr>
        </p:cxnSp>
        <p:cxnSp>
          <p:nvCxnSpPr>
            <p:cNvPr id="1033" name="AutoShape 9"/>
            <p:cNvCxnSpPr>
              <a:cxnSpLocks noChangeShapeType="1"/>
            </p:cNvCxnSpPr>
            <p:nvPr/>
          </p:nvCxnSpPr>
          <p:spPr bwMode="auto">
            <a:xfrm>
              <a:off x="6435" y="7022"/>
              <a:ext cx="1" cy="481"/>
            </a:xfrm>
            <a:prstGeom prst="straightConnector1">
              <a:avLst/>
            </a:prstGeom>
            <a:noFill/>
            <a:ln w="9525">
              <a:solidFill>
                <a:srgbClr val="000000"/>
              </a:solidFill>
              <a:round/>
              <a:headEnd/>
              <a:tailEnd type="triangle" w="med" len="med"/>
            </a:ln>
          </p:spPr>
        </p:cxnSp>
        <p:cxnSp>
          <p:nvCxnSpPr>
            <p:cNvPr id="1034" name="AutoShape 10"/>
            <p:cNvCxnSpPr>
              <a:cxnSpLocks noChangeShapeType="1"/>
            </p:cNvCxnSpPr>
            <p:nvPr/>
          </p:nvCxnSpPr>
          <p:spPr bwMode="auto">
            <a:xfrm>
              <a:off x="10110" y="4817"/>
              <a:ext cx="0" cy="916"/>
            </a:xfrm>
            <a:prstGeom prst="straightConnector1">
              <a:avLst/>
            </a:prstGeom>
            <a:noFill/>
            <a:ln w="9525">
              <a:solidFill>
                <a:srgbClr val="000000"/>
              </a:solidFill>
              <a:round/>
              <a:headEnd/>
              <a:tailEnd type="triangle" w="med" len="med"/>
            </a:ln>
          </p:spPr>
        </p:cxnSp>
        <p:cxnSp>
          <p:nvCxnSpPr>
            <p:cNvPr id="1035" name="AutoShape 11"/>
            <p:cNvCxnSpPr>
              <a:cxnSpLocks noChangeShapeType="1"/>
            </p:cNvCxnSpPr>
            <p:nvPr/>
          </p:nvCxnSpPr>
          <p:spPr bwMode="auto">
            <a:xfrm>
              <a:off x="10020" y="7022"/>
              <a:ext cx="1" cy="481"/>
            </a:xfrm>
            <a:prstGeom prst="straightConnector1">
              <a:avLst/>
            </a:prstGeom>
            <a:noFill/>
            <a:ln w="9525">
              <a:solidFill>
                <a:srgbClr val="000000"/>
              </a:solidFill>
              <a:round/>
              <a:headEnd/>
              <a:tailEnd type="triangle" w="med" len="med"/>
            </a:ln>
          </p:spPr>
        </p:cxnSp>
        <p:cxnSp>
          <p:nvCxnSpPr>
            <p:cNvPr id="1036" name="AutoShape 12"/>
            <p:cNvCxnSpPr>
              <a:cxnSpLocks noChangeShapeType="1"/>
            </p:cNvCxnSpPr>
            <p:nvPr/>
          </p:nvCxnSpPr>
          <p:spPr bwMode="auto">
            <a:xfrm>
              <a:off x="4755" y="7712"/>
              <a:ext cx="6195" cy="0"/>
            </a:xfrm>
            <a:prstGeom prst="straightConnector1">
              <a:avLst/>
            </a:prstGeom>
            <a:noFill/>
            <a:ln w="9525">
              <a:solidFill>
                <a:srgbClr val="000000"/>
              </a:solidFill>
              <a:round/>
              <a:headEnd/>
              <a:tailEnd/>
            </a:ln>
          </p:spPr>
        </p:cxnSp>
        <p:cxnSp>
          <p:nvCxnSpPr>
            <p:cNvPr id="1037" name="AutoShape 13"/>
            <p:cNvCxnSpPr>
              <a:cxnSpLocks noChangeShapeType="1"/>
            </p:cNvCxnSpPr>
            <p:nvPr/>
          </p:nvCxnSpPr>
          <p:spPr bwMode="auto">
            <a:xfrm>
              <a:off x="10950" y="7712"/>
              <a:ext cx="1" cy="481"/>
            </a:xfrm>
            <a:prstGeom prst="straightConnector1">
              <a:avLst/>
            </a:prstGeom>
            <a:noFill/>
            <a:ln w="9525">
              <a:solidFill>
                <a:srgbClr val="000000"/>
              </a:solidFill>
              <a:round/>
              <a:headEnd/>
              <a:tailEnd type="triangle" w="med" len="med"/>
            </a:ln>
          </p:spPr>
        </p:cxnSp>
        <p:cxnSp>
          <p:nvCxnSpPr>
            <p:cNvPr id="1038" name="AutoShape 14"/>
            <p:cNvCxnSpPr>
              <a:cxnSpLocks noChangeShapeType="1"/>
            </p:cNvCxnSpPr>
            <p:nvPr/>
          </p:nvCxnSpPr>
          <p:spPr bwMode="auto">
            <a:xfrm>
              <a:off x="4755" y="7712"/>
              <a:ext cx="1" cy="481"/>
            </a:xfrm>
            <a:prstGeom prst="straightConnector1">
              <a:avLst/>
            </a:prstGeom>
            <a:noFill/>
            <a:ln w="9525">
              <a:solidFill>
                <a:srgbClr val="000000"/>
              </a:solidFill>
              <a:round/>
              <a:headEnd/>
              <a:tailEnd type="triangle" w="med" len="med"/>
            </a:ln>
          </p:spPr>
        </p:cxnSp>
        <p:sp>
          <p:nvSpPr>
            <p:cNvPr id="1039" name="Rectangle 15"/>
            <p:cNvSpPr>
              <a:spLocks noChangeArrowheads="1"/>
            </p:cNvSpPr>
            <p:nvPr/>
          </p:nvSpPr>
          <p:spPr bwMode="auto">
            <a:xfrm>
              <a:off x="8895" y="8327"/>
              <a:ext cx="2850" cy="1050"/>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Complaint is not redressed</a:t>
              </a:r>
            </a:p>
          </p:txBody>
        </p:sp>
        <p:sp>
          <p:nvSpPr>
            <p:cNvPr id="1040" name="Rectangle 16"/>
            <p:cNvSpPr>
              <a:spLocks noChangeArrowheads="1"/>
            </p:cNvSpPr>
            <p:nvPr/>
          </p:nvSpPr>
          <p:spPr bwMode="auto">
            <a:xfrm>
              <a:off x="3150" y="8327"/>
              <a:ext cx="2850" cy="1050"/>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If the complaint is redressed but not satisfactory</a:t>
              </a:r>
            </a:p>
          </p:txBody>
        </p:sp>
        <p:cxnSp>
          <p:nvCxnSpPr>
            <p:cNvPr id="1041" name="AutoShape 17"/>
            <p:cNvCxnSpPr>
              <a:cxnSpLocks noChangeShapeType="1"/>
            </p:cNvCxnSpPr>
            <p:nvPr/>
          </p:nvCxnSpPr>
          <p:spPr bwMode="auto">
            <a:xfrm>
              <a:off x="4620" y="9466"/>
              <a:ext cx="1" cy="719"/>
            </a:xfrm>
            <a:prstGeom prst="straightConnector1">
              <a:avLst/>
            </a:prstGeom>
            <a:noFill/>
            <a:ln w="9525">
              <a:solidFill>
                <a:srgbClr val="000000"/>
              </a:solidFill>
              <a:round/>
              <a:headEnd/>
              <a:tailEnd type="triangle" w="med" len="med"/>
            </a:ln>
          </p:spPr>
        </p:cxnSp>
        <p:cxnSp>
          <p:nvCxnSpPr>
            <p:cNvPr id="1042" name="AutoShape 18"/>
            <p:cNvCxnSpPr>
              <a:cxnSpLocks noChangeShapeType="1"/>
            </p:cNvCxnSpPr>
            <p:nvPr/>
          </p:nvCxnSpPr>
          <p:spPr bwMode="auto">
            <a:xfrm>
              <a:off x="10635" y="9466"/>
              <a:ext cx="1" cy="719"/>
            </a:xfrm>
            <a:prstGeom prst="straightConnector1">
              <a:avLst/>
            </a:prstGeom>
            <a:noFill/>
            <a:ln w="9525">
              <a:solidFill>
                <a:srgbClr val="000000"/>
              </a:solidFill>
              <a:round/>
              <a:headEnd/>
              <a:tailEnd type="triangle" w="med" len="med"/>
            </a:ln>
          </p:spPr>
        </p:cxnSp>
        <p:sp>
          <p:nvSpPr>
            <p:cNvPr id="1043" name="Rectangle 19"/>
            <p:cNvSpPr>
              <a:spLocks noChangeArrowheads="1"/>
            </p:cNvSpPr>
            <p:nvPr/>
          </p:nvSpPr>
          <p:spPr bwMode="auto">
            <a:xfrm>
              <a:off x="2589" y="10253"/>
              <a:ext cx="3846" cy="1387"/>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Approach The Ombudsman with the complete details of communication with the GRO</a:t>
              </a:r>
            </a:p>
          </p:txBody>
        </p:sp>
        <p:sp>
          <p:nvSpPr>
            <p:cNvPr id="1044" name="Rectangle 20"/>
            <p:cNvSpPr>
              <a:spLocks noChangeArrowheads="1"/>
            </p:cNvSpPr>
            <p:nvPr/>
          </p:nvSpPr>
          <p:spPr bwMode="auto">
            <a:xfrm>
              <a:off x="7753" y="10320"/>
              <a:ext cx="4112" cy="1320"/>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Approach the Ombudsman with the complete details of communication with the GRO</a:t>
              </a:r>
            </a:p>
          </p:txBody>
        </p:sp>
        <p:sp>
          <p:nvSpPr>
            <p:cNvPr id="1045" name="Text Box 21"/>
            <p:cNvSpPr txBox="1">
              <a:spLocks noChangeArrowheads="1"/>
            </p:cNvSpPr>
            <p:nvPr/>
          </p:nvSpPr>
          <p:spPr bwMode="auto">
            <a:xfrm>
              <a:off x="6436" y="5025"/>
              <a:ext cx="1260" cy="375"/>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21 DAYS</a:t>
              </a:r>
            </a:p>
          </p:txBody>
        </p:sp>
        <p:sp>
          <p:nvSpPr>
            <p:cNvPr id="1046" name="Text Box 22"/>
            <p:cNvSpPr txBox="1">
              <a:spLocks noChangeArrowheads="1"/>
            </p:cNvSpPr>
            <p:nvPr/>
          </p:nvSpPr>
          <p:spPr bwMode="auto">
            <a:xfrm>
              <a:off x="8685" y="5025"/>
              <a:ext cx="1425" cy="375"/>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45 DAYS</a:t>
              </a:r>
            </a:p>
          </p:txBody>
        </p:sp>
        <p:sp>
          <p:nvSpPr>
            <p:cNvPr id="1047" name="Text Box 23"/>
            <p:cNvSpPr txBox="1">
              <a:spLocks noChangeArrowheads="1"/>
            </p:cNvSpPr>
            <p:nvPr/>
          </p:nvSpPr>
          <p:spPr bwMode="auto">
            <a:xfrm>
              <a:off x="5040" y="3632"/>
              <a:ext cx="1065" cy="405"/>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7 Days</a:t>
              </a:r>
            </a:p>
          </p:txBody>
        </p:sp>
        <p:sp>
          <p:nvSpPr>
            <p:cNvPr id="1048" name="Text Box 24"/>
            <p:cNvSpPr txBox="1">
              <a:spLocks noChangeArrowheads="1"/>
            </p:cNvSpPr>
            <p:nvPr/>
          </p:nvSpPr>
          <p:spPr bwMode="auto">
            <a:xfrm>
              <a:off x="9345" y="9543"/>
              <a:ext cx="1290" cy="404"/>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30 Days</a:t>
              </a:r>
            </a:p>
          </p:txBody>
        </p:sp>
        <p:sp>
          <p:nvSpPr>
            <p:cNvPr id="1049" name="Text Box 25"/>
            <p:cNvSpPr txBox="1">
              <a:spLocks noChangeArrowheads="1"/>
            </p:cNvSpPr>
            <p:nvPr/>
          </p:nvSpPr>
          <p:spPr bwMode="auto">
            <a:xfrm>
              <a:off x="3465" y="9555"/>
              <a:ext cx="1155" cy="392"/>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60 Days</a:t>
              </a:r>
            </a:p>
          </p:txBody>
        </p:sp>
      </p:grpSp>
      <p:sp>
        <p:nvSpPr>
          <p:cNvPr id="26" name="Slide Number Placeholder 25"/>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2743200"/>
            <a:ext cx="7610353" cy="76944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COMPLAINT WRITING FORMAT</a:t>
            </a:r>
            <a:endParaRPr lang="en-US"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1447800"/>
            <a:ext cx="8610600" cy="5016758"/>
          </a:xfrm>
          <a:prstGeom prst="rect">
            <a:avLst/>
          </a:prstGeom>
        </p:spPr>
        <p:txBody>
          <a:bodyPr wrap="square">
            <a:spAutoFit/>
          </a:bodyPr>
          <a:lstStyle/>
          <a:p>
            <a:r>
              <a:rPr lang="en-US" sz="3200" b="1" dirty="0" smtClean="0">
                <a:solidFill>
                  <a:schemeClr val="accent2">
                    <a:lumMod val="50000"/>
                  </a:schemeClr>
                </a:solidFill>
              </a:rPr>
              <a:t>key points to be kept in mind while drafting a letter of complaint :</a:t>
            </a:r>
          </a:p>
          <a:p>
            <a:endParaRPr lang="en-US" sz="3200" b="1" dirty="0" smtClean="0"/>
          </a:p>
          <a:p>
            <a:pPr marL="457200" indent="-457200">
              <a:buFont typeface="Wingdings" pitchFamily="2" charset="2"/>
              <a:buChar char="q"/>
            </a:pPr>
            <a:r>
              <a:rPr lang="en-US" sz="3200" b="1" dirty="0" smtClean="0">
                <a:solidFill>
                  <a:schemeClr val="accent2">
                    <a:lumMod val="50000"/>
                  </a:schemeClr>
                </a:solidFill>
              </a:rPr>
              <a:t>Whom to address</a:t>
            </a:r>
          </a:p>
          <a:p>
            <a:pPr marL="457200" indent="-457200">
              <a:buFont typeface="Wingdings" pitchFamily="2" charset="2"/>
              <a:buChar char="q"/>
            </a:pPr>
            <a:r>
              <a:rPr lang="en-US" sz="3200" b="1" dirty="0" smtClean="0">
                <a:solidFill>
                  <a:schemeClr val="accent2">
                    <a:lumMod val="50000"/>
                  </a:schemeClr>
                </a:solidFill>
              </a:rPr>
              <a:t>Identify your problem</a:t>
            </a:r>
          </a:p>
          <a:p>
            <a:pPr marL="457200" indent="-457200">
              <a:buFont typeface="Wingdings" pitchFamily="2" charset="2"/>
              <a:buChar char="q"/>
            </a:pPr>
            <a:r>
              <a:rPr lang="en-US" sz="3200" b="1" dirty="0" smtClean="0">
                <a:solidFill>
                  <a:schemeClr val="accent2">
                    <a:lumMod val="50000"/>
                  </a:schemeClr>
                </a:solidFill>
              </a:rPr>
              <a:t>The effect of such a problem </a:t>
            </a:r>
            <a:r>
              <a:rPr lang="en-US" sz="2400" b="1" i="1" dirty="0" smtClean="0">
                <a:solidFill>
                  <a:schemeClr val="accent2">
                    <a:lumMod val="50000"/>
                  </a:schemeClr>
                </a:solidFill>
              </a:rPr>
              <a:t>(what was the effect of such a problem)</a:t>
            </a:r>
          </a:p>
          <a:p>
            <a:pPr marL="457200" indent="-457200">
              <a:buFont typeface="Wingdings" pitchFamily="2" charset="2"/>
              <a:buChar char="q"/>
            </a:pPr>
            <a:r>
              <a:rPr lang="en-US" sz="3200" b="1" dirty="0" smtClean="0">
                <a:solidFill>
                  <a:schemeClr val="accent2">
                    <a:lumMod val="50000"/>
                  </a:schemeClr>
                </a:solidFill>
              </a:rPr>
              <a:t>Keep it short and </a:t>
            </a:r>
            <a:r>
              <a:rPr lang="en-US" sz="3200" b="1" smtClean="0">
                <a:solidFill>
                  <a:schemeClr val="accent2">
                    <a:lumMod val="50000"/>
                  </a:schemeClr>
                </a:solidFill>
              </a:rPr>
              <a:t>simple </a:t>
            </a:r>
            <a:endParaRPr lang="en-US" sz="3200" b="1" dirty="0" smtClean="0">
              <a:solidFill>
                <a:schemeClr val="accent2">
                  <a:lumMod val="50000"/>
                </a:schemeClr>
              </a:solidFill>
            </a:endParaRPr>
          </a:p>
          <a:p>
            <a:pPr marL="457200" indent="-457200">
              <a:buFont typeface="Wingdings" pitchFamily="2" charset="2"/>
              <a:buChar char="q"/>
            </a:pPr>
            <a:r>
              <a:rPr lang="en-US" sz="3200" b="1" dirty="0" smtClean="0">
                <a:solidFill>
                  <a:schemeClr val="accent2">
                    <a:lumMod val="50000"/>
                  </a:schemeClr>
                </a:solidFill>
              </a:rPr>
              <a:t>Use persuasive techniques (flattery etc..)</a:t>
            </a:r>
          </a:p>
          <a:p>
            <a:pPr marL="457200" indent="-457200">
              <a:buFont typeface="Wingdings" pitchFamily="2" charset="2"/>
              <a:buChar char="q"/>
            </a:pPr>
            <a:r>
              <a:rPr lang="en-US" sz="3200" b="1" dirty="0" smtClean="0">
                <a:solidFill>
                  <a:schemeClr val="accent2">
                    <a:lumMod val="50000"/>
                  </a:schemeClr>
                </a:solidFill>
              </a:rPr>
              <a:t>Enclose valid documents as proof</a:t>
            </a:r>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4" name="TextBox 3"/>
          <p:cNvSpPr txBox="1"/>
          <p:nvPr/>
        </p:nvSpPr>
        <p:spPr>
          <a:xfrm>
            <a:off x="228600" y="228600"/>
            <a:ext cx="8839200" cy="830997"/>
          </a:xfrm>
          <a:prstGeom prst="rect">
            <a:avLst/>
          </a:prstGeom>
          <a:noFill/>
        </p:spPr>
        <p:txBody>
          <a:bodyPr wrap="square" rtlCol="0">
            <a:spAutoFit/>
          </a:bodyPr>
          <a:lstStyle/>
          <a:p>
            <a:pPr algn="just"/>
            <a:r>
              <a:rPr lang="en-US" sz="2400" b="1" u="sng" dirty="0" smtClean="0">
                <a:solidFill>
                  <a:schemeClr val="accent2">
                    <a:lumMod val="50000"/>
                  </a:schemeClr>
                </a:solidFill>
              </a:rPr>
              <a:t>Remember, there is no prescribed format for writing an official complaint.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2362200"/>
            <a:ext cx="514891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GROUP ACTIVITY</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304800"/>
            <a:ext cx="7924800" cy="6370975"/>
          </a:xfrm>
          <a:prstGeom prst="rect">
            <a:avLst/>
          </a:prstGeom>
          <a:noFill/>
        </p:spPr>
        <p:txBody>
          <a:bodyPr wrap="square" rtlCol="0">
            <a:spAutoFit/>
          </a:bodyPr>
          <a:lstStyle/>
          <a:p>
            <a:pPr marL="457200" indent="-457200" algn="just">
              <a:buFont typeface="+mj-lt"/>
              <a:buAutoNum type="arabicPeriod"/>
            </a:pPr>
            <a:r>
              <a:rPr lang="en-US" sz="2400" b="1" dirty="0" smtClean="0"/>
              <a:t>STOP METER : The meter has not been working for the past one year. Complained several times to the toll free number but no action has been taken  yet. The meter number is KH 068975. What should you do as a consumer?  </a:t>
            </a:r>
          </a:p>
          <a:p>
            <a:pPr marL="457200" indent="-457200" algn="just">
              <a:buFont typeface="+mj-lt"/>
              <a:buAutoNum type="arabicPeriod"/>
            </a:pPr>
            <a:endParaRPr lang="en-US" sz="2400" b="1" dirty="0" smtClean="0"/>
          </a:p>
          <a:p>
            <a:pPr marL="457200" indent="-457200" algn="just">
              <a:buFont typeface="+mj-lt"/>
              <a:buAutoNum type="arabicPeriod"/>
            </a:pPr>
            <a:endParaRPr lang="en-US" sz="2400" b="1" dirty="0" smtClean="0"/>
          </a:p>
          <a:p>
            <a:pPr marL="457200" indent="-457200" algn="just">
              <a:buFont typeface="+mj-lt"/>
              <a:buAutoNum type="arabicPeriod"/>
            </a:pPr>
            <a:r>
              <a:rPr lang="en-US" sz="2400" b="1" dirty="0" smtClean="0"/>
              <a:t>High Bill: The per quarter electricity consumption of Mr. Satyuki is 200-220 units. Suddenly the electricity bill for the quarter of April-June the units consumed was 382 Units. What can Mr. Satyuki do as a consumer?</a:t>
            </a:r>
          </a:p>
          <a:p>
            <a:pPr marL="457200" indent="-457200" algn="just">
              <a:buFont typeface="+mj-lt"/>
              <a:buAutoNum type="arabicPeriod"/>
            </a:pPr>
            <a:endParaRPr lang="en-US" sz="2400" b="1" dirty="0" smtClean="0"/>
          </a:p>
          <a:p>
            <a:pPr marL="457200" indent="-457200" algn="just">
              <a:buFont typeface="+mj-lt"/>
              <a:buAutoNum type="arabicPeriod"/>
            </a:pPr>
            <a:endParaRPr lang="en-US" sz="2400" b="1" dirty="0" smtClean="0"/>
          </a:p>
          <a:p>
            <a:pPr marL="457200" indent="-457200" algn="just">
              <a:buFont typeface="+mj-lt"/>
              <a:buAutoNum type="arabicPeriod"/>
            </a:pPr>
            <a:r>
              <a:rPr lang="en-US" sz="2400" b="1" dirty="0" smtClean="0"/>
              <a:t>Wrong Name in the Bill: Actual Name- PRASANT RAMAKRISHAN , Name in the bill- PRASANTA RAMKRISHNAN. He wants to rectify the name. What can he do?  </a:t>
            </a:r>
            <a:endParaRPr lang="en-US" sz="24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TotalTime>
  <Words>344</Words>
  <Application>Microsoft Office PowerPoint</Application>
  <PresentationFormat>On-screen Show (4:3)</PresentationFormat>
  <Paragraphs>72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USER-11</dc:creator>
  <cp:lastModifiedBy>Gaurav Shukla</cp:lastModifiedBy>
  <cp:revision>35</cp:revision>
  <dcterms:created xsi:type="dcterms:W3CDTF">2006-08-16T00:00:00Z</dcterms:created>
  <dcterms:modified xsi:type="dcterms:W3CDTF">2012-03-20T07:17:38Z</dcterms:modified>
</cp:coreProperties>
</file>