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78" r:id="rId4"/>
    <p:sldId id="276" r:id="rId5"/>
    <p:sldId id="25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64" r:id="rId14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E7B50-7B19-4786-827E-6318AC8E3F5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E6E4-43FB-4156-B218-C33FD7756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4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588555" y="3048000"/>
            <a:ext cx="5879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ENERGY EFFICIENCY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762000"/>
            <a:ext cx="4575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ACTIVITY TIME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59864"/>
          <a:ext cx="8153400" cy="3755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2194728"/>
                <a:gridCol w="1164771"/>
                <a:gridCol w="2050701"/>
                <a:gridCol w="1981200"/>
              </a:tblGrid>
              <a:tr h="1249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</a:rPr>
                        <a:t>Sl.No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Equipments (E)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Price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per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piece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(p)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Number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of piece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(T)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price of each item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(T.P)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T.P.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= 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</a:rPr>
                        <a:t>PxT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Incandescent </a:t>
                      </a:r>
                      <a:r>
                        <a:rPr lang="en-US" sz="1600" b="1" dirty="0"/>
                        <a:t>bulb   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20/-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2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 </a:t>
                      </a:r>
                      <a:r>
                        <a:rPr lang="en-US" sz="1600" b="1" dirty="0"/>
                        <a:t>Fan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750/-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3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Television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5500/-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4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Fridge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7500/-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382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5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1.5 Ton AC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15000/-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6398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TOTAL INVESTMENT</a:t>
                      </a:r>
                      <a:endParaRPr lang="en-US" sz="16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448800" cy="1219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Ram’s  Investments</a:t>
            </a:r>
            <a:endParaRPr lang="en-US" sz="3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Let us now calculate </a:t>
            </a:r>
            <a:r>
              <a:rPr lang="en-US" b="1" dirty="0" err="1" smtClean="0">
                <a:solidFill>
                  <a:srgbClr val="FF0000"/>
                </a:solidFill>
              </a:rPr>
              <a:t>Rahim’s</a:t>
            </a:r>
            <a:r>
              <a:rPr lang="en-US" b="1" dirty="0" smtClean="0">
                <a:solidFill>
                  <a:srgbClr val="FF0000"/>
                </a:solidFill>
              </a:rPr>
              <a:t> Payback period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dirty="0" smtClean="0"/>
              <a:t>Rahim invested = Rs ___________ more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His savings per annum= Rs ______________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Recovery period in years = ___________years</a:t>
            </a:r>
          </a:p>
          <a:p>
            <a:pPr>
              <a:buNone/>
            </a:pPr>
            <a:r>
              <a:rPr lang="en-US" sz="2400" i="1" dirty="0" smtClean="0"/>
              <a:t>	(Invested amount / Savings)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48000"/>
          </a:xfrm>
        </p:spPr>
        <p:txBody>
          <a:bodyPr/>
          <a:lstStyle/>
          <a:p>
            <a:pPr algn="just">
              <a:buNone/>
            </a:pPr>
            <a:r>
              <a:rPr lang="en-US" b="1" dirty="0" err="1" smtClean="0"/>
              <a:t>Rahim</a:t>
            </a:r>
            <a:r>
              <a:rPr lang="en-US" b="1" dirty="0" smtClean="0"/>
              <a:t> recovers his extra investment in _____</a:t>
            </a:r>
          </a:p>
          <a:p>
            <a:pPr algn="just">
              <a:buNone/>
            </a:pPr>
            <a:r>
              <a:rPr lang="en-US" b="1" dirty="0"/>
              <a:t>y</a:t>
            </a:r>
            <a:r>
              <a:rPr lang="en-US" b="1" dirty="0" smtClean="0"/>
              <a:t>ears, and continues to save Rs ____ every </a:t>
            </a:r>
          </a:p>
          <a:p>
            <a:pPr algn="just">
              <a:buNone/>
            </a:pPr>
            <a:r>
              <a:rPr lang="en-US" b="1" dirty="0" smtClean="0"/>
              <a:t>year, but Ram  has to go on paying Rs _____ </a:t>
            </a:r>
          </a:p>
          <a:p>
            <a:pPr algn="just">
              <a:buNone/>
            </a:pPr>
            <a:r>
              <a:rPr lang="en-US" b="1" dirty="0" smtClean="0"/>
              <a:t>more every year because he has  not used Star </a:t>
            </a:r>
          </a:p>
          <a:p>
            <a:pPr algn="just">
              <a:buNone/>
            </a:pPr>
            <a:r>
              <a:rPr lang="en-US" b="1" dirty="0" smtClean="0"/>
              <a:t>Labeled equipments.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062" y="2819400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smtClean="0">
                <a:solidFill>
                  <a:srgbClr val="FF0000"/>
                </a:solidFill>
                <a:latin typeface="Garamond" pitchFamily="18" charset="0"/>
              </a:rPr>
              <a:t>Before we start with the activity some basic terms are explained here:</a:t>
            </a:r>
          </a:p>
          <a:p>
            <a:pPr algn="just"/>
            <a:endParaRPr lang="en-US" sz="2200" dirty="0" smtClean="0">
              <a:latin typeface="Garamond" pitchFamily="18" charset="0"/>
            </a:endParaRPr>
          </a:p>
          <a:p>
            <a:pPr algn="just"/>
            <a:r>
              <a:rPr lang="en-US" sz="2200" b="1" dirty="0" smtClean="0">
                <a:latin typeface="Garamond" pitchFamily="18" charset="0"/>
              </a:rPr>
              <a:t>Wattage (w): </a:t>
            </a:r>
            <a:r>
              <a:rPr lang="en-US" sz="2200" dirty="0" smtClean="0">
                <a:latin typeface="Garamond" pitchFamily="18" charset="0"/>
              </a:rPr>
              <a:t>Mentioned in the equipment for e.g. A 40 Watt bulb, an 18watt CFL etc.</a:t>
            </a:r>
          </a:p>
          <a:p>
            <a:pPr algn="just"/>
            <a:endParaRPr lang="en-US" sz="2200" dirty="0" smtClean="0">
              <a:latin typeface="Garamond" pitchFamily="18" charset="0"/>
            </a:endParaRPr>
          </a:p>
          <a:p>
            <a:pPr algn="just"/>
            <a:r>
              <a:rPr lang="en-US" sz="2200" b="1" dirty="0" smtClean="0">
                <a:latin typeface="Garamond" pitchFamily="18" charset="0"/>
              </a:rPr>
              <a:t>Kilowatt (</a:t>
            </a:r>
            <a:r>
              <a:rPr lang="en-US" sz="2200" b="1" dirty="0" err="1" smtClean="0">
                <a:latin typeface="Garamond" pitchFamily="18" charset="0"/>
              </a:rPr>
              <a:t>Kw</a:t>
            </a:r>
            <a:r>
              <a:rPr lang="en-US" sz="2200" b="1" dirty="0" smtClean="0">
                <a:latin typeface="Garamond" pitchFamily="18" charset="0"/>
              </a:rPr>
              <a:t>): </a:t>
            </a:r>
            <a:r>
              <a:rPr lang="en-US" sz="2200" dirty="0" smtClean="0">
                <a:latin typeface="Garamond" pitchFamily="18" charset="0"/>
              </a:rPr>
              <a:t>When the wattage is divided by 1000, you get </a:t>
            </a:r>
            <a:r>
              <a:rPr lang="en-US" sz="2200" dirty="0" err="1" smtClean="0">
                <a:latin typeface="Garamond" pitchFamily="18" charset="0"/>
              </a:rPr>
              <a:t>Kw</a:t>
            </a:r>
            <a:r>
              <a:rPr lang="en-US" sz="2200" dirty="0" smtClean="0">
                <a:latin typeface="Garamond" pitchFamily="18" charset="0"/>
              </a:rPr>
              <a:t>. e.g. </a:t>
            </a:r>
          </a:p>
          <a:p>
            <a:pPr algn="just"/>
            <a:r>
              <a:rPr lang="en-US" sz="2200" dirty="0" smtClean="0">
                <a:latin typeface="Garamond" pitchFamily="18" charset="0"/>
              </a:rPr>
              <a:t>The </a:t>
            </a:r>
            <a:r>
              <a:rPr lang="en-US" sz="2200" dirty="0" err="1" smtClean="0">
                <a:latin typeface="Garamond" pitchFamily="18" charset="0"/>
              </a:rPr>
              <a:t>Kw</a:t>
            </a:r>
            <a:r>
              <a:rPr lang="en-US" sz="2200" dirty="0" smtClean="0">
                <a:latin typeface="Garamond" pitchFamily="18" charset="0"/>
              </a:rPr>
              <a:t> of a 40 w bulb is 40/1000 </a:t>
            </a:r>
            <a:r>
              <a:rPr lang="en-US" sz="2200" dirty="0" err="1" smtClean="0">
                <a:latin typeface="Garamond" pitchFamily="18" charset="0"/>
              </a:rPr>
              <a:t>Kw</a:t>
            </a:r>
            <a:r>
              <a:rPr lang="en-US" sz="2200" dirty="0" smtClean="0">
                <a:latin typeface="Garamond" pitchFamily="18" charset="0"/>
              </a:rPr>
              <a:t> and for an 18 w CFL is 18/1000 </a:t>
            </a:r>
            <a:r>
              <a:rPr lang="en-US" sz="2200" dirty="0" err="1" smtClean="0">
                <a:latin typeface="Garamond" pitchFamily="18" charset="0"/>
              </a:rPr>
              <a:t>Kw</a:t>
            </a:r>
            <a:r>
              <a:rPr lang="en-US" sz="2200" dirty="0" smtClean="0">
                <a:latin typeface="Garamond" pitchFamily="18" charset="0"/>
              </a:rPr>
              <a:t>.</a:t>
            </a:r>
          </a:p>
          <a:p>
            <a:pPr algn="just"/>
            <a:endParaRPr lang="en-US" sz="2200" dirty="0" smtClean="0">
              <a:latin typeface="Garamond" pitchFamily="18" charset="0"/>
            </a:endParaRPr>
          </a:p>
          <a:p>
            <a:pPr algn="just"/>
            <a:r>
              <a:rPr lang="en-US" sz="2200" b="1" dirty="0" smtClean="0">
                <a:latin typeface="Garamond" pitchFamily="18" charset="0"/>
              </a:rPr>
              <a:t>Kilowatt Hour (</a:t>
            </a:r>
            <a:r>
              <a:rPr lang="en-US" sz="2200" b="1" dirty="0" err="1" smtClean="0">
                <a:latin typeface="Garamond" pitchFamily="18" charset="0"/>
              </a:rPr>
              <a:t>KwH</a:t>
            </a:r>
            <a:r>
              <a:rPr lang="en-US" sz="2200" b="1" dirty="0" smtClean="0">
                <a:latin typeface="Garamond" pitchFamily="18" charset="0"/>
              </a:rPr>
              <a:t>): </a:t>
            </a:r>
            <a:r>
              <a:rPr lang="en-US" sz="2200" dirty="0" smtClean="0">
                <a:latin typeface="Garamond" pitchFamily="18" charset="0"/>
              </a:rPr>
              <a:t>When the </a:t>
            </a:r>
            <a:r>
              <a:rPr lang="en-US" sz="2200" dirty="0" err="1" smtClean="0">
                <a:latin typeface="Garamond" pitchFamily="18" charset="0"/>
              </a:rPr>
              <a:t>Kw</a:t>
            </a:r>
            <a:r>
              <a:rPr lang="en-US" sz="2200" dirty="0" smtClean="0">
                <a:latin typeface="Garamond" pitchFamily="18" charset="0"/>
              </a:rPr>
              <a:t> is multiplied by the hours of usage of the equipment what we achieve is known as </a:t>
            </a:r>
            <a:r>
              <a:rPr lang="en-US" sz="2200" dirty="0" err="1" smtClean="0">
                <a:latin typeface="Garamond" pitchFamily="18" charset="0"/>
              </a:rPr>
              <a:t>KwH</a:t>
            </a:r>
            <a:r>
              <a:rPr lang="en-US" sz="2200" dirty="0" smtClean="0">
                <a:latin typeface="Garamond" pitchFamily="18" charset="0"/>
              </a:rPr>
              <a:t>.</a:t>
            </a:r>
          </a:p>
          <a:p>
            <a:pPr algn="just"/>
            <a:endParaRPr lang="en-US" sz="2200" dirty="0" smtClean="0">
              <a:latin typeface="Garamond" pitchFamily="18" charset="0"/>
            </a:endParaRPr>
          </a:p>
          <a:p>
            <a:pPr algn="just"/>
            <a:r>
              <a:rPr lang="en-US" sz="2200" dirty="0" smtClean="0">
                <a:latin typeface="Garamond" pitchFamily="18" charset="0"/>
              </a:rPr>
              <a:t>For e.g. if we use the 18 W CFL bulb for 8 hours a day, the </a:t>
            </a:r>
            <a:r>
              <a:rPr lang="en-US" sz="2200" dirty="0" err="1" smtClean="0">
                <a:latin typeface="Garamond" pitchFamily="18" charset="0"/>
              </a:rPr>
              <a:t>KwH</a:t>
            </a:r>
            <a:r>
              <a:rPr lang="en-US" sz="2200" dirty="0" smtClean="0">
                <a:latin typeface="Garamond" pitchFamily="18" charset="0"/>
              </a:rPr>
              <a:t> for an 18 W CFL will be (18/1000 x 8 hours).   </a:t>
            </a:r>
          </a:p>
          <a:p>
            <a:pPr algn="just"/>
            <a:endParaRPr lang="en-US" sz="2200" dirty="0" smtClean="0">
              <a:latin typeface="Garamond" pitchFamily="18" charset="0"/>
            </a:endParaRPr>
          </a:p>
          <a:p>
            <a:pPr algn="just"/>
            <a:r>
              <a:rPr lang="en-US" sz="2200" dirty="0" err="1" smtClean="0">
                <a:latin typeface="Garamond" pitchFamily="18" charset="0"/>
              </a:rPr>
              <a:t>KwH</a:t>
            </a:r>
            <a:r>
              <a:rPr lang="en-US" sz="2200" dirty="0" smtClean="0">
                <a:latin typeface="Garamond" pitchFamily="18" charset="0"/>
              </a:rPr>
              <a:t> for a Month will be (18/1000 x 240 hours{8 hrs. x 30 days a month})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68680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Calculation of Electricity consumption per Month</a:t>
            </a:r>
          </a:p>
          <a:p>
            <a:endParaRPr lang="en-US" sz="2400" b="1" dirty="0" smtClean="0">
              <a:latin typeface="Book Antiqua" pitchFamily="18" charset="0"/>
            </a:endParaRPr>
          </a:p>
          <a:p>
            <a:endParaRPr lang="en-US" sz="2400" b="1" dirty="0" smtClean="0">
              <a:latin typeface="Book Antiqua" pitchFamily="18" charset="0"/>
            </a:endParaRPr>
          </a:p>
          <a:p>
            <a:endParaRPr lang="en-US" dirty="0" smtClean="0"/>
          </a:p>
          <a:p>
            <a:pPr>
              <a:lnSpc>
                <a:spcPts val="1500"/>
              </a:lnSpc>
            </a:pPr>
            <a:r>
              <a:rPr lang="en-US" b="1" dirty="0" smtClean="0"/>
              <a:t>       </a:t>
            </a:r>
          </a:p>
          <a:p>
            <a:pPr>
              <a:lnSpc>
                <a:spcPts val="1500"/>
              </a:lnSpc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ts val="1500"/>
              </a:lnSpc>
            </a:pPr>
            <a:r>
              <a:rPr lang="en-US" sz="2200" b="1" dirty="0" smtClean="0">
                <a:solidFill>
                  <a:srgbClr val="FF0000"/>
                </a:solidFill>
              </a:rPr>
              <a:t>Watt/1000      X   Running Hours per Month   =    Units Consumed/ Month</a:t>
            </a:r>
          </a:p>
          <a:p>
            <a:pPr>
              <a:lnSpc>
                <a:spcPts val="1500"/>
              </a:lnSpc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lnSpc>
                <a:spcPts val="1500"/>
              </a:lnSpc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lnSpc>
                <a:spcPts val="1500"/>
              </a:lnSpc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lnSpc>
                <a:spcPts val="1500"/>
              </a:lnSpc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lnSpc>
                <a:spcPts val="1500"/>
              </a:lnSpc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lnSpc>
                <a:spcPts val="1500"/>
              </a:lnSpc>
            </a:pPr>
            <a:endParaRPr lang="en-US" sz="22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8006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* Days per Month : 30 </a:t>
            </a:r>
          </a:p>
          <a:p>
            <a:r>
              <a:rPr lang="en-US" sz="2000" b="1" i="1" dirty="0" smtClean="0"/>
              <a:t>* Running Hours : Depends on the usage of the equipment</a:t>
            </a:r>
            <a:endParaRPr 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4343400" cy="762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A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Book Antiqua" pitchFamily="18" charset="0"/>
              </a:rPr>
              <a:t>Ram and </a:t>
            </a:r>
            <a:r>
              <a:rPr lang="en-US" sz="2800" dirty="0" err="1">
                <a:latin typeface="Book Antiqua" pitchFamily="18" charset="0"/>
              </a:rPr>
              <a:t>Rahim</a:t>
            </a:r>
            <a:r>
              <a:rPr lang="en-US" sz="2800" dirty="0">
                <a:latin typeface="Book Antiqua" pitchFamily="18" charset="0"/>
              </a:rPr>
              <a:t> are </a:t>
            </a:r>
            <a:r>
              <a:rPr lang="en-US" sz="2800" dirty="0" err="1" smtClean="0">
                <a:latin typeface="Book Antiqua" pitchFamily="18" charset="0"/>
              </a:rPr>
              <a:t>neighbours</a:t>
            </a:r>
            <a:r>
              <a:rPr lang="en-US" sz="2800" dirty="0" smtClean="0">
                <a:latin typeface="Book Antiqua" pitchFamily="18" charset="0"/>
              </a:rPr>
              <a:t>. </a:t>
            </a:r>
          </a:p>
          <a:p>
            <a:endParaRPr lang="en-US" sz="2800" dirty="0" smtClean="0">
              <a:latin typeface="Book Antiqua" pitchFamily="18" charset="0"/>
            </a:endParaRPr>
          </a:p>
          <a:p>
            <a:r>
              <a:rPr lang="en-US" sz="2800" dirty="0" smtClean="0">
                <a:latin typeface="Book Antiqua" pitchFamily="18" charset="0"/>
              </a:rPr>
              <a:t>They both </a:t>
            </a:r>
            <a:r>
              <a:rPr lang="en-US" sz="2800" dirty="0">
                <a:latin typeface="Book Antiqua" pitchFamily="18" charset="0"/>
              </a:rPr>
              <a:t>have identical houses and electrical usages. </a:t>
            </a:r>
            <a:endParaRPr lang="en-US" sz="2800" dirty="0" smtClean="0">
              <a:latin typeface="Book Antiqua" pitchFamily="18" charset="0"/>
            </a:endParaRPr>
          </a:p>
          <a:p>
            <a:endParaRPr lang="en-US" sz="2800" dirty="0" smtClean="0">
              <a:latin typeface="Book Antiqua" pitchFamily="18" charset="0"/>
            </a:endParaRPr>
          </a:p>
          <a:p>
            <a:r>
              <a:rPr lang="en-US" sz="2800" dirty="0" smtClean="0">
                <a:latin typeface="Book Antiqua" pitchFamily="18" charset="0"/>
              </a:rPr>
              <a:t>Even </a:t>
            </a:r>
            <a:r>
              <a:rPr lang="en-US" sz="2800" dirty="0">
                <a:latin typeface="Book Antiqua" pitchFamily="18" charset="0"/>
              </a:rPr>
              <a:t>after having so much </a:t>
            </a:r>
            <a:r>
              <a:rPr lang="en-US" sz="2800" dirty="0" smtClean="0">
                <a:latin typeface="Book Antiqua" pitchFamily="18" charset="0"/>
              </a:rPr>
              <a:t>similarity, </a:t>
            </a:r>
            <a:r>
              <a:rPr lang="en-US" sz="2800" dirty="0">
                <a:latin typeface="Book Antiqua" pitchFamily="18" charset="0"/>
              </a:rPr>
              <a:t>it was found that Ram’s electricity bill was way higher than that of </a:t>
            </a:r>
            <a:r>
              <a:rPr lang="en-US" sz="2800" dirty="0" err="1">
                <a:latin typeface="Book Antiqua" pitchFamily="18" charset="0"/>
              </a:rPr>
              <a:t>Rahim’s</a:t>
            </a:r>
            <a:r>
              <a:rPr lang="en-US" sz="2800" dirty="0">
                <a:latin typeface="Book Antiqua" pitchFamily="18" charset="0"/>
              </a:rPr>
              <a:t>.  </a:t>
            </a:r>
            <a:endParaRPr lang="en-US" sz="2800" dirty="0" smtClean="0">
              <a:latin typeface="Book Antiqua" pitchFamily="18" charset="0"/>
            </a:endParaRPr>
          </a:p>
          <a:p>
            <a:endParaRPr lang="en-US" sz="2800" dirty="0">
              <a:latin typeface="Book Antiqua" pitchFamily="18" charset="0"/>
            </a:endParaRPr>
          </a:p>
          <a:p>
            <a:r>
              <a:rPr lang="en-US" sz="2800" dirty="0">
                <a:latin typeface="Book Antiqua" pitchFamily="18" charset="0"/>
              </a:rPr>
              <a:t>This led Ram to introspect what </a:t>
            </a:r>
            <a:r>
              <a:rPr lang="en-US" sz="2800" dirty="0" err="1">
                <a:latin typeface="Book Antiqua" pitchFamily="18" charset="0"/>
              </a:rPr>
              <a:t>Rahim</a:t>
            </a:r>
            <a:r>
              <a:rPr lang="en-US" sz="2800" dirty="0">
                <a:latin typeface="Book Antiqua" pitchFamily="18" charset="0"/>
              </a:rPr>
              <a:t> did to save his electricity consumption. </a:t>
            </a:r>
          </a:p>
          <a:p>
            <a:pPr>
              <a:buNone/>
            </a:pP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399" y="421880"/>
          <a:ext cx="7315201" cy="613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1"/>
                <a:gridCol w="1371600"/>
                <a:gridCol w="1524000"/>
                <a:gridCol w="1371600"/>
                <a:gridCol w="1023257"/>
                <a:gridCol w="1110343"/>
              </a:tblGrid>
              <a:tr h="6466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Sl. No.</a:t>
                      </a:r>
                      <a:endParaRPr lang="en-US" sz="1600" b="1" u="sng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No. of </a:t>
                      </a: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Equipments</a:t>
                      </a:r>
                      <a:endParaRPr lang="en-US" sz="1600" b="1" u="sng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Electrical Equipments</a:t>
                      </a:r>
                      <a:endParaRPr lang="en-US" sz="1600" b="1" u="sng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Running time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(Hours</a:t>
                      </a:r>
                      <a:r>
                        <a:rPr lang="en-US" sz="1600" b="1" u="sng" dirty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/ </a:t>
                      </a: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Day)</a:t>
                      </a:r>
                      <a:endParaRPr lang="en-US" sz="1600" b="1" u="sng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latin typeface="Book Antiqua" pitchFamily="18" charset="0"/>
                        </a:rPr>
                        <a:t>Wattage of the equipment</a:t>
                      </a:r>
                      <a:endParaRPr lang="en-US" sz="1600" b="1" u="sng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59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Book Antiqua" pitchFamily="18" charset="0"/>
                        </a:rPr>
                        <a:t>Ram</a:t>
                      </a:r>
                      <a:endParaRPr lang="en-US" sz="16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Book Antiqua" pitchFamily="18" charset="0"/>
                        </a:rPr>
                        <a:t>Rahim</a:t>
                      </a:r>
                      <a:endParaRPr lang="en-US" sz="16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481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Incandescent </a:t>
                      </a:r>
                      <a:r>
                        <a:rPr lang="en-US" sz="1600" dirty="0"/>
                        <a:t>bulb  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8 Hours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40Watts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CFL bulb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8 Hours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11 Watts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 Normal Fans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 Hours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80Watts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 Star labeled Fan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6 Hours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50 Watts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Television (TV)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 Hours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100 Watts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 Star labeled TV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 Hours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50 Watts</a:t>
                      </a:r>
                      <a:endParaRPr lang="en-US" sz="16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Frost Free Fridge 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24 Hours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125</a:t>
                      </a:r>
                      <a:r>
                        <a:rPr lang="en-US" sz="1600" baseline="0" dirty="0" smtClean="0"/>
                        <a:t> Watts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-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 Star labeled Frost Free Fridge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24 Hours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-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46 Watts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27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1.5 Ton AC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 Hours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2368 Watts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-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1.5 Ton AC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 Hours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-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1677 Watts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9448800" cy="1295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Now let us study the usage of electricity of </a:t>
            </a:r>
            <a:r>
              <a:rPr lang="en-US" sz="36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Book Antiqua" pitchFamily="18" charset="0"/>
              </a:rPr>
              <a:t>Ram</a:t>
            </a:r>
            <a:endParaRPr lang="en-US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44396"/>
          <a:ext cx="8610600" cy="4027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746250"/>
                <a:gridCol w="1018117"/>
                <a:gridCol w="817033"/>
                <a:gridCol w="2590800"/>
                <a:gridCol w="1600200"/>
              </a:tblGrid>
              <a:tr h="1249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Sl.No.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Equipments (E)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Hours/ day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(H)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Watt (W)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Units Consumed per month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(W/1000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* Hours per Month)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Units/Month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 Incandescent bulb   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 Fan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80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 Television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Frost </a:t>
                      </a:r>
                      <a:r>
                        <a:rPr lang="en-US" sz="1800" dirty="0"/>
                        <a:t>Free Fridge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24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82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1.5 Ton AC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2368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6398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 CONSUMPTION PER MONTH</a:t>
                      </a:r>
                      <a:endParaRPr lang="en-US" sz="18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44396"/>
          <a:ext cx="8610600" cy="4027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746250"/>
                <a:gridCol w="1018117"/>
                <a:gridCol w="817033"/>
                <a:gridCol w="2590800"/>
                <a:gridCol w="1600200"/>
              </a:tblGrid>
              <a:tr h="1249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Sl.No.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Equipments (E)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Hours/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day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(H)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Watt (W)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Units Consumed per month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(W/1000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* Hours per Month)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Units/Month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 Incandescent bulb   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 Fan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8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 Television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Frost </a:t>
                      </a:r>
                      <a:r>
                        <a:rPr lang="en-US" sz="1800" dirty="0"/>
                        <a:t>Free Fridge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24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82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1.5 Ton AC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1677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6398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 CONSUMPTION PER MONTH</a:t>
                      </a:r>
                      <a:endParaRPr lang="en-US" sz="18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9448800" cy="1295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Book Antiqua" pitchFamily="18" charset="0"/>
              </a:rPr>
              <a:t>Now let us study the usage of electricity of </a:t>
            </a:r>
            <a:r>
              <a:rPr lang="en-US" sz="3600" b="1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Book Antiqua" pitchFamily="18" charset="0"/>
              </a:rPr>
              <a:t> Rahim</a:t>
            </a:r>
            <a:endParaRPr lang="en-US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your conclusion?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A) Units saved per month by Rahim =      ________</a:t>
            </a:r>
          </a:p>
          <a:p>
            <a:pPr>
              <a:buNone/>
            </a:pPr>
            <a:r>
              <a:rPr lang="en-US" dirty="0" smtClean="0"/>
              <a:t>B) Units saved per year (A x 12)   =            __________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Total saving of Rahim  per annum = </a:t>
            </a:r>
          </a:p>
          <a:p>
            <a:pPr>
              <a:buNone/>
            </a:pPr>
            <a:r>
              <a:rPr lang="en-US" dirty="0" smtClean="0"/>
              <a:t>	units saved x unit charge = Rs ______________</a:t>
            </a:r>
          </a:p>
          <a:p>
            <a:endParaRPr lang="en-US" dirty="0"/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 Assume Unit Charge = Rs 5.40. Let us round it to Rs 5.00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304800"/>
            <a:ext cx="9448800" cy="1219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Rahim’s Investment </a:t>
            </a:r>
            <a:endParaRPr lang="en-US" sz="31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76147"/>
          <a:ext cx="8153400" cy="3755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2194728"/>
                <a:gridCol w="1164771"/>
                <a:gridCol w="2050701"/>
                <a:gridCol w="1981200"/>
              </a:tblGrid>
              <a:tr h="1249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</a:rPr>
                        <a:t>Sl.No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Equipments (E)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Price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per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piece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(p)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Number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of piece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(T)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price of each item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(T.P)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T.P.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= 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</a:rPr>
                        <a:t>PxT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CFL </a:t>
                      </a:r>
                      <a:r>
                        <a:rPr lang="en-US" sz="1600" b="1" dirty="0"/>
                        <a:t>bulb   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130/-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2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5 star labeled  </a:t>
                      </a:r>
                      <a:r>
                        <a:rPr lang="en-US" sz="1600" b="1" dirty="0"/>
                        <a:t>Fan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1450/-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3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5 </a:t>
                      </a:r>
                      <a:r>
                        <a:rPr lang="en-US" sz="1600" b="1" dirty="0"/>
                        <a:t>star labeled  Television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13000/-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4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5 </a:t>
                      </a:r>
                      <a:r>
                        <a:rPr lang="en-US" sz="1600" b="1" dirty="0"/>
                        <a:t>start labeled Fridge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 12000/-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382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5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1.5 Ton AC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Rs. 20000/-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  <a:tr h="6398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TOTAL INVESTMENT</a:t>
                      </a:r>
                      <a:endParaRPr lang="en-US" sz="16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763</Words>
  <Application>Microsoft Office PowerPoint</Application>
  <PresentationFormat>On-screen Show (4:3)</PresentationFormat>
  <Paragraphs>245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A CASE STUDY</vt:lpstr>
      <vt:lpstr>PowerPoint Presentation</vt:lpstr>
      <vt:lpstr>Now let us study the usage of electricity of  Ram</vt:lpstr>
      <vt:lpstr>Now let us study the usage of electricity of   Rahim</vt:lpstr>
      <vt:lpstr>What is your conclusion?</vt:lpstr>
      <vt:lpstr>  Rahim’s Investment </vt:lpstr>
      <vt:lpstr>Ram’s  Investments</vt:lpstr>
      <vt:lpstr>Let us now calculate Rahim’s Payback period 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USER-11</dc:creator>
  <cp:lastModifiedBy>Gaurav Shukla</cp:lastModifiedBy>
  <cp:revision>29</cp:revision>
  <dcterms:created xsi:type="dcterms:W3CDTF">2006-08-16T00:00:00Z</dcterms:created>
  <dcterms:modified xsi:type="dcterms:W3CDTF">2012-03-20T07:12:31Z</dcterms:modified>
</cp:coreProperties>
</file>