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64" r:id="rId3"/>
    <p:sldId id="324" r:id="rId4"/>
    <p:sldId id="293" r:id="rId5"/>
    <p:sldId id="342" r:id="rId6"/>
    <p:sldId id="344" r:id="rId7"/>
    <p:sldId id="295" r:id="rId8"/>
    <p:sldId id="296" r:id="rId9"/>
    <p:sldId id="337" r:id="rId10"/>
    <p:sldId id="338" r:id="rId11"/>
    <p:sldId id="286" r:id="rId12"/>
    <p:sldId id="332" r:id="rId13"/>
    <p:sldId id="294" r:id="rId14"/>
    <p:sldId id="284" r:id="rId15"/>
    <p:sldId id="302" r:id="rId16"/>
    <p:sldId id="321" r:id="rId17"/>
    <p:sldId id="305" r:id="rId18"/>
    <p:sldId id="306" r:id="rId19"/>
    <p:sldId id="304" r:id="rId20"/>
    <p:sldId id="307" r:id="rId21"/>
    <p:sldId id="311" r:id="rId22"/>
    <p:sldId id="312" r:id="rId23"/>
    <p:sldId id="313" r:id="rId24"/>
    <p:sldId id="315" r:id="rId25"/>
    <p:sldId id="340" r:id="rId26"/>
    <p:sldId id="345" r:id="rId27"/>
    <p:sldId id="341" r:id="rId28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FAB"/>
    <a:srgbClr val="94FF85"/>
    <a:srgbClr val="93FF11"/>
    <a:srgbClr val="6699FF"/>
    <a:srgbClr val="F85E5E"/>
    <a:srgbClr val="F7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3774" autoAdjust="0"/>
  </p:normalViewPr>
  <p:slideViewPr>
    <p:cSldViewPr>
      <p:cViewPr varScale="1">
        <p:scale>
          <a:sx n="101" d="100"/>
          <a:sy n="101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2FF05-BD28-4C92-87B2-FF469E8AD6D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E0FA9E7-F763-4B19-B2D0-FE0323E4A608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Calibri" panose="020F0502020204030204" pitchFamily="34" charset="0"/>
            </a:rPr>
            <a:t>Paradigm shift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47CF9E05-EFE0-43AC-B5B3-5B52FA76A7C3}" type="parTrans" cxnId="{987F26E9-DC69-4C59-A12C-BB6DE95F4405}">
      <dgm:prSet/>
      <dgm:spPr/>
      <dgm:t>
        <a:bodyPr/>
        <a:lstStyle/>
        <a:p>
          <a:endParaRPr lang="en-US"/>
        </a:p>
      </dgm:t>
    </dgm:pt>
    <dgm:pt modelId="{CA6289CF-DC1E-4B60-BC40-2DF11008F0C0}" type="sibTrans" cxnId="{987F26E9-DC69-4C59-A12C-BB6DE95F4405}">
      <dgm:prSet/>
      <dgm:spPr/>
      <dgm:t>
        <a:bodyPr/>
        <a:lstStyle/>
        <a:p>
          <a:endParaRPr lang="en-US"/>
        </a:p>
      </dgm:t>
    </dgm:pt>
    <dgm:pt modelId="{E92A9F57-0EAF-4D4E-AA10-02C4725FB69B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Calibri" panose="020F0502020204030204" pitchFamily="34" charset="0"/>
            </a:rPr>
            <a:t>Redefinition of expectations + interests</a:t>
          </a:r>
          <a:endParaRPr lang="en-US" sz="2000" dirty="0">
            <a:latin typeface="Calibri" panose="020F0502020204030204" pitchFamily="34" charset="0"/>
          </a:endParaRPr>
        </a:p>
      </dgm:t>
    </dgm:pt>
    <dgm:pt modelId="{82D65CC7-3A15-4D29-B11B-567ADB9936A3}" type="parTrans" cxnId="{24EA225D-E98A-41AF-B7C7-1B78A4622246}">
      <dgm:prSet/>
      <dgm:spPr/>
      <dgm:t>
        <a:bodyPr/>
        <a:lstStyle/>
        <a:p>
          <a:endParaRPr lang="en-US"/>
        </a:p>
      </dgm:t>
    </dgm:pt>
    <dgm:pt modelId="{542C54EB-F0E4-45B0-911A-5C3BAD980FD0}" type="sibTrans" cxnId="{24EA225D-E98A-41AF-B7C7-1B78A4622246}">
      <dgm:prSet/>
      <dgm:spPr/>
      <dgm:t>
        <a:bodyPr/>
        <a:lstStyle/>
        <a:p>
          <a:endParaRPr lang="en-US"/>
        </a:p>
      </dgm:t>
    </dgm:pt>
    <dgm:pt modelId="{7E75AA51-3679-4799-A655-E2171FF628AE}">
      <dgm:prSet phldrT="[Text]" custT="1"/>
      <dgm:spPr/>
      <dgm:t>
        <a:bodyPr/>
        <a:lstStyle/>
        <a:p>
          <a:r>
            <a:rPr lang="en-US" sz="3200" b="1" dirty="0" smtClean="0">
              <a:latin typeface="Calibri" panose="020F0502020204030204" pitchFamily="34" charset="0"/>
            </a:rPr>
            <a:t>Policy shift</a:t>
          </a:r>
          <a:endParaRPr lang="en-US" sz="3200" b="1" dirty="0">
            <a:latin typeface="Calibri" panose="020F0502020204030204" pitchFamily="34" charset="0"/>
          </a:endParaRPr>
        </a:p>
      </dgm:t>
    </dgm:pt>
    <dgm:pt modelId="{062D24ED-FF8F-491F-82DD-284AE933B9DD}" type="parTrans" cxnId="{C7033245-0F4E-451E-8F4E-9C4B1F32B8C6}">
      <dgm:prSet/>
      <dgm:spPr/>
      <dgm:t>
        <a:bodyPr/>
        <a:lstStyle/>
        <a:p>
          <a:endParaRPr lang="en-US"/>
        </a:p>
      </dgm:t>
    </dgm:pt>
    <dgm:pt modelId="{8C6B23D9-36DF-4CD5-9372-63AA831D81D5}" type="sibTrans" cxnId="{C7033245-0F4E-451E-8F4E-9C4B1F32B8C6}">
      <dgm:prSet/>
      <dgm:spPr/>
      <dgm:t>
        <a:bodyPr/>
        <a:lstStyle/>
        <a:p>
          <a:endParaRPr lang="en-US"/>
        </a:p>
      </dgm:t>
    </dgm:pt>
    <dgm:pt modelId="{1B3EADF2-C1B3-45E2-83F1-E79FF0214532}" type="pres">
      <dgm:prSet presAssocID="{7FF2FF05-BD28-4C92-87B2-FF469E8AD6D4}" presName="arrowDiagram" presStyleCnt="0">
        <dgm:presLayoutVars>
          <dgm:chMax val="5"/>
          <dgm:dir/>
          <dgm:resizeHandles val="exact"/>
        </dgm:presLayoutVars>
      </dgm:prSet>
      <dgm:spPr/>
    </dgm:pt>
    <dgm:pt modelId="{6A3F9F47-370A-4AB6-A4E4-DDC2AAFAAB32}" type="pres">
      <dgm:prSet presAssocID="{7FF2FF05-BD28-4C92-87B2-FF469E8AD6D4}" presName="arrow" presStyleLbl="bgShp" presStyleIdx="0" presStyleCnt="1" custAng="580236" custScaleX="80576" custScaleY="46075" custLinFactNeighborX="-7077" custLinFactNeighborY="19289"/>
      <dgm:spPr>
        <a:solidFill>
          <a:srgbClr val="FF0000"/>
        </a:solidFill>
      </dgm:spPr>
    </dgm:pt>
    <dgm:pt modelId="{249A677F-16D1-4A4C-8F6F-928B60C7C3E2}" type="pres">
      <dgm:prSet presAssocID="{7FF2FF05-BD28-4C92-87B2-FF469E8AD6D4}" presName="arrowDiagram3" presStyleCnt="0"/>
      <dgm:spPr/>
    </dgm:pt>
    <dgm:pt modelId="{946F97DA-9ED1-44FB-B6C4-E8FA9753EA2B}" type="pres">
      <dgm:prSet presAssocID="{8E0FA9E7-F763-4B19-B2D0-FE0323E4A608}" presName="bullet3a" presStyleLbl="node1" presStyleIdx="0" presStyleCnt="3" custLinFactX="-100000" custLinFactY="470222" custLinFactNeighborX="-194466" custLinFactNeighborY="500000"/>
      <dgm:spPr>
        <a:noFill/>
        <a:ln>
          <a:noFill/>
        </a:ln>
      </dgm:spPr>
    </dgm:pt>
    <dgm:pt modelId="{BFA41C3D-D229-4107-B732-7F65DB20108C}" type="pres">
      <dgm:prSet presAssocID="{8E0FA9E7-F763-4B19-B2D0-FE0323E4A608}" presName="textBox3a" presStyleLbl="revTx" presStyleIdx="0" presStyleCnt="3" custScaleX="69580" custScaleY="55652" custLinFactX="100000" custLinFactY="-33238" custLinFactNeighborX="10612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9392B-D229-43F7-ABDC-CA8BAEAE196A}" type="pres">
      <dgm:prSet presAssocID="{E92A9F57-0EAF-4D4E-AA10-02C4725FB69B}" presName="bullet3b" presStyleLbl="node1" presStyleIdx="1" presStyleCnt="3" custScaleX="86639" custScaleY="93020" custLinFactX="-400000" custLinFactY="551291" custLinFactNeighborX="-421182" custLinFactNeighborY="600000"/>
      <dgm:spPr>
        <a:noFill/>
        <a:ln>
          <a:noFill/>
        </a:ln>
      </dgm:spPr>
    </dgm:pt>
    <dgm:pt modelId="{07141915-F883-4DF4-A223-227DDF597B5B}" type="pres">
      <dgm:prSet presAssocID="{E92A9F57-0EAF-4D4E-AA10-02C4725FB69B}" presName="textBox3b" presStyleLbl="revTx" presStyleIdx="1" presStyleCnt="3" custScaleX="100512" custScaleY="37741" custLinFactNeighborX="9740" custLinFactNeighborY="-46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77119-257F-4B60-86D0-6EE35422BE56}" type="pres">
      <dgm:prSet presAssocID="{7E75AA51-3679-4799-A655-E2171FF628AE}" presName="bullet3c" presStyleLbl="node1" presStyleIdx="2" presStyleCnt="3" custScaleX="68690" custScaleY="68691" custLinFactX="-800000" custLinFactNeighborX="-819636" custLinFactNeighborY="16841"/>
      <dgm:spPr>
        <a:noFill/>
        <a:ln>
          <a:noFill/>
        </a:ln>
      </dgm:spPr>
    </dgm:pt>
    <dgm:pt modelId="{2CEF97EB-04DD-42DC-8286-E055EAAF9FEA}" type="pres">
      <dgm:prSet presAssocID="{7E75AA51-3679-4799-A655-E2171FF628AE}" presName="textBox3c" presStyleLbl="revTx" presStyleIdx="2" presStyleCnt="3" custScaleX="63559" custScaleY="30756" custLinFactNeighborX="47731" custLinFactNeighborY="5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C9A9D-CCA1-4F71-845A-34EBEB5F78C9}" type="presOf" srcId="{8E0FA9E7-F763-4B19-B2D0-FE0323E4A608}" destId="{BFA41C3D-D229-4107-B732-7F65DB20108C}" srcOrd="0" destOrd="0" presId="urn:microsoft.com/office/officeart/2005/8/layout/arrow2"/>
    <dgm:cxn modelId="{2CF19F6B-7941-4611-86C2-6AC5C4A9F2F4}" type="presOf" srcId="{E92A9F57-0EAF-4D4E-AA10-02C4725FB69B}" destId="{07141915-F883-4DF4-A223-227DDF597B5B}" srcOrd="0" destOrd="0" presId="urn:microsoft.com/office/officeart/2005/8/layout/arrow2"/>
    <dgm:cxn modelId="{0EDE287D-437E-4757-93B3-6F60EC851165}" type="presOf" srcId="{7FF2FF05-BD28-4C92-87B2-FF469E8AD6D4}" destId="{1B3EADF2-C1B3-45E2-83F1-E79FF0214532}" srcOrd="0" destOrd="0" presId="urn:microsoft.com/office/officeart/2005/8/layout/arrow2"/>
    <dgm:cxn modelId="{C7033245-0F4E-451E-8F4E-9C4B1F32B8C6}" srcId="{7FF2FF05-BD28-4C92-87B2-FF469E8AD6D4}" destId="{7E75AA51-3679-4799-A655-E2171FF628AE}" srcOrd="2" destOrd="0" parTransId="{062D24ED-FF8F-491F-82DD-284AE933B9DD}" sibTransId="{8C6B23D9-36DF-4CD5-9372-63AA831D81D5}"/>
    <dgm:cxn modelId="{987F26E9-DC69-4C59-A12C-BB6DE95F4405}" srcId="{7FF2FF05-BD28-4C92-87B2-FF469E8AD6D4}" destId="{8E0FA9E7-F763-4B19-B2D0-FE0323E4A608}" srcOrd="0" destOrd="0" parTransId="{47CF9E05-EFE0-43AC-B5B3-5B52FA76A7C3}" sibTransId="{CA6289CF-DC1E-4B60-BC40-2DF11008F0C0}"/>
    <dgm:cxn modelId="{24EA225D-E98A-41AF-B7C7-1B78A4622246}" srcId="{7FF2FF05-BD28-4C92-87B2-FF469E8AD6D4}" destId="{E92A9F57-0EAF-4D4E-AA10-02C4725FB69B}" srcOrd="1" destOrd="0" parTransId="{82D65CC7-3A15-4D29-B11B-567ADB9936A3}" sibTransId="{542C54EB-F0E4-45B0-911A-5C3BAD980FD0}"/>
    <dgm:cxn modelId="{F2CEF97F-CF6E-45FF-BA87-F3A305DBDFB4}" type="presOf" srcId="{7E75AA51-3679-4799-A655-E2171FF628AE}" destId="{2CEF97EB-04DD-42DC-8286-E055EAAF9FEA}" srcOrd="0" destOrd="0" presId="urn:microsoft.com/office/officeart/2005/8/layout/arrow2"/>
    <dgm:cxn modelId="{607A682E-6283-4D05-A301-47B6B09BA0DE}" type="presParOf" srcId="{1B3EADF2-C1B3-45E2-83F1-E79FF0214532}" destId="{6A3F9F47-370A-4AB6-A4E4-DDC2AAFAAB32}" srcOrd="0" destOrd="0" presId="urn:microsoft.com/office/officeart/2005/8/layout/arrow2"/>
    <dgm:cxn modelId="{9EFDCF00-8C45-46EE-9D31-44B8E60A47FA}" type="presParOf" srcId="{1B3EADF2-C1B3-45E2-83F1-E79FF0214532}" destId="{249A677F-16D1-4A4C-8F6F-928B60C7C3E2}" srcOrd="1" destOrd="0" presId="urn:microsoft.com/office/officeart/2005/8/layout/arrow2"/>
    <dgm:cxn modelId="{4FA4D17E-0926-4D26-9750-7B46D63244B4}" type="presParOf" srcId="{249A677F-16D1-4A4C-8F6F-928B60C7C3E2}" destId="{946F97DA-9ED1-44FB-B6C4-E8FA9753EA2B}" srcOrd="0" destOrd="0" presId="urn:microsoft.com/office/officeart/2005/8/layout/arrow2"/>
    <dgm:cxn modelId="{7F21A243-53E8-4C07-97E2-E608FA14008F}" type="presParOf" srcId="{249A677F-16D1-4A4C-8F6F-928B60C7C3E2}" destId="{BFA41C3D-D229-4107-B732-7F65DB20108C}" srcOrd="1" destOrd="0" presId="urn:microsoft.com/office/officeart/2005/8/layout/arrow2"/>
    <dgm:cxn modelId="{F04B1A57-9A3F-42DD-B49C-062C79705649}" type="presParOf" srcId="{249A677F-16D1-4A4C-8F6F-928B60C7C3E2}" destId="{87E9392B-D229-43F7-ABDC-CA8BAEAE196A}" srcOrd="2" destOrd="0" presId="urn:microsoft.com/office/officeart/2005/8/layout/arrow2"/>
    <dgm:cxn modelId="{BCF14D4B-1DE3-4AEC-A03A-3095EC8AD2C5}" type="presParOf" srcId="{249A677F-16D1-4A4C-8F6F-928B60C7C3E2}" destId="{07141915-F883-4DF4-A223-227DDF597B5B}" srcOrd="3" destOrd="0" presId="urn:microsoft.com/office/officeart/2005/8/layout/arrow2"/>
    <dgm:cxn modelId="{3ED8A70B-D677-42D4-9264-3DBE750F74B6}" type="presParOf" srcId="{249A677F-16D1-4A4C-8F6F-928B60C7C3E2}" destId="{4EC77119-257F-4B60-86D0-6EE35422BE56}" srcOrd="4" destOrd="0" presId="urn:microsoft.com/office/officeart/2005/8/layout/arrow2"/>
    <dgm:cxn modelId="{D57033E2-D5EA-4682-A061-11693936034F}" type="presParOf" srcId="{249A677F-16D1-4A4C-8F6F-928B60C7C3E2}" destId="{2CEF97EB-04DD-42DC-8286-E055EAAF9FE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D923B-73DC-46B8-A1F4-D8F22CEA604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91F52-2E96-4938-B31A-4E68036C08FE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</a:rPr>
            <a:t>Status quo scenario</a:t>
          </a:r>
          <a:endParaRPr lang="en-US" sz="2000" dirty="0">
            <a:latin typeface="Calibri" panose="020F0502020204030204" pitchFamily="34" charset="0"/>
          </a:endParaRPr>
        </a:p>
      </dgm:t>
    </dgm:pt>
    <dgm:pt modelId="{23B9F3E3-0527-440E-8DB4-6BC8BE0F25E4}" type="parTrans" cxnId="{9FBA8A66-5A5B-4390-97D1-7AF5DCEB8CCB}">
      <dgm:prSet/>
      <dgm:spPr/>
      <dgm:t>
        <a:bodyPr/>
        <a:lstStyle/>
        <a:p>
          <a:endParaRPr lang="en-US"/>
        </a:p>
      </dgm:t>
    </dgm:pt>
    <dgm:pt modelId="{A76008D0-EEE1-4B01-A90F-33956605FBD9}" type="sibTrans" cxnId="{9FBA8A66-5A5B-4390-97D1-7AF5DCEB8CCB}">
      <dgm:prSet/>
      <dgm:spPr/>
      <dgm:t>
        <a:bodyPr/>
        <a:lstStyle/>
        <a:p>
          <a:endParaRPr lang="en-US"/>
        </a:p>
      </dgm:t>
    </dgm:pt>
    <dgm:pt modelId="{868DFFA4-A149-4CCE-A02C-1E7E54EB576B}">
      <dgm:prSet phldrT="[Text]" custT="1"/>
      <dgm:spPr/>
      <dgm:t>
        <a:bodyPr/>
        <a:lstStyle/>
        <a:p>
          <a:endParaRPr lang="en-US" sz="2000" b="1" dirty="0"/>
        </a:p>
      </dgm:t>
    </dgm:pt>
    <dgm:pt modelId="{76BF805F-5967-4FE5-B103-39353EA8060A}" type="sibTrans" cxnId="{6EE15290-FC47-4628-860A-452A5CA3774F}">
      <dgm:prSet/>
      <dgm:spPr/>
      <dgm:t>
        <a:bodyPr/>
        <a:lstStyle/>
        <a:p>
          <a:endParaRPr lang="en-US"/>
        </a:p>
      </dgm:t>
    </dgm:pt>
    <dgm:pt modelId="{3AA0D596-B66E-49D0-9EEC-8699230FF8B2}" type="parTrans" cxnId="{6EE15290-FC47-4628-860A-452A5CA3774F}">
      <dgm:prSet/>
      <dgm:spPr/>
      <dgm:t>
        <a:bodyPr/>
        <a:lstStyle/>
        <a:p>
          <a:endParaRPr lang="en-US"/>
        </a:p>
      </dgm:t>
    </dgm:pt>
    <dgm:pt modelId="{0BEA1DE9-D66D-4BDC-96AB-9B6D31495F2F}" type="pres">
      <dgm:prSet presAssocID="{282D923B-73DC-46B8-A1F4-D8F22CEA604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C326009-6C1B-4247-A246-BF512F186594}" type="pres">
      <dgm:prSet presAssocID="{868DFFA4-A149-4CCE-A02C-1E7E54EB576B}" presName="Accent1" presStyleCnt="0"/>
      <dgm:spPr/>
    </dgm:pt>
    <dgm:pt modelId="{45E4E28B-0F32-4E44-A6D4-EEE7215CF7B3}" type="pres">
      <dgm:prSet presAssocID="{868DFFA4-A149-4CCE-A02C-1E7E54EB576B}" presName="Accent" presStyleLbl="node1" presStyleIdx="0" presStyleCnt="2" custAng="13703407" custFlipVert="1" custFlipHor="1" custScaleX="66704" custScaleY="66831" custLinFactNeighborX="-79642" custLinFactNeighborY="77360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IN"/>
        </a:p>
      </dgm:t>
    </dgm:pt>
    <dgm:pt modelId="{FD72B888-BBA9-4097-BA46-52EBE6686C9E}" type="pres">
      <dgm:prSet presAssocID="{868DFFA4-A149-4CCE-A02C-1E7E54EB576B}" presName="Parent1" presStyleLbl="revTx" presStyleIdx="0" presStyleCnt="2" custScaleX="138350" custLinFactX="-80851" custLinFactY="258990" custLinFactNeighborX="-100000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83C38-B487-468A-AFCD-FB060F1508B4}" type="pres">
      <dgm:prSet presAssocID="{F1B91F52-2E96-4938-B31A-4E68036C08FE}" presName="Accent2" presStyleCnt="0"/>
      <dgm:spPr/>
    </dgm:pt>
    <dgm:pt modelId="{C5FAE008-CAF4-4523-B020-FBD9D5CCED04}" type="pres">
      <dgm:prSet presAssocID="{F1B91F52-2E96-4938-B31A-4E68036C08FE}" presName="Accent" presStyleLbl="node1" presStyleIdx="1" presStyleCnt="2" custFlipVert="1" custFlipHor="0" custScaleX="4534" custScaleY="6043" custLinFactX="122143" custLinFactNeighborX="200000" custLinFactNeighborY="85187"/>
      <dgm:spPr/>
      <dgm:t>
        <a:bodyPr/>
        <a:lstStyle/>
        <a:p>
          <a:endParaRPr lang="en-US"/>
        </a:p>
      </dgm:t>
    </dgm:pt>
    <dgm:pt modelId="{35952410-2C2B-4065-ABBB-B069BB6B8EBA}" type="pres">
      <dgm:prSet presAssocID="{F1B91F52-2E96-4938-B31A-4E68036C08FE}" presName="Parent2" presStyleLbl="revTx" presStyleIdx="1" presStyleCnt="2" custLinFactX="-6601" custLinFactNeighborX="-100000" custLinFactNeighborY="762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EE15290-FC47-4628-860A-452A5CA3774F}" srcId="{282D923B-73DC-46B8-A1F4-D8F22CEA604C}" destId="{868DFFA4-A149-4CCE-A02C-1E7E54EB576B}" srcOrd="0" destOrd="0" parTransId="{3AA0D596-B66E-49D0-9EEC-8699230FF8B2}" sibTransId="{76BF805F-5967-4FE5-B103-39353EA8060A}"/>
    <dgm:cxn modelId="{9FBA8A66-5A5B-4390-97D1-7AF5DCEB8CCB}" srcId="{282D923B-73DC-46B8-A1F4-D8F22CEA604C}" destId="{F1B91F52-2E96-4938-B31A-4E68036C08FE}" srcOrd="1" destOrd="0" parTransId="{23B9F3E3-0527-440E-8DB4-6BC8BE0F25E4}" sibTransId="{A76008D0-EEE1-4B01-A90F-33956605FBD9}"/>
    <dgm:cxn modelId="{C1B9C494-DFCE-4F4D-8B0B-86698CAD69EC}" type="presOf" srcId="{868DFFA4-A149-4CCE-A02C-1E7E54EB576B}" destId="{FD72B888-BBA9-4097-BA46-52EBE6686C9E}" srcOrd="0" destOrd="0" presId="urn:microsoft.com/office/officeart/2009/layout/CircleArrowProcess"/>
    <dgm:cxn modelId="{3FE35B2E-C924-49A9-9ADE-B2AC62B46814}" type="presOf" srcId="{282D923B-73DC-46B8-A1F4-D8F22CEA604C}" destId="{0BEA1DE9-D66D-4BDC-96AB-9B6D31495F2F}" srcOrd="0" destOrd="0" presId="urn:microsoft.com/office/officeart/2009/layout/CircleArrowProcess"/>
    <dgm:cxn modelId="{1E2E2C94-D0D8-4E71-AD45-EB8F7C88D81E}" type="presOf" srcId="{F1B91F52-2E96-4938-B31A-4E68036C08FE}" destId="{35952410-2C2B-4065-ABBB-B069BB6B8EBA}" srcOrd="0" destOrd="0" presId="urn:microsoft.com/office/officeart/2009/layout/CircleArrowProcess"/>
    <dgm:cxn modelId="{84DA0BBB-85E0-4716-8623-AB63D36D800A}" type="presParOf" srcId="{0BEA1DE9-D66D-4BDC-96AB-9B6D31495F2F}" destId="{FC326009-6C1B-4247-A246-BF512F186594}" srcOrd="0" destOrd="0" presId="urn:microsoft.com/office/officeart/2009/layout/CircleArrowProcess"/>
    <dgm:cxn modelId="{952F4813-DC10-40CF-8B7A-8D5E23D23ACF}" type="presParOf" srcId="{FC326009-6C1B-4247-A246-BF512F186594}" destId="{45E4E28B-0F32-4E44-A6D4-EEE7215CF7B3}" srcOrd="0" destOrd="0" presId="urn:microsoft.com/office/officeart/2009/layout/CircleArrowProcess"/>
    <dgm:cxn modelId="{76959BFC-6378-4CD2-A191-340D1A0D90B4}" type="presParOf" srcId="{0BEA1DE9-D66D-4BDC-96AB-9B6D31495F2F}" destId="{FD72B888-BBA9-4097-BA46-52EBE6686C9E}" srcOrd="1" destOrd="0" presId="urn:microsoft.com/office/officeart/2009/layout/CircleArrowProcess"/>
    <dgm:cxn modelId="{5D46A2F2-AC04-44AA-A774-49C6FB8DEEE0}" type="presParOf" srcId="{0BEA1DE9-D66D-4BDC-96AB-9B6D31495F2F}" destId="{77C83C38-B487-468A-AFCD-FB060F1508B4}" srcOrd="2" destOrd="0" presId="urn:microsoft.com/office/officeart/2009/layout/CircleArrowProcess"/>
    <dgm:cxn modelId="{7E510EAB-EF85-4F2F-A867-6C72D70426B6}" type="presParOf" srcId="{77C83C38-B487-468A-AFCD-FB060F1508B4}" destId="{C5FAE008-CAF4-4523-B020-FBD9D5CCED04}" srcOrd="0" destOrd="0" presId="urn:microsoft.com/office/officeart/2009/layout/CircleArrowProcess"/>
    <dgm:cxn modelId="{54C6290C-162F-462C-931C-331506859034}" type="presParOf" srcId="{0BEA1DE9-D66D-4BDC-96AB-9B6D31495F2F}" destId="{35952410-2C2B-4065-ABBB-B069BB6B8EB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50534-9525-4999-A24A-7B3711E1B37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003A11-8780-4FC4-AFB5-C11C106B1098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Myths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C727556F-2311-4F67-A970-CC2BBE5F9E1D}" type="parTrans" cxnId="{7C2DAB0B-3D5B-4B13-A2AE-D1551B1CB7AD}">
      <dgm:prSet/>
      <dgm:spPr/>
      <dgm:t>
        <a:bodyPr/>
        <a:lstStyle/>
        <a:p>
          <a:endParaRPr lang="en-US"/>
        </a:p>
      </dgm:t>
    </dgm:pt>
    <dgm:pt modelId="{9A447D6C-1336-4BB5-9F3D-31BC040324DC}" type="sibTrans" cxnId="{7C2DAB0B-3D5B-4B13-A2AE-D1551B1CB7AD}">
      <dgm:prSet/>
      <dgm:spPr/>
      <dgm:t>
        <a:bodyPr/>
        <a:lstStyle/>
        <a:p>
          <a:endParaRPr lang="en-US"/>
        </a:p>
      </dgm:t>
    </dgm:pt>
    <dgm:pt modelId="{DAD33E94-5917-4BB6-8A33-B8EE8D62A203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Perceptions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70ACF559-27EF-446E-8D6B-5DFBD88E5579}" type="parTrans" cxnId="{6D1881BB-9C0A-40EE-897F-CC75CA3442EA}">
      <dgm:prSet/>
      <dgm:spPr/>
      <dgm:t>
        <a:bodyPr/>
        <a:lstStyle/>
        <a:p>
          <a:endParaRPr lang="en-US"/>
        </a:p>
      </dgm:t>
    </dgm:pt>
    <dgm:pt modelId="{95738755-F2FE-4FC4-845F-1410507190E8}" type="sibTrans" cxnId="{6D1881BB-9C0A-40EE-897F-CC75CA3442EA}">
      <dgm:prSet/>
      <dgm:spPr/>
      <dgm:t>
        <a:bodyPr/>
        <a:lstStyle/>
        <a:p>
          <a:endParaRPr lang="en-US"/>
        </a:p>
      </dgm:t>
    </dgm:pt>
    <dgm:pt modelId="{66280999-811F-4E40-9281-0CC531A9ED7D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Narratives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A51AD6C7-28EB-4F42-9CFC-0668F9EE6EA4}" type="parTrans" cxnId="{9D01C2D6-035B-40EB-ABF5-166C8F698D20}">
      <dgm:prSet/>
      <dgm:spPr/>
      <dgm:t>
        <a:bodyPr/>
        <a:lstStyle/>
        <a:p>
          <a:endParaRPr lang="en-US"/>
        </a:p>
      </dgm:t>
    </dgm:pt>
    <dgm:pt modelId="{B78EE698-A027-4079-AEA7-4DD10D8EE3A2}" type="sibTrans" cxnId="{9D01C2D6-035B-40EB-ABF5-166C8F698D20}">
      <dgm:prSet/>
      <dgm:spPr/>
      <dgm:t>
        <a:bodyPr/>
        <a:lstStyle/>
        <a:p>
          <a:endParaRPr lang="en-US"/>
        </a:p>
      </dgm:t>
    </dgm:pt>
    <dgm:pt modelId="{58F8D075-A086-4133-BD41-7A5EBD286FDE}">
      <dgm:prSet phldrT="[Text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200" dirty="0">
            <a:latin typeface="Calibri" pitchFamily="34" charset="0"/>
            <a:cs typeface="Calibri" pitchFamily="34" charset="0"/>
          </a:endParaRPr>
        </a:p>
      </dgm:t>
    </dgm:pt>
    <dgm:pt modelId="{13BC6F7F-3CC4-4DC5-976E-82310DAB3D57}" type="sibTrans" cxnId="{3C012CA0-DFA6-4E58-9D82-CF8A52CCA8AA}">
      <dgm:prSet/>
      <dgm:spPr/>
      <dgm:t>
        <a:bodyPr/>
        <a:lstStyle/>
        <a:p>
          <a:endParaRPr lang="en-US"/>
        </a:p>
      </dgm:t>
    </dgm:pt>
    <dgm:pt modelId="{80D2B2A1-B9A8-4FA3-8AC4-C4935B52DF7E}" type="parTrans" cxnId="{3C012CA0-DFA6-4E58-9D82-CF8A52CCA8AA}">
      <dgm:prSet/>
      <dgm:spPr/>
      <dgm:t>
        <a:bodyPr/>
        <a:lstStyle/>
        <a:p>
          <a:endParaRPr lang="en-US"/>
        </a:p>
      </dgm:t>
    </dgm:pt>
    <dgm:pt modelId="{E8C55D6D-E5DF-44BC-97ED-FD8570BFD1B9}" type="pres">
      <dgm:prSet presAssocID="{8A550534-9525-4999-A24A-7B3711E1B37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6D6E962-8ACC-4B6A-8E7C-9B69E64BDDC8}" type="pres">
      <dgm:prSet presAssocID="{8A550534-9525-4999-A24A-7B3711E1B379}" presName="ellipse" presStyleLbl="trBgShp" presStyleIdx="0" presStyleCnt="1" custScaleX="108020" custScaleY="100989" custLinFactNeighborX="-5131" custLinFactNeighborY="-734"/>
      <dgm:spPr/>
    </dgm:pt>
    <dgm:pt modelId="{CD6ADFF9-963F-4FFD-9F44-19AA612F1B8A}" type="pres">
      <dgm:prSet presAssocID="{8A550534-9525-4999-A24A-7B3711E1B379}" presName="arrow1" presStyleLbl="fgShp" presStyleIdx="0" presStyleCnt="1" custLinFactNeighborX="-19427" custLinFactNeighborY="-55207"/>
      <dgm:spPr/>
      <dgm:t>
        <a:bodyPr/>
        <a:lstStyle/>
        <a:p>
          <a:endParaRPr lang="en-US"/>
        </a:p>
      </dgm:t>
    </dgm:pt>
    <dgm:pt modelId="{1FA31F36-F697-479A-ABF8-930E6D30CE0E}" type="pres">
      <dgm:prSet presAssocID="{8A550534-9525-4999-A24A-7B3711E1B379}" presName="rectangle" presStyleLbl="revTx" presStyleIdx="0" presStyleCnt="1" custScaleX="11979" custLinFactNeighborX="-1726" custLinFactNeighborY="-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3BEA1-9D7C-4465-B9C0-050ED6573EE3}" type="pres">
      <dgm:prSet presAssocID="{66280999-811F-4E40-9281-0CC531A9ED7D}" presName="item1" presStyleLbl="node1" presStyleIdx="0" presStyleCnt="3" custScaleX="83208" custScaleY="54860" custLinFactNeighborX="-25599" custLinFactNeighborY="31288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en-US"/>
        </a:p>
      </dgm:t>
    </dgm:pt>
    <dgm:pt modelId="{563D5402-604B-4E6A-9B8C-061AF20241B6}" type="pres">
      <dgm:prSet presAssocID="{DAD33E94-5917-4BB6-8A33-B8EE8D62A203}" presName="item2" presStyleLbl="node1" presStyleIdx="1" presStyleCnt="3" custScaleX="74012" custScaleY="50922" custLinFactNeighborX="-878" custLinFactNeighborY="44420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en-US"/>
        </a:p>
      </dgm:t>
    </dgm:pt>
    <dgm:pt modelId="{1B394D4E-9A97-4B4C-8818-1D05390B3AF7}" type="pres">
      <dgm:prSet presAssocID="{58F8D075-A086-4133-BD41-7A5EBD286FDE}" presName="item3" presStyleLbl="node1" presStyleIdx="2" presStyleCnt="3" custScaleX="67983" custScaleY="47128" custLinFactNeighborX="-62734" custLinFactNeighborY="27314">
        <dgm:presLayoutVars>
          <dgm:bulletEnabled val="1"/>
        </dgm:presLayoutVars>
      </dgm:prSet>
      <dgm:spPr>
        <a:prstGeom prst="wedgeRoundRectCallout">
          <a:avLst/>
        </a:prstGeom>
      </dgm:spPr>
      <dgm:t>
        <a:bodyPr/>
        <a:lstStyle/>
        <a:p>
          <a:endParaRPr lang="en-US"/>
        </a:p>
      </dgm:t>
    </dgm:pt>
    <dgm:pt modelId="{920381BB-8A81-493E-8ADF-09A1132C18FE}" type="pres">
      <dgm:prSet presAssocID="{8A550534-9525-4999-A24A-7B3711E1B379}" presName="funnel" presStyleLbl="trAlignAcc1" presStyleIdx="0" presStyleCnt="1" custScaleX="104882" custLinFactNeighborX="-4871" custLinFactNeighborY="-1279"/>
      <dgm:spPr/>
      <dgm:t>
        <a:bodyPr/>
        <a:lstStyle/>
        <a:p>
          <a:endParaRPr lang="en-US"/>
        </a:p>
      </dgm:t>
    </dgm:pt>
  </dgm:ptLst>
  <dgm:cxnLst>
    <dgm:cxn modelId="{6D1881BB-9C0A-40EE-897F-CC75CA3442EA}" srcId="{8A550534-9525-4999-A24A-7B3711E1B379}" destId="{DAD33E94-5917-4BB6-8A33-B8EE8D62A203}" srcOrd="2" destOrd="0" parTransId="{70ACF559-27EF-446E-8D6B-5DFBD88E5579}" sibTransId="{95738755-F2FE-4FC4-845F-1410507190E8}"/>
    <dgm:cxn modelId="{9D01C2D6-035B-40EB-ABF5-166C8F698D20}" srcId="{8A550534-9525-4999-A24A-7B3711E1B379}" destId="{66280999-811F-4E40-9281-0CC531A9ED7D}" srcOrd="1" destOrd="0" parTransId="{A51AD6C7-28EB-4F42-9CFC-0668F9EE6EA4}" sibTransId="{B78EE698-A027-4079-AEA7-4DD10D8EE3A2}"/>
    <dgm:cxn modelId="{4DCC5C76-A868-402F-B6D8-5F862E87528D}" type="presOf" srcId="{DAD33E94-5917-4BB6-8A33-B8EE8D62A203}" destId="{F9A3BEA1-9D7C-4465-B9C0-050ED6573EE3}" srcOrd="0" destOrd="0" presId="urn:microsoft.com/office/officeart/2005/8/layout/funnel1"/>
    <dgm:cxn modelId="{7C2DAB0B-3D5B-4B13-A2AE-D1551B1CB7AD}" srcId="{8A550534-9525-4999-A24A-7B3711E1B379}" destId="{E8003A11-8780-4FC4-AFB5-C11C106B1098}" srcOrd="0" destOrd="0" parTransId="{C727556F-2311-4F67-A970-CC2BBE5F9E1D}" sibTransId="{9A447D6C-1336-4BB5-9F3D-31BC040324DC}"/>
    <dgm:cxn modelId="{8C42C3E4-EBE0-46C7-A0CA-CE0F097C9DAA}" type="presOf" srcId="{E8003A11-8780-4FC4-AFB5-C11C106B1098}" destId="{1B394D4E-9A97-4B4C-8818-1D05390B3AF7}" srcOrd="0" destOrd="0" presId="urn:microsoft.com/office/officeart/2005/8/layout/funnel1"/>
    <dgm:cxn modelId="{718EBBCA-CDF2-4939-97BA-283948460112}" type="presOf" srcId="{8A550534-9525-4999-A24A-7B3711E1B379}" destId="{E8C55D6D-E5DF-44BC-97ED-FD8570BFD1B9}" srcOrd="0" destOrd="0" presId="urn:microsoft.com/office/officeart/2005/8/layout/funnel1"/>
    <dgm:cxn modelId="{3C012CA0-DFA6-4E58-9D82-CF8A52CCA8AA}" srcId="{8A550534-9525-4999-A24A-7B3711E1B379}" destId="{58F8D075-A086-4133-BD41-7A5EBD286FDE}" srcOrd="3" destOrd="0" parTransId="{80D2B2A1-B9A8-4FA3-8AC4-C4935B52DF7E}" sibTransId="{13BC6F7F-3CC4-4DC5-976E-82310DAB3D57}"/>
    <dgm:cxn modelId="{7086B18A-38BE-49C1-B7BC-E1A400DDFD9B}" type="presOf" srcId="{66280999-811F-4E40-9281-0CC531A9ED7D}" destId="{563D5402-604B-4E6A-9B8C-061AF20241B6}" srcOrd="0" destOrd="0" presId="urn:microsoft.com/office/officeart/2005/8/layout/funnel1"/>
    <dgm:cxn modelId="{62C763EF-B3B1-4B44-B318-92E56B6E5A2F}" type="presOf" srcId="{58F8D075-A086-4133-BD41-7A5EBD286FDE}" destId="{1FA31F36-F697-479A-ABF8-930E6D30CE0E}" srcOrd="0" destOrd="0" presId="urn:microsoft.com/office/officeart/2005/8/layout/funnel1"/>
    <dgm:cxn modelId="{DBF2E2FA-7E14-48D8-B0B7-5A4964BD4DF1}" type="presParOf" srcId="{E8C55D6D-E5DF-44BC-97ED-FD8570BFD1B9}" destId="{36D6E962-8ACC-4B6A-8E7C-9B69E64BDDC8}" srcOrd="0" destOrd="0" presId="urn:microsoft.com/office/officeart/2005/8/layout/funnel1"/>
    <dgm:cxn modelId="{E7249FE1-B365-42EE-BBE9-B4D51B7853E4}" type="presParOf" srcId="{E8C55D6D-E5DF-44BC-97ED-FD8570BFD1B9}" destId="{CD6ADFF9-963F-4FFD-9F44-19AA612F1B8A}" srcOrd="1" destOrd="0" presId="urn:microsoft.com/office/officeart/2005/8/layout/funnel1"/>
    <dgm:cxn modelId="{D807D9A6-C780-4113-B361-8A5570A9A6BE}" type="presParOf" srcId="{E8C55D6D-E5DF-44BC-97ED-FD8570BFD1B9}" destId="{1FA31F36-F697-479A-ABF8-930E6D30CE0E}" srcOrd="2" destOrd="0" presId="urn:microsoft.com/office/officeart/2005/8/layout/funnel1"/>
    <dgm:cxn modelId="{5C441193-060F-48C7-B276-FAD972D967E6}" type="presParOf" srcId="{E8C55D6D-E5DF-44BC-97ED-FD8570BFD1B9}" destId="{F9A3BEA1-9D7C-4465-B9C0-050ED6573EE3}" srcOrd="3" destOrd="0" presId="urn:microsoft.com/office/officeart/2005/8/layout/funnel1"/>
    <dgm:cxn modelId="{EF293351-5B5F-4127-BD33-C94CB4B6ACB8}" type="presParOf" srcId="{E8C55D6D-E5DF-44BC-97ED-FD8570BFD1B9}" destId="{563D5402-604B-4E6A-9B8C-061AF20241B6}" srcOrd="4" destOrd="0" presId="urn:microsoft.com/office/officeart/2005/8/layout/funnel1"/>
    <dgm:cxn modelId="{ADE8CBD1-18F7-4FE7-A1C6-0390BDE900B9}" type="presParOf" srcId="{E8C55D6D-E5DF-44BC-97ED-FD8570BFD1B9}" destId="{1B394D4E-9A97-4B4C-8818-1D05390B3AF7}" srcOrd="5" destOrd="0" presId="urn:microsoft.com/office/officeart/2005/8/layout/funnel1"/>
    <dgm:cxn modelId="{5ED5C372-2A3C-4541-B7B1-8C04F82D6E48}" type="presParOf" srcId="{E8C55D6D-E5DF-44BC-97ED-FD8570BFD1B9}" destId="{920381BB-8A81-493E-8ADF-09A1132C18F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CF5F8-CB5A-4693-8370-6755E52302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5FE4E3-6EE1-476B-B77F-2AD0757272E4}">
      <dgm:prSet phldrT="[Text]"/>
      <dgm:spPr>
        <a:solidFill>
          <a:srgbClr val="FF0000"/>
        </a:solidFill>
      </dgm:spPr>
      <dgm:t>
        <a:bodyPr/>
        <a:lstStyle/>
        <a:p>
          <a:pPr algn="r"/>
          <a:endParaRPr lang="en-US" b="1" dirty="0" smtClean="0"/>
        </a:p>
      </dgm:t>
    </dgm:pt>
    <dgm:pt modelId="{3C414DF6-1EE7-41BD-91F2-EAE220D64481}" type="parTrans" cxnId="{9E040A32-DAB1-4D50-86A8-7FAED2165B41}">
      <dgm:prSet/>
      <dgm:spPr/>
      <dgm:t>
        <a:bodyPr/>
        <a:lstStyle/>
        <a:p>
          <a:endParaRPr lang="en-US"/>
        </a:p>
      </dgm:t>
    </dgm:pt>
    <dgm:pt modelId="{619A2744-43F2-4B3D-BFCE-C6948D3C9A99}" type="sibTrans" cxnId="{9E040A32-DAB1-4D50-86A8-7FAED2165B41}">
      <dgm:prSet/>
      <dgm:spPr/>
      <dgm:t>
        <a:bodyPr/>
        <a:lstStyle/>
        <a:p>
          <a:endParaRPr lang="en-US"/>
        </a:p>
      </dgm:t>
    </dgm:pt>
    <dgm:pt modelId="{D54346C9-B5E5-4C2A-BDCB-8E66A8AD2E30}">
      <dgm:prSet phldrT="[Text]"/>
      <dgm:spPr>
        <a:solidFill>
          <a:srgbClr val="FFFF00">
            <a:alpha val="34000"/>
          </a:srgbClr>
        </a:solidFill>
      </dgm:spPr>
      <dgm:t>
        <a:bodyPr/>
        <a:lstStyle/>
        <a:p>
          <a:pPr algn="ctr"/>
          <a:endParaRPr lang="en-US" b="1" dirty="0"/>
        </a:p>
      </dgm:t>
    </dgm:pt>
    <dgm:pt modelId="{5E480CF7-18BC-43D6-A0CB-1EC4167909B9}" type="sibTrans" cxnId="{B34E5FB7-E191-4A4E-8688-32E51513BDA2}">
      <dgm:prSet/>
      <dgm:spPr/>
      <dgm:t>
        <a:bodyPr/>
        <a:lstStyle/>
        <a:p>
          <a:endParaRPr lang="en-US"/>
        </a:p>
      </dgm:t>
    </dgm:pt>
    <dgm:pt modelId="{CEBE9EFA-8B24-4700-8669-83C3DC42CFEE}" type="parTrans" cxnId="{B34E5FB7-E191-4A4E-8688-32E51513BDA2}">
      <dgm:prSet/>
      <dgm:spPr/>
      <dgm:t>
        <a:bodyPr/>
        <a:lstStyle/>
        <a:p>
          <a:endParaRPr lang="en-US"/>
        </a:p>
      </dgm:t>
    </dgm:pt>
    <dgm:pt modelId="{8F439CA6-E775-43AF-85DE-03E7B7517BBD}" type="pres">
      <dgm:prSet presAssocID="{755CF5F8-CB5A-4693-8370-6755E5230268}" presName="compositeShape" presStyleCnt="0">
        <dgm:presLayoutVars>
          <dgm:chMax val="7"/>
          <dgm:dir/>
          <dgm:resizeHandles val="exact"/>
        </dgm:presLayoutVars>
      </dgm:prSet>
      <dgm:spPr/>
    </dgm:pt>
    <dgm:pt modelId="{E42596FD-62CC-4DB9-814C-EA3FA0973B21}" type="pres">
      <dgm:prSet presAssocID="{445FE4E3-6EE1-476B-B77F-2AD0757272E4}" presName="circ1" presStyleLbl="vennNode1" presStyleIdx="0" presStyleCnt="2" custScaleX="59213" custScaleY="55472" custLinFactNeighborX="89097" custLinFactNeighborY="-22833"/>
      <dgm:spPr/>
      <dgm:t>
        <a:bodyPr/>
        <a:lstStyle/>
        <a:p>
          <a:endParaRPr lang="en-US"/>
        </a:p>
      </dgm:t>
    </dgm:pt>
    <dgm:pt modelId="{B8718D1A-C34E-43CE-B2CE-9D3F59A4F098}" type="pres">
      <dgm:prSet presAssocID="{445FE4E3-6EE1-476B-B77F-2AD0757272E4}" presName="circ1Tx" presStyleLbl="revTx" presStyleIdx="0" presStyleCnt="0" custLinFactNeighborX="71258" custLinFactNeighborY="63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684A-A438-41A2-B773-AC5BC2E6D3B4}" type="pres">
      <dgm:prSet presAssocID="{D54346C9-B5E5-4C2A-BDCB-8E66A8AD2E30}" presName="circ2" presStyleLbl="vennNode1" presStyleIdx="1" presStyleCnt="2" custScaleX="64483" custScaleY="62409" custLinFactNeighborX="-74722" custLinFactNeighborY="-20429"/>
      <dgm:spPr/>
      <dgm:t>
        <a:bodyPr/>
        <a:lstStyle/>
        <a:p>
          <a:endParaRPr lang="en-US"/>
        </a:p>
      </dgm:t>
    </dgm:pt>
    <dgm:pt modelId="{5FFEF470-19EC-4E50-83AE-46F96A6B056B}" type="pres">
      <dgm:prSet presAssocID="{D54346C9-B5E5-4C2A-BDCB-8E66A8AD2E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E5FB7-E191-4A4E-8688-32E51513BDA2}" srcId="{755CF5F8-CB5A-4693-8370-6755E5230268}" destId="{D54346C9-B5E5-4C2A-BDCB-8E66A8AD2E30}" srcOrd="1" destOrd="0" parTransId="{CEBE9EFA-8B24-4700-8669-83C3DC42CFEE}" sibTransId="{5E480CF7-18BC-43D6-A0CB-1EC4167909B9}"/>
    <dgm:cxn modelId="{DF0B97DB-D74D-41A8-98F5-05F8A112CB42}" type="presOf" srcId="{755CF5F8-CB5A-4693-8370-6755E5230268}" destId="{8F439CA6-E775-43AF-85DE-03E7B7517BBD}" srcOrd="0" destOrd="0" presId="urn:microsoft.com/office/officeart/2005/8/layout/venn1"/>
    <dgm:cxn modelId="{1076DBEA-779C-4FC0-8140-3315AF8E82B3}" type="presOf" srcId="{D54346C9-B5E5-4C2A-BDCB-8E66A8AD2E30}" destId="{5FFEF470-19EC-4E50-83AE-46F96A6B056B}" srcOrd="1" destOrd="0" presId="urn:microsoft.com/office/officeart/2005/8/layout/venn1"/>
    <dgm:cxn modelId="{A6E4BDFA-E900-4BA3-856D-688A5B0E8017}" type="presOf" srcId="{445FE4E3-6EE1-476B-B77F-2AD0757272E4}" destId="{B8718D1A-C34E-43CE-B2CE-9D3F59A4F098}" srcOrd="1" destOrd="0" presId="urn:microsoft.com/office/officeart/2005/8/layout/venn1"/>
    <dgm:cxn modelId="{9E040A32-DAB1-4D50-86A8-7FAED2165B41}" srcId="{755CF5F8-CB5A-4693-8370-6755E5230268}" destId="{445FE4E3-6EE1-476B-B77F-2AD0757272E4}" srcOrd="0" destOrd="0" parTransId="{3C414DF6-1EE7-41BD-91F2-EAE220D64481}" sibTransId="{619A2744-43F2-4B3D-BFCE-C6948D3C9A99}"/>
    <dgm:cxn modelId="{76C7AE35-FF9C-47C6-998E-3D4899735C1F}" type="presOf" srcId="{D54346C9-B5E5-4C2A-BDCB-8E66A8AD2E30}" destId="{F057684A-A438-41A2-B773-AC5BC2E6D3B4}" srcOrd="0" destOrd="0" presId="urn:microsoft.com/office/officeart/2005/8/layout/venn1"/>
    <dgm:cxn modelId="{09BCC9B6-93F9-4322-B8EF-600393227595}" type="presOf" srcId="{445FE4E3-6EE1-476B-B77F-2AD0757272E4}" destId="{E42596FD-62CC-4DB9-814C-EA3FA0973B21}" srcOrd="0" destOrd="0" presId="urn:microsoft.com/office/officeart/2005/8/layout/venn1"/>
    <dgm:cxn modelId="{D021F68C-5B40-4678-9D84-E5AF0D9877F8}" type="presParOf" srcId="{8F439CA6-E775-43AF-85DE-03E7B7517BBD}" destId="{E42596FD-62CC-4DB9-814C-EA3FA0973B21}" srcOrd="0" destOrd="0" presId="urn:microsoft.com/office/officeart/2005/8/layout/venn1"/>
    <dgm:cxn modelId="{CC9C070D-A8C5-4146-9863-DC7318C3914E}" type="presParOf" srcId="{8F439CA6-E775-43AF-85DE-03E7B7517BBD}" destId="{B8718D1A-C34E-43CE-B2CE-9D3F59A4F098}" srcOrd="1" destOrd="0" presId="urn:microsoft.com/office/officeart/2005/8/layout/venn1"/>
    <dgm:cxn modelId="{A533A996-96B1-4B4B-BFDB-C9A3990FAB37}" type="presParOf" srcId="{8F439CA6-E775-43AF-85DE-03E7B7517BBD}" destId="{F057684A-A438-41A2-B773-AC5BC2E6D3B4}" srcOrd="2" destOrd="0" presId="urn:microsoft.com/office/officeart/2005/8/layout/venn1"/>
    <dgm:cxn modelId="{076EC8F3-3B5C-49A1-8C7F-6070C446D9EE}" type="presParOf" srcId="{8F439CA6-E775-43AF-85DE-03E7B7517BBD}" destId="{5FFEF470-19EC-4E50-83AE-46F96A6B056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CF5F8-CB5A-4693-8370-6755E52302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5FE4E3-6EE1-476B-B77F-2AD0757272E4}">
      <dgm:prSet phldrT="[Text]"/>
      <dgm:spPr>
        <a:solidFill>
          <a:srgbClr val="FF0000"/>
        </a:solidFill>
      </dgm:spPr>
      <dgm:t>
        <a:bodyPr/>
        <a:lstStyle/>
        <a:p>
          <a:pPr algn="r"/>
          <a:endParaRPr lang="en-US" b="1" dirty="0" smtClean="0"/>
        </a:p>
      </dgm:t>
    </dgm:pt>
    <dgm:pt modelId="{3C414DF6-1EE7-41BD-91F2-EAE220D64481}" type="parTrans" cxnId="{9E040A32-DAB1-4D50-86A8-7FAED2165B41}">
      <dgm:prSet/>
      <dgm:spPr/>
      <dgm:t>
        <a:bodyPr/>
        <a:lstStyle/>
        <a:p>
          <a:endParaRPr lang="en-US"/>
        </a:p>
      </dgm:t>
    </dgm:pt>
    <dgm:pt modelId="{619A2744-43F2-4B3D-BFCE-C6948D3C9A99}" type="sibTrans" cxnId="{9E040A32-DAB1-4D50-86A8-7FAED2165B41}">
      <dgm:prSet/>
      <dgm:spPr/>
      <dgm:t>
        <a:bodyPr/>
        <a:lstStyle/>
        <a:p>
          <a:endParaRPr lang="en-US"/>
        </a:p>
      </dgm:t>
    </dgm:pt>
    <dgm:pt modelId="{D54346C9-B5E5-4C2A-BDCB-8E66A8AD2E30}">
      <dgm:prSet phldrT="[Text]"/>
      <dgm:spPr>
        <a:solidFill>
          <a:srgbClr val="FFFF00"/>
        </a:solidFill>
      </dgm:spPr>
      <dgm:t>
        <a:bodyPr/>
        <a:lstStyle/>
        <a:p>
          <a:pPr algn="ctr"/>
          <a:endParaRPr lang="en-US" b="1" dirty="0"/>
        </a:p>
      </dgm:t>
    </dgm:pt>
    <dgm:pt modelId="{5E480CF7-18BC-43D6-A0CB-1EC4167909B9}" type="sibTrans" cxnId="{B34E5FB7-E191-4A4E-8688-32E51513BDA2}">
      <dgm:prSet/>
      <dgm:spPr/>
      <dgm:t>
        <a:bodyPr/>
        <a:lstStyle/>
        <a:p>
          <a:endParaRPr lang="en-US"/>
        </a:p>
      </dgm:t>
    </dgm:pt>
    <dgm:pt modelId="{CEBE9EFA-8B24-4700-8669-83C3DC42CFEE}" type="parTrans" cxnId="{B34E5FB7-E191-4A4E-8688-32E51513BDA2}">
      <dgm:prSet/>
      <dgm:spPr/>
      <dgm:t>
        <a:bodyPr/>
        <a:lstStyle/>
        <a:p>
          <a:endParaRPr lang="en-US"/>
        </a:p>
      </dgm:t>
    </dgm:pt>
    <dgm:pt modelId="{8F439CA6-E775-43AF-85DE-03E7B7517BBD}" type="pres">
      <dgm:prSet presAssocID="{755CF5F8-CB5A-4693-8370-6755E5230268}" presName="compositeShape" presStyleCnt="0">
        <dgm:presLayoutVars>
          <dgm:chMax val="7"/>
          <dgm:dir/>
          <dgm:resizeHandles val="exact"/>
        </dgm:presLayoutVars>
      </dgm:prSet>
      <dgm:spPr/>
    </dgm:pt>
    <dgm:pt modelId="{E42596FD-62CC-4DB9-814C-EA3FA0973B21}" type="pres">
      <dgm:prSet presAssocID="{445FE4E3-6EE1-476B-B77F-2AD0757272E4}" presName="circ1" presStyleLbl="vennNode1" presStyleIdx="0" presStyleCnt="2" custScaleX="57672" custScaleY="55472" custLinFactNeighborX="89509" custLinFactNeighborY="-20052"/>
      <dgm:spPr/>
      <dgm:t>
        <a:bodyPr/>
        <a:lstStyle/>
        <a:p>
          <a:endParaRPr lang="en-US"/>
        </a:p>
      </dgm:t>
    </dgm:pt>
    <dgm:pt modelId="{B8718D1A-C34E-43CE-B2CE-9D3F59A4F098}" type="pres">
      <dgm:prSet presAssocID="{445FE4E3-6EE1-476B-B77F-2AD0757272E4}" presName="circ1Tx" presStyleLbl="revTx" presStyleIdx="0" presStyleCnt="0" custLinFactNeighborX="71258" custLinFactNeighborY="63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684A-A438-41A2-B773-AC5BC2E6D3B4}" type="pres">
      <dgm:prSet presAssocID="{D54346C9-B5E5-4C2A-BDCB-8E66A8AD2E30}" presName="circ2" presStyleLbl="vennNode1" presStyleIdx="1" presStyleCnt="2" custScaleX="64483" custScaleY="62409" custLinFactNeighborX="-94994" custLinFactNeighborY="-18310"/>
      <dgm:spPr/>
      <dgm:t>
        <a:bodyPr/>
        <a:lstStyle/>
        <a:p>
          <a:endParaRPr lang="en-US"/>
        </a:p>
      </dgm:t>
    </dgm:pt>
    <dgm:pt modelId="{5FFEF470-19EC-4E50-83AE-46F96A6B056B}" type="pres">
      <dgm:prSet presAssocID="{D54346C9-B5E5-4C2A-BDCB-8E66A8AD2E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E5FB7-E191-4A4E-8688-32E51513BDA2}" srcId="{755CF5F8-CB5A-4693-8370-6755E5230268}" destId="{D54346C9-B5E5-4C2A-BDCB-8E66A8AD2E30}" srcOrd="1" destOrd="0" parTransId="{CEBE9EFA-8B24-4700-8669-83C3DC42CFEE}" sibTransId="{5E480CF7-18BC-43D6-A0CB-1EC4167909B9}"/>
    <dgm:cxn modelId="{70280570-C394-4A0D-B7AC-051D0E941DFF}" type="presOf" srcId="{D54346C9-B5E5-4C2A-BDCB-8E66A8AD2E30}" destId="{5FFEF470-19EC-4E50-83AE-46F96A6B056B}" srcOrd="1" destOrd="0" presId="urn:microsoft.com/office/officeart/2005/8/layout/venn1"/>
    <dgm:cxn modelId="{68B8B36D-825D-465F-B17F-41E37CBCBE7C}" type="presOf" srcId="{D54346C9-B5E5-4C2A-BDCB-8E66A8AD2E30}" destId="{F057684A-A438-41A2-B773-AC5BC2E6D3B4}" srcOrd="0" destOrd="0" presId="urn:microsoft.com/office/officeart/2005/8/layout/venn1"/>
    <dgm:cxn modelId="{9E040A32-DAB1-4D50-86A8-7FAED2165B41}" srcId="{755CF5F8-CB5A-4693-8370-6755E5230268}" destId="{445FE4E3-6EE1-476B-B77F-2AD0757272E4}" srcOrd="0" destOrd="0" parTransId="{3C414DF6-1EE7-41BD-91F2-EAE220D64481}" sibTransId="{619A2744-43F2-4B3D-BFCE-C6948D3C9A99}"/>
    <dgm:cxn modelId="{94710994-E826-43BF-95DA-9B790A7F0ADA}" type="presOf" srcId="{445FE4E3-6EE1-476B-B77F-2AD0757272E4}" destId="{E42596FD-62CC-4DB9-814C-EA3FA0973B21}" srcOrd="0" destOrd="0" presId="urn:microsoft.com/office/officeart/2005/8/layout/venn1"/>
    <dgm:cxn modelId="{9861A6B2-A0B1-4360-BE38-E90E8C9D4B2A}" type="presOf" srcId="{445FE4E3-6EE1-476B-B77F-2AD0757272E4}" destId="{B8718D1A-C34E-43CE-B2CE-9D3F59A4F098}" srcOrd="1" destOrd="0" presId="urn:microsoft.com/office/officeart/2005/8/layout/venn1"/>
    <dgm:cxn modelId="{4E52E795-BDE1-4CF5-B360-B33F566A20BB}" type="presOf" srcId="{755CF5F8-CB5A-4693-8370-6755E5230268}" destId="{8F439CA6-E775-43AF-85DE-03E7B7517BBD}" srcOrd="0" destOrd="0" presId="urn:microsoft.com/office/officeart/2005/8/layout/venn1"/>
    <dgm:cxn modelId="{FB95349F-07A5-4947-BC5C-DD40016C08A1}" type="presParOf" srcId="{8F439CA6-E775-43AF-85DE-03E7B7517BBD}" destId="{E42596FD-62CC-4DB9-814C-EA3FA0973B21}" srcOrd="0" destOrd="0" presId="urn:microsoft.com/office/officeart/2005/8/layout/venn1"/>
    <dgm:cxn modelId="{1E5C7987-3315-44C9-95DA-659AD6717E4B}" type="presParOf" srcId="{8F439CA6-E775-43AF-85DE-03E7B7517BBD}" destId="{B8718D1A-C34E-43CE-B2CE-9D3F59A4F098}" srcOrd="1" destOrd="0" presId="urn:microsoft.com/office/officeart/2005/8/layout/venn1"/>
    <dgm:cxn modelId="{1B05B8C8-D8C2-4F78-9FEA-A3683E88DE74}" type="presParOf" srcId="{8F439CA6-E775-43AF-85DE-03E7B7517BBD}" destId="{F057684A-A438-41A2-B773-AC5BC2E6D3B4}" srcOrd="2" destOrd="0" presId="urn:microsoft.com/office/officeart/2005/8/layout/venn1"/>
    <dgm:cxn modelId="{AFA90179-6ADA-48D2-B580-4874A7078033}" type="presParOf" srcId="{8F439CA6-E775-43AF-85DE-03E7B7517BBD}" destId="{5FFEF470-19EC-4E50-83AE-46F96A6B056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5CF5F8-CB5A-4693-8370-6755E52302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5FE4E3-6EE1-476B-B77F-2AD0757272E4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pPr algn="r"/>
          <a:endParaRPr lang="en-US" b="1" dirty="0" smtClean="0"/>
        </a:p>
      </dgm:t>
    </dgm:pt>
    <dgm:pt modelId="{3C414DF6-1EE7-41BD-91F2-EAE220D64481}" type="parTrans" cxnId="{9E040A32-DAB1-4D50-86A8-7FAED2165B41}">
      <dgm:prSet/>
      <dgm:spPr/>
      <dgm:t>
        <a:bodyPr/>
        <a:lstStyle/>
        <a:p>
          <a:endParaRPr lang="en-US"/>
        </a:p>
      </dgm:t>
    </dgm:pt>
    <dgm:pt modelId="{619A2744-43F2-4B3D-BFCE-C6948D3C9A99}" type="sibTrans" cxnId="{9E040A32-DAB1-4D50-86A8-7FAED2165B41}">
      <dgm:prSet/>
      <dgm:spPr/>
      <dgm:t>
        <a:bodyPr/>
        <a:lstStyle/>
        <a:p>
          <a:endParaRPr lang="en-US"/>
        </a:p>
      </dgm:t>
    </dgm:pt>
    <dgm:pt modelId="{D54346C9-B5E5-4C2A-BDCB-8E66A8AD2E30}">
      <dgm:prSet phldrT="[Text]"/>
      <dgm:spPr>
        <a:solidFill>
          <a:srgbClr val="FFFF00"/>
        </a:solidFill>
      </dgm:spPr>
      <dgm:t>
        <a:bodyPr/>
        <a:lstStyle/>
        <a:p>
          <a:pPr algn="ctr"/>
          <a:endParaRPr lang="en-US" b="1" dirty="0"/>
        </a:p>
      </dgm:t>
    </dgm:pt>
    <dgm:pt modelId="{5E480CF7-18BC-43D6-A0CB-1EC4167909B9}" type="sibTrans" cxnId="{B34E5FB7-E191-4A4E-8688-32E51513BDA2}">
      <dgm:prSet/>
      <dgm:spPr/>
      <dgm:t>
        <a:bodyPr/>
        <a:lstStyle/>
        <a:p>
          <a:endParaRPr lang="en-US"/>
        </a:p>
      </dgm:t>
    </dgm:pt>
    <dgm:pt modelId="{CEBE9EFA-8B24-4700-8669-83C3DC42CFEE}" type="parTrans" cxnId="{B34E5FB7-E191-4A4E-8688-32E51513BDA2}">
      <dgm:prSet/>
      <dgm:spPr/>
      <dgm:t>
        <a:bodyPr/>
        <a:lstStyle/>
        <a:p>
          <a:endParaRPr lang="en-US"/>
        </a:p>
      </dgm:t>
    </dgm:pt>
    <dgm:pt modelId="{8F439CA6-E775-43AF-85DE-03E7B7517BBD}" type="pres">
      <dgm:prSet presAssocID="{755CF5F8-CB5A-4693-8370-6755E5230268}" presName="compositeShape" presStyleCnt="0">
        <dgm:presLayoutVars>
          <dgm:chMax val="7"/>
          <dgm:dir/>
          <dgm:resizeHandles val="exact"/>
        </dgm:presLayoutVars>
      </dgm:prSet>
      <dgm:spPr/>
    </dgm:pt>
    <dgm:pt modelId="{E42596FD-62CC-4DB9-814C-EA3FA0973B21}" type="pres">
      <dgm:prSet presAssocID="{445FE4E3-6EE1-476B-B77F-2AD0757272E4}" presName="circ1" presStyleLbl="vennNode1" presStyleIdx="0" presStyleCnt="2" custScaleX="57672" custScaleY="55472" custLinFactNeighborX="45651" custLinFactNeighborY="-18455"/>
      <dgm:spPr/>
      <dgm:t>
        <a:bodyPr/>
        <a:lstStyle/>
        <a:p>
          <a:endParaRPr lang="en-US"/>
        </a:p>
      </dgm:t>
    </dgm:pt>
    <dgm:pt modelId="{B8718D1A-C34E-43CE-B2CE-9D3F59A4F098}" type="pres">
      <dgm:prSet presAssocID="{445FE4E3-6EE1-476B-B77F-2AD0757272E4}" presName="circ1Tx" presStyleLbl="revTx" presStyleIdx="0" presStyleCnt="0" custLinFactNeighborX="71258" custLinFactNeighborY="63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684A-A438-41A2-B773-AC5BC2E6D3B4}" type="pres">
      <dgm:prSet presAssocID="{D54346C9-B5E5-4C2A-BDCB-8E66A8AD2E30}" presName="circ2" presStyleLbl="vennNode1" presStyleIdx="1" presStyleCnt="2" custScaleX="64483" custScaleY="62409" custLinFactNeighborX="-94994" custLinFactNeighborY="-20429"/>
      <dgm:spPr/>
      <dgm:t>
        <a:bodyPr/>
        <a:lstStyle/>
        <a:p>
          <a:endParaRPr lang="en-US"/>
        </a:p>
      </dgm:t>
    </dgm:pt>
    <dgm:pt modelId="{5FFEF470-19EC-4E50-83AE-46F96A6B056B}" type="pres">
      <dgm:prSet presAssocID="{D54346C9-B5E5-4C2A-BDCB-8E66A8AD2E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8A10E-11BF-4F83-BED3-D25C0868501F}" type="presOf" srcId="{755CF5F8-CB5A-4693-8370-6755E5230268}" destId="{8F439CA6-E775-43AF-85DE-03E7B7517BBD}" srcOrd="0" destOrd="0" presId="urn:microsoft.com/office/officeart/2005/8/layout/venn1"/>
    <dgm:cxn modelId="{9E040A32-DAB1-4D50-86A8-7FAED2165B41}" srcId="{755CF5F8-CB5A-4693-8370-6755E5230268}" destId="{445FE4E3-6EE1-476B-B77F-2AD0757272E4}" srcOrd="0" destOrd="0" parTransId="{3C414DF6-1EE7-41BD-91F2-EAE220D64481}" sibTransId="{619A2744-43F2-4B3D-BFCE-C6948D3C9A99}"/>
    <dgm:cxn modelId="{95C66E58-AF96-4C20-8DC9-B0889AB230AE}" type="presOf" srcId="{D54346C9-B5E5-4C2A-BDCB-8E66A8AD2E30}" destId="{5FFEF470-19EC-4E50-83AE-46F96A6B056B}" srcOrd="1" destOrd="0" presId="urn:microsoft.com/office/officeart/2005/8/layout/venn1"/>
    <dgm:cxn modelId="{532F1855-A911-4B54-AD30-1E3B80AFEEA5}" type="presOf" srcId="{D54346C9-B5E5-4C2A-BDCB-8E66A8AD2E30}" destId="{F057684A-A438-41A2-B773-AC5BC2E6D3B4}" srcOrd="0" destOrd="0" presId="urn:microsoft.com/office/officeart/2005/8/layout/venn1"/>
    <dgm:cxn modelId="{B34E5FB7-E191-4A4E-8688-32E51513BDA2}" srcId="{755CF5F8-CB5A-4693-8370-6755E5230268}" destId="{D54346C9-B5E5-4C2A-BDCB-8E66A8AD2E30}" srcOrd="1" destOrd="0" parTransId="{CEBE9EFA-8B24-4700-8669-83C3DC42CFEE}" sibTransId="{5E480CF7-18BC-43D6-A0CB-1EC4167909B9}"/>
    <dgm:cxn modelId="{4AAB17F3-81D5-41A7-9BBB-AAD48DFA8528}" type="presOf" srcId="{445FE4E3-6EE1-476B-B77F-2AD0757272E4}" destId="{E42596FD-62CC-4DB9-814C-EA3FA0973B21}" srcOrd="0" destOrd="0" presId="urn:microsoft.com/office/officeart/2005/8/layout/venn1"/>
    <dgm:cxn modelId="{BF90939C-13F2-4793-BDB6-33C57896DB3E}" type="presOf" srcId="{445FE4E3-6EE1-476B-B77F-2AD0757272E4}" destId="{B8718D1A-C34E-43CE-B2CE-9D3F59A4F098}" srcOrd="1" destOrd="0" presId="urn:microsoft.com/office/officeart/2005/8/layout/venn1"/>
    <dgm:cxn modelId="{FB2A3D04-6899-4A78-845C-BD9E6184269C}" type="presParOf" srcId="{8F439CA6-E775-43AF-85DE-03E7B7517BBD}" destId="{E42596FD-62CC-4DB9-814C-EA3FA0973B21}" srcOrd="0" destOrd="0" presId="urn:microsoft.com/office/officeart/2005/8/layout/venn1"/>
    <dgm:cxn modelId="{8DFFE663-E51F-42FB-A31B-AD26ED4E2E02}" type="presParOf" srcId="{8F439CA6-E775-43AF-85DE-03E7B7517BBD}" destId="{B8718D1A-C34E-43CE-B2CE-9D3F59A4F098}" srcOrd="1" destOrd="0" presId="urn:microsoft.com/office/officeart/2005/8/layout/venn1"/>
    <dgm:cxn modelId="{3A3F8B98-57B6-49C4-88D4-C9AC10DF1B5F}" type="presParOf" srcId="{8F439CA6-E775-43AF-85DE-03E7B7517BBD}" destId="{F057684A-A438-41A2-B773-AC5BC2E6D3B4}" srcOrd="2" destOrd="0" presId="urn:microsoft.com/office/officeart/2005/8/layout/venn1"/>
    <dgm:cxn modelId="{15F3D117-7746-4DFA-8924-51AC6FC1B2CE}" type="presParOf" srcId="{8F439CA6-E775-43AF-85DE-03E7B7517BBD}" destId="{5FFEF470-19EC-4E50-83AE-46F96A6B056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CF5F8-CB5A-4693-8370-6755E52302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5FE4E3-6EE1-476B-B77F-2AD0757272E4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pPr algn="r"/>
          <a:endParaRPr lang="en-US" b="1" dirty="0" smtClean="0"/>
        </a:p>
      </dgm:t>
    </dgm:pt>
    <dgm:pt modelId="{3C414DF6-1EE7-41BD-91F2-EAE220D64481}" type="parTrans" cxnId="{9E040A32-DAB1-4D50-86A8-7FAED2165B41}">
      <dgm:prSet/>
      <dgm:spPr/>
      <dgm:t>
        <a:bodyPr/>
        <a:lstStyle/>
        <a:p>
          <a:endParaRPr lang="en-US"/>
        </a:p>
      </dgm:t>
    </dgm:pt>
    <dgm:pt modelId="{619A2744-43F2-4B3D-BFCE-C6948D3C9A99}" type="sibTrans" cxnId="{9E040A32-DAB1-4D50-86A8-7FAED2165B41}">
      <dgm:prSet/>
      <dgm:spPr/>
      <dgm:t>
        <a:bodyPr/>
        <a:lstStyle/>
        <a:p>
          <a:endParaRPr lang="en-US"/>
        </a:p>
      </dgm:t>
    </dgm:pt>
    <dgm:pt modelId="{D54346C9-B5E5-4C2A-BDCB-8E66A8AD2E30}">
      <dgm:prSet phldrT="[Text]"/>
      <dgm:spPr>
        <a:solidFill>
          <a:srgbClr val="FFFF00"/>
        </a:solidFill>
      </dgm:spPr>
      <dgm:t>
        <a:bodyPr/>
        <a:lstStyle/>
        <a:p>
          <a:pPr algn="ctr"/>
          <a:endParaRPr lang="en-US" b="1" dirty="0"/>
        </a:p>
      </dgm:t>
    </dgm:pt>
    <dgm:pt modelId="{5E480CF7-18BC-43D6-A0CB-1EC4167909B9}" type="sibTrans" cxnId="{B34E5FB7-E191-4A4E-8688-32E51513BDA2}">
      <dgm:prSet/>
      <dgm:spPr/>
      <dgm:t>
        <a:bodyPr/>
        <a:lstStyle/>
        <a:p>
          <a:endParaRPr lang="en-US"/>
        </a:p>
      </dgm:t>
    </dgm:pt>
    <dgm:pt modelId="{CEBE9EFA-8B24-4700-8669-83C3DC42CFEE}" type="parTrans" cxnId="{B34E5FB7-E191-4A4E-8688-32E51513BDA2}">
      <dgm:prSet/>
      <dgm:spPr/>
      <dgm:t>
        <a:bodyPr/>
        <a:lstStyle/>
        <a:p>
          <a:endParaRPr lang="en-US"/>
        </a:p>
      </dgm:t>
    </dgm:pt>
    <dgm:pt modelId="{8F439CA6-E775-43AF-85DE-03E7B7517BBD}" type="pres">
      <dgm:prSet presAssocID="{755CF5F8-CB5A-4693-8370-6755E5230268}" presName="compositeShape" presStyleCnt="0">
        <dgm:presLayoutVars>
          <dgm:chMax val="7"/>
          <dgm:dir/>
          <dgm:resizeHandles val="exact"/>
        </dgm:presLayoutVars>
      </dgm:prSet>
      <dgm:spPr/>
    </dgm:pt>
    <dgm:pt modelId="{E42596FD-62CC-4DB9-814C-EA3FA0973B21}" type="pres">
      <dgm:prSet presAssocID="{445FE4E3-6EE1-476B-B77F-2AD0757272E4}" presName="circ1" presStyleLbl="vennNode1" presStyleIdx="0" presStyleCnt="2" custScaleX="57672" custScaleY="55472" custLinFactNeighborX="52496" custLinFactNeighborY="-20632"/>
      <dgm:spPr/>
      <dgm:t>
        <a:bodyPr/>
        <a:lstStyle/>
        <a:p>
          <a:endParaRPr lang="en-US"/>
        </a:p>
      </dgm:t>
    </dgm:pt>
    <dgm:pt modelId="{B8718D1A-C34E-43CE-B2CE-9D3F59A4F098}" type="pres">
      <dgm:prSet presAssocID="{445FE4E3-6EE1-476B-B77F-2AD0757272E4}" presName="circ1Tx" presStyleLbl="revTx" presStyleIdx="0" presStyleCnt="0" custLinFactNeighborX="71258" custLinFactNeighborY="63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684A-A438-41A2-B773-AC5BC2E6D3B4}" type="pres">
      <dgm:prSet presAssocID="{D54346C9-B5E5-4C2A-BDCB-8E66A8AD2E30}" presName="circ2" presStyleLbl="vennNode1" presStyleIdx="1" presStyleCnt="2" custScaleX="64483" custScaleY="62409" custLinFactNeighborX="-96362" custLinFactNeighborY="-20803"/>
      <dgm:spPr/>
      <dgm:t>
        <a:bodyPr/>
        <a:lstStyle/>
        <a:p>
          <a:endParaRPr lang="en-US"/>
        </a:p>
      </dgm:t>
    </dgm:pt>
    <dgm:pt modelId="{5FFEF470-19EC-4E50-83AE-46F96A6B056B}" type="pres">
      <dgm:prSet presAssocID="{D54346C9-B5E5-4C2A-BDCB-8E66A8AD2E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3E2A90-B87F-48BC-9FCB-15F06ECD0350}" type="presOf" srcId="{D54346C9-B5E5-4C2A-BDCB-8E66A8AD2E30}" destId="{F057684A-A438-41A2-B773-AC5BC2E6D3B4}" srcOrd="0" destOrd="0" presId="urn:microsoft.com/office/officeart/2005/8/layout/venn1"/>
    <dgm:cxn modelId="{BC3D970A-57A9-445C-BAF6-04E0A1A30976}" type="presOf" srcId="{445FE4E3-6EE1-476B-B77F-2AD0757272E4}" destId="{B8718D1A-C34E-43CE-B2CE-9D3F59A4F098}" srcOrd="1" destOrd="0" presId="urn:microsoft.com/office/officeart/2005/8/layout/venn1"/>
    <dgm:cxn modelId="{B34E5FB7-E191-4A4E-8688-32E51513BDA2}" srcId="{755CF5F8-CB5A-4693-8370-6755E5230268}" destId="{D54346C9-B5E5-4C2A-BDCB-8E66A8AD2E30}" srcOrd="1" destOrd="0" parTransId="{CEBE9EFA-8B24-4700-8669-83C3DC42CFEE}" sibTransId="{5E480CF7-18BC-43D6-A0CB-1EC4167909B9}"/>
    <dgm:cxn modelId="{2A660AB2-D809-4F18-9E4A-EDFA5B6FB80F}" type="presOf" srcId="{755CF5F8-CB5A-4693-8370-6755E5230268}" destId="{8F439CA6-E775-43AF-85DE-03E7B7517BBD}" srcOrd="0" destOrd="0" presId="urn:microsoft.com/office/officeart/2005/8/layout/venn1"/>
    <dgm:cxn modelId="{9E040A32-DAB1-4D50-86A8-7FAED2165B41}" srcId="{755CF5F8-CB5A-4693-8370-6755E5230268}" destId="{445FE4E3-6EE1-476B-B77F-2AD0757272E4}" srcOrd="0" destOrd="0" parTransId="{3C414DF6-1EE7-41BD-91F2-EAE220D64481}" sibTransId="{619A2744-43F2-4B3D-BFCE-C6948D3C9A99}"/>
    <dgm:cxn modelId="{54F8E01B-69F2-4D7D-B561-B9AD55539513}" type="presOf" srcId="{D54346C9-B5E5-4C2A-BDCB-8E66A8AD2E30}" destId="{5FFEF470-19EC-4E50-83AE-46F96A6B056B}" srcOrd="1" destOrd="0" presId="urn:microsoft.com/office/officeart/2005/8/layout/venn1"/>
    <dgm:cxn modelId="{C3024A2B-B622-43F7-B4CF-DD0C72F20010}" type="presOf" srcId="{445FE4E3-6EE1-476B-B77F-2AD0757272E4}" destId="{E42596FD-62CC-4DB9-814C-EA3FA0973B21}" srcOrd="0" destOrd="0" presId="urn:microsoft.com/office/officeart/2005/8/layout/venn1"/>
    <dgm:cxn modelId="{B17E0363-86DF-41A3-9654-B7FA7747C388}" type="presParOf" srcId="{8F439CA6-E775-43AF-85DE-03E7B7517BBD}" destId="{E42596FD-62CC-4DB9-814C-EA3FA0973B21}" srcOrd="0" destOrd="0" presId="urn:microsoft.com/office/officeart/2005/8/layout/venn1"/>
    <dgm:cxn modelId="{08B06141-8F7F-4812-856F-3D4072A608D6}" type="presParOf" srcId="{8F439CA6-E775-43AF-85DE-03E7B7517BBD}" destId="{B8718D1A-C34E-43CE-B2CE-9D3F59A4F098}" srcOrd="1" destOrd="0" presId="urn:microsoft.com/office/officeart/2005/8/layout/venn1"/>
    <dgm:cxn modelId="{8A83997C-778B-43D7-8072-87EB0D3AA195}" type="presParOf" srcId="{8F439CA6-E775-43AF-85DE-03E7B7517BBD}" destId="{F057684A-A438-41A2-B773-AC5BC2E6D3B4}" srcOrd="2" destOrd="0" presId="urn:microsoft.com/office/officeart/2005/8/layout/venn1"/>
    <dgm:cxn modelId="{0438E4D3-2E82-4C8C-9599-EA2CB30D5A1E}" type="presParOf" srcId="{8F439CA6-E775-43AF-85DE-03E7B7517BBD}" destId="{5FFEF470-19EC-4E50-83AE-46F96A6B056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5CF5F8-CB5A-4693-8370-6755E52302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5FE4E3-6EE1-476B-B77F-2AD0757272E4}">
      <dgm:prSet phldrT="[Text]"/>
      <dgm:spPr>
        <a:solidFill>
          <a:srgbClr val="FF0000">
            <a:alpha val="70000"/>
          </a:srgbClr>
        </a:solidFill>
      </dgm:spPr>
      <dgm:t>
        <a:bodyPr/>
        <a:lstStyle/>
        <a:p>
          <a:pPr algn="r"/>
          <a:endParaRPr lang="en-US" b="1" dirty="0" smtClean="0"/>
        </a:p>
      </dgm:t>
    </dgm:pt>
    <dgm:pt modelId="{3C414DF6-1EE7-41BD-91F2-EAE220D64481}" type="parTrans" cxnId="{9E040A32-DAB1-4D50-86A8-7FAED2165B41}">
      <dgm:prSet/>
      <dgm:spPr/>
      <dgm:t>
        <a:bodyPr/>
        <a:lstStyle/>
        <a:p>
          <a:endParaRPr lang="en-US"/>
        </a:p>
      </dgm:t>
    </dgm:pt>
    <dgm:pt modelId="{619A2744-43F2-4B3D-BFCE-C6948D3C9A99}" type="sibTrans" cxnId="{9E040A32-DAB1-4D50-86A8-7FAED2165B41}">
      <dgm:prSet/>
      <dgm:spPr/>
      <dgm:t>
        <a:bodyPr/>
        <a:lstStyle/>
        <a:p>
          <a:endParaRPr lang="en-US"/>
        </a:p>
      </dgm:t>
    </dgm:pt>
    <dgm:pt modelId="{D54346C9-B5E5-4C2A-BDCB-8E66A8AD2E30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pPr algn="ctr"/>
          <a:endParaRPr lang="en-US" b="1" dirty="0"/>
        </a:p>
      </dgm:t>
    </dgm:pt>
    <dgm:pt modelId="{5E480CF7-18BC-43D6-A0CB-1EC4167909B9}" type="sibTrans" cxnId="{B34E5FB7-E191-4A4E-8688-32E51513BDA2}">
      <dgm:prSet/>
      <dgm:spPr/>
      <dgm:t>
        <a:bodyPr/>
        <a:lstStyle/>
        <a:p>
          <a:endParaRPr lang="en-US"/>
        </a:p>
      </dgm:t>
    </dgm:pt>
    <dgm:pt modelId="{CEBE9EFA-8B24-4700-8669-83C3DC42CFEE}" type="parTrans" cxnId="{B34E5FB7-E191-4A4E-8688-32E51513BDA2}">
      <dgm:prSet/>
      <dgm:spPr/>
      <dgm:t>
        <a:bodyPr/>
        <a:lstStyle/>
        <a:p>
          <a:endParaRPr lang="en-US"/>
        </a:p>
      </dgm:t>
    </dgm:pt>
    <dgm:pt modelId="{8F439CA6-E775-43AF-85DE-03E7B7517BBD}" type="pres">
      <dgm:prSet presAssocID="{755CF5F8-CB5A-4693-8370-6755E5230268}" presName="compositeShape" presStyleCnt="0">
        <dgm:presLayoutVars>
          <dgm:chMax val="7"/>
          <dgm:dir/>
          <dgm:resizeHandles val="exact"/>
        </dgm:presLayoutVars>
      </dgm:prSet>
      <dgm:spPr/>
    </dgm:pt>
    <dgm:pt modelId="{E42596FD-62CC-4DB9-814C-EA3FA0973B21}" type="pres">
      <dgm:prSet presAssocID="{445FE4E3-6EE1-476B-B77F-2AD0757272E4}" presName="circ1" presStyleLbl="vennNode1" presStyleIdx="0" presStyleCnt="2" custScaleX="57672" custScaleY="55472" custLinFactNeighborX="72340" custLinFactNeighborY="-21160"/>
      <dgm:spPr/>
      <dgm:t>
        <a:bodyPr/>
        <a:lstStyle/>
        <a:p>
          <a:endParaRPr lang="en-US"/>
        </a:p>
      </dgm:t>
    </dgm:pt>
    <dgm:pt modelId="{B8718D1A-C34E-43CE-B2CE-9D3F59A4F098}" type="pres">
      <dgm:prSet presAssocID="{445FE4E3-6EE1-476B-B77F-2AD0757272E4}" presName="circ1Tx" presStyleLbl="revTx" presStyleIdx="0" presStyleCnt="0" custLinFactNeighborX="71258" custLinFactNeighborY="63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684A-A438-41A2-B773-AC5BC2E6D3B4}" type="pres">
      <dgm:prSet presAssocID="{D54346C9-B5E5-4C2A-BDCB-8E66A8AD2E30}" presName="circ2" presStyleLbl="vennNode1" presStyleIdx="1" presStyleCnt="2" custScaleX="64483" custScaleY="62409" custLinFactNeighborX="-96362" custLinFactNeighborY="-20803"/>
      <dgm:spPr/>
      <dgm:t>
        <a:bodyPr/>
        <a:lstStyle/>
        <a:p>
          <a:endParaRPr lang="en-US"/>
        </a:p>
      </dgm:t>
    </dgm:pt>
    <dgm:pt modelId="{5FFEF470-19EC-4E50-83AE-46F96A6B056B}" type="pres">
      <dgm:prSet presAssocID="{D54346C9-B5E5-4C2A-BDCB-8E66A8AD2E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7CD32-170C-407A-9EC1-95DCF70F77B9}" type="presOf" srcId="{445FE4E3-6EE1-476B-B77F-2AD0757272E4}" destId="{E42596FD-62CC-4DB9-814C-EA3FA0973B21}" srcOrd="0" destOrd="0" presId="urn:microsoft.com/office/officeart/2005/8/layout/venn1"/>
    <dgm:cxn modelId="{B34E5FB7-E191-4A4E-8688-32E51513BDA2}" srcId="{755CF5F8-CB5A-4693-8370-6755E5230268}" destId="{D54346C9-B5E5-4C2A-BDCB-8E66A8AD2E30}" srcOrd="1" destOrd="0" parTransId="{CEBE9EFA-8B24-4700-8669-83C3DC42CFEE}" sibTransId="{5E480CF7-18BC-43D6-A0CB-1EC4167909B9}"/>
    <dgm:cxn modelId="{A8008E09-9375-4511-8574-2B60303F6562}" type="presOf" srcId="{D54346C9-B5E5-4C2A-BDCB-8E66A8AD2E30}" destId="{F057684A-A438-41A2-B773-AC5BC2E6D3B4}" srcOrd="0" destOrd="0" presId="urn:microsoft.com/office/officeart/2005/8/layout/venn1"/>
    <dgm:cxn modelId="{BEF989A7-C268-482A-92CB-4F68D0A088C3}" type="presOf" srcId="{755CF5F8-CB5A-4693-8370-6755E5230268}" destId="{8F439CA6-E775-43AF-85DE-03E7B7517BBD}" srcOrd="0" destOrd="0" presId="urn:microsoft.com/office/officeart/2005/8/layout/venn1"/>
    <dgm:cxn modelId="{9E040A32-DAB1-4D50-86A8-7FAED2165B41}" srcId="{755CF5F8-CB5A-4693-8370-6755E5230268}" destId="{445FE4E3-6EE1-476B-B77F-2AD0757272E4}" srcOrd="0" destOrd="0" parTransId="{3C414DF6-1EE7-41BD-91F2-EAE220D64481}" sibTransId="{619A2744-43F2-4B3D-BFCE-C6948D3C9A99}"/>
    <dgm:cxn modelId="{1EA0527E-1369-404C-8944-37CEF0756156}" type="presOf" srcId="{445FE4E3-6EE1-476B-B77F-2AD0757272E4}" destId="{B8718D1A-C34E-43CE-B2CE-9D3F59A4F098}" srcOrd="1" destOrd="0" presId="urn:microsoft.com/office/officeart/2005/8/layout/venn1"/>
    <dgm:cxn modelId="{DA432684-9ED6-4CC6-ADAA-6B480E64FA0A}" type="presOf" srcId="{D54346C9-B5E5-4C2A-BDCB-8E66A8AD2E30}" destId="{5FFEF470-19EC-4E50-83AE-46F96A6B056B}" srcOrd="1" destOrd="0" presId="urn:microsoft.com/office/officeart/2005/8/layout/venn1"/>
    <dgm:cxn modelId="{D844D501-198F-4A2E-9E9A-E80C39BE2B54}" type="presParOf" srcId="{8F439CA6-E775-43AF-85DE-03E7B7517BBD}" destId="{E42596FD-62CC-4DB9-814C-EA3FA0973B21}" srcOrd="0" destOrd="0" presId="urn:microsoft.com/office/officeart/2005/8/layout/venn1"/>
    <dgm:cxn modelId="{1F8ADEB8-1A6B-4B89-B510-F7D56D31C059}" type="presParOf" srcId="{8F439CA6-E775-43AF-85DE-03E7B7517BBD}" destId="{B8718D1A-C34E-43CE-B2CE-9D3F59A4F098}" srcOrd="1" destOrd="0" presId="urn:microsoft.com/office/officeart/2005/8/layout/venn1"/>
    <dgm:cxn modelId="{29BF5E9D-1131-425C-AB10-8DAA0731B019}" type="presParOf" srcId="{8F439CA6-E775-43AF-85DE-03E7B7517BBD}" destId="{F057684A-A438-41A2-B773-AC5BC2E6D3B4}" srcOrd="2" destOrd="0" presId="urn:microsoft.com/office/officeart/2005/8/layout/venn1"/>
    <dgm:cxn modelId="{4A771885-B944-4223-ABA1-1252B8349021}" type="presParOf" srcId="{8F439CA6-E775-43AF-85DE-03E7B7517BBD}" destId="{5FFEF470-19EC-4E50-83AE-46F96A6B056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F9F47-370A-4AB6-A4E4-DDC2AAFAAB32}">
      <dsp:nvSpPr>
        <dsp:cNvPr id="0" name=""/>
        <dsp:cNvSpPr/>
      </dsp:nvSpPr>
      <dsp:spPr>
        <a:xfrm rot="580236">
          <a:off x="228897" y="2173149"/>
          <a:ext cx="6999475" cy="2501526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F97DA-9ED1-44FB-B6C4-E8FA9753EA2B}">
      <dsp:nvSpPr>
        <dsp:cNvPr id="0" name=""/>
        <dsp:cNvSpPr/>
      </dsp:nvSpPr>
      <dsp:spPr>
        <a:xfrm>
          <a:off x="438152" y="5600620"/>
          <a:ext cx="225856" cy="22585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1C3D-D229-4107-B732-7F65DB20108C}">
      <dsp:nvSpPr>
        <dsp:cNvPr id="0" name=""/>
        <dsp:cNvSpPr/>
      </dsp:nvSpPr>
      <dsp:spPr>
        <a:xfrm>
          <a:off x="5695945" y="1779583"/>
          <a:ext cx="1408316" cy="873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77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Paradigm shift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5695945" y="1779583"/>
        <a:ext cx="1408316" cy="873209"/>
      </dsp:txXfrm>
    </dsp:sp>
    <dsp:sp modelId="{87E9392B-D229-43F7-ABDC-CA8BAEAE196A}">
      <dsp:nvSpPr>
        <dsp:cNvPr id="0" name=""/>
        <dsp:cNvSpPr/>
      </dsp:nvSpPr>
      <dsp:spPr>
        <a:xfrm>
          <a:off x="0" y="5487618"/>
          <a:ext cx="353729" cy="379781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41915-F883-4DF4-A223-227DDF597B5B}">
      <dsp:nvSpPr>
        <dsp:cNvPr id="0" name=""/>
        <dsp:cNvSpPr/>
      </dsp:nvSpPr>
      <dsp:spPr>
        <a:xfrm>
          <a:off x="3498709" y="1669365"/>
          <a:ext cx="2095506" cy="1114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3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</a:rPr>
            <a:t>Redefinition of expectations + interests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3498709" y="1669365"/>
        <a:ext cx="2095506" cy="1114684"/>
      </dsp:txXfrm>
    </dsp:sp>
    <dsp:sp modelId="{4EC77119-257F-4B60-86D0-6EE35422BE56}">
      <dsp:nvSpPr>
        <dsp:cNvPr id="0" name=""/>
        <dsp:cNvSpPr/>
      </dsp:nvSpPr>
      <dsp:spPr>
        <a:xfrm>
          <a:off x="0" y="1219123"/>
          <a:ext cx="387852" cy="38785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F97EB-04DD-42DC-8286-E055EAAF9FEA}">
      <dsp:nvSpPr>
        <dsp:cNvPr id="0" name=""/>
        <dsp:cNvSpPr/>
      </dsp:nvSpPr>
      <dsp:spPr>
        <a:xfrm>
          <a:off x="7151699" y="2829405"/>
          <a:ext cx="1325098" cy="116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19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Calibri" panose="020F0502020204030204" pitchFamily="34" charset="0"/>
            </a:rPr>
            <a:t>Policy shift</a:t>
          </a:r>
          <a:endParaRPr lang="en-US" sz="3200" b="1" kern="1200" dirty="0">
            <a:latin typeface="Calibri" panose="020F0502020204030204" pitchFamily="34" charset="0"/>
          </a:endParaRPr>
        </a:p>
      </dsp:txBody>
      <dsp:txXfrm>
        <a:off x="7151699" y="2829405"/>
        <a:ext cx="1325098" cy="1160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4E28B-0F32-4E44-A6D4-EEE7215CF7B3}">
      <dsp:nvSpPr>
        <dsp:cNvPr id="0" name=""/>
        <dsp:cNvSpPr/>
      </dsp:nvSpPr>
      <dsp:spPr>
        <a:xfrm rot="13703407" flipH="1" flipV="1">
          <a:off x="220867" y="2704276"/>
          <a:ext cx="1806730" cy="18102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2B888-BBA9-4097-BA46-52EBE6686C9E}">
      <dsp:nvSpPr>
        <dsp:cNvPr id="0" name=""/>
        <dsp:cNvSpPr/>
      </dsp:nvSpPr>
      <dsp:spPr>
        <a:xfrm>
          <a:off x="0" y="3308502"/>
          <a:ext cx="2090708" cy="75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0" y="3308502"/>
        <a:ext cx="2090708" cy="755497"/>
      </dsp:txXfrm>
    </dsp:sp>
    <dsp:sp modelId="{C5FAE008-CAF4-4523-B020-FBD9D5CCED04}">
      <dsp:nvSpPr>
        <dsp:cNvPr id="0" name=""/>
        <dsp:cNvSpPr/>
      </dsp:nvSpPr>
      <dsp:spPr>
        <a:xfrm flipV="1">
          <a:off x="6043249" y="3993663"/>
          <a:ext cx="105500" cy="14067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52410-2C2B-4065-ABBB-B069BB6B8EBA}">
      <dsp:nvSpPr>
        <dsp:cNvPr id="0" name=""/>
        <dsp:cNvSpPr/>
      </dsp:nvSpPr>
      <dsp:spPr>
        <a:xfrm>
          <a:off x="158809" y="3275966"/>
          <a:ext cx="1511173" cy="75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</a:rPr>
            <a:t>Status quo scenario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158809" y="3275966"/>
        <a:ext cx="1511173" cy="755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6E962-8ACC-4B6A-8E7C-9B69E64BDDC8}">
      <dsp:nvSpPr>
        <dsp:cNvPr id="0" name=""/>
        <dsp:cNvSpPr/>
      </dsp:nvSpPr>
      <dsp:spPr>
        <a:xfrm>
          <a:off x="1171996" y="161131"/>
          <a:ext cx="3773852" cy="1225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ADFF9-963F-4FFD-9F44-19AA612F1B8A}">
      <dsp:nvSpPr>
        <dsp:cNvPr id="0" name=""/>
        <dsp:cNvSpPr/>
      </dsp:nvSpPr>
      <dsp:spPr>
        <a:xfrm>
          <a:off x="2773532" y="2907778"/>
          <a:ext cx="677066" cy="43332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31F36-F697-479A-ABF8-930E6D30CE0E}">
      <dsp:nvSpPr>
        <dsp:cNvPr id="0" name=""/>
        <dsp:cNvSpPr/>
      </dsp:nvSpPr>
      <dsp:spPr>
        <a:xfrm>
          <a:off x="2992852" y="3493498"/>
          <a:ext cx="389307" cy="812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  <a:cs typeface="Calibri" pitchFamily="34" charset="0"/>
            </a:rPr>
            <a:t>.</a:t>
          </a:r>
          <a:endParaRPr lang="en-US" sz="1200" kern="1200" dirty="0">
            <a:latin typeface="Calibri" pitchFamily="34" charset="0"/>
            <a:cs typeface="Calibri" pitchFamily="34" charset="0"/>
          </a:endParaRPr>
        </a:p>
      </dsp:txBody>
      <dsp:txXfrm>
        <a:off x="2992852" y="3493498"/>
        <a:ext cx="389307" cy="812479"/>
      </dsp:txXfrm>
    </dsp:sp>
    <dsp:sp modelId="{F9A3BEA1-9D7C-4465-B9C0-050ED6573EE3}">
      <dsp:nvSpPr>
        <dsp:cNvPr id="0" name=""/>
        <dsp:cNvSpPr/>
      </dsp:nvSpPr>
      <dsp:spPr>
        <a:xfrm>
          <a:off x="2551872" y="2139423"/>
          <a:ext cx="1014071" cy="668589"/>
        </a:xfrm>
        <a:prstGeom prst="wedgeRoundRect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  <a:cs typeface="Calibri" pitchFamily="34" charset="0"/>
            </a:rPr>
            <a:t>Perceptions</a:t>
          </a:r>
          <a:endParaRPr lang="en-US" sz="1200" kern="1200" dirty="0">
            <a:latin typeface="Calibri" pitchFamily="34" charset="0"/>
            <a:cs typeface="Calibri" pitchFamily="34" charset="0"/>
          </a:endParaRPr>
        </a:p>
      </dsp:txBody>
      <dsp:txXfrm>
        <a:off x="2584510" y="2172061"/>
        <a:ext cx="948795" cy="603313"/>
      </dsp:txXfrm>
    </dsp:sp>
    <dsp:sp modelId="{563D5402-604B-4E6A-9B8C-061AF20241B6}">
      <dsp:nvSpPr>
        <dsp:cNvPr id="0" name=""/>
        <dsp:cNvSpPr/>
      </dsp:nvSpPr>
      <dsp:spPr>
        <a:xfrm>
          <a:off x="2037127" y="1409151"/>
          <a:ext cx="901998" cy="620596"/>
        </a:xfrm>
        <a:prstGeom prst="wedgeRoundRect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  <a:cs typeface="Calibri" pitchFamily="34" charset="0"/>
            </a:rPr>
            <a:t>Narratives</a:t>
          </a:r>
          <a:endParaRPr lang="en-US" sz="1200" kern="1200" dirty="0">
            <a:latin typeface="Calibri" pitchFamily="34" charset="0"/>
            <a:cs typeface="Calibri" pitchFamily="34" charset="0"/>
          </a:endParaRPr>
        </a:p>
      </dsp:txBody>
      <dsp:txXfrm>
        <a:off x="2067422" y="1439446"/>
        <a:ext cx="841408" cy="560006"/>
      </dsp:txXfrm>
    </dsp:sp>
    <dsp:sp modelId="{1B394D4E-9A97-4B4C-8818-1D05390B3AF7}">
      <dsp:nvSpPr>
        <dsp:cNvPr id="0" name=""/>
        <dsp:cNvSpPr/>
      </dsp:nvSpPr>
      <dsp:spPr>
        <a:xfrm>
          <a:off x="2565816" y="929137"/>
          <a:ext cx="828521" cy="574357"/>
        </a:xfrm>
        <a:prstGeom prst="wedgeRoundRect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libri" pitchFamily="34" charset="0"/>
              <a:cs typeface="Calibri" pitchFamily="34" charset="0"/>
            </a:rPr>
            <a:t>Myths</a:t>
          </a:r>
          <a:endParaRPr lang="en-US" sz="1200" kern="1200" dirty="0">
            <a:latin typeface="Calibri" pitchFamily="34" charset="0"/>
            <a:cs typeface="Calibri" pitchFamily="34" charset="0"/>
          </a:endParaRPr>
        </a:p>
      </dsp:txBody>
      <dsp:txXfrm>
        <a:off x="2593854" y="957175"/>
        <a:ext cx="772445" cy="518281"/>
      </dsp:txXfrm>
    </dsp:sp>
    <dsp:sp modelId="{920381BB-8A81-493E-8ADF-09A1132C18FE}">
      <dsp:nvSpPr>
        <dsp:cNvPr id="0" name=""/>
        <dsp:cNvSpPr/>
      </dsp:nvSpPr>
      <dsp:spPr>
        <a:xfrm>
          <a:off x="1070574" y="0"/>
          <a:ext cx="3976674" cy="30332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96FD-62CC-4DB9-814C-EA3FA0973B21}">
      <dsp:nvSpPr>
        <dsp:cNvPr id="0" name=""/>
        <dsp:cNvSpPr/>
      </dsp:nvSpPr>
      <dsp:spPr>
        <a:xfrm>
          <a:off x="5192957" y="0"/>
          <a:ext cx="2602741" cy="24383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/>
        </a:p>
      </dsp:txBody>
      <dsp:txXfrm>
        <a:off x="5556403" y="287528"/>
        <a:ext cx="1500679" cy="1863246"/>
      </dsp:txXfrm>
    </dsp:sp>
    <dsp:sp modelId="{F057684A-A438-41A2-B773-AC5BC2E6D3B4}">
      <dsp:nvSpPr>
        <dsp:cNvPr id="0" name=""/>
        <dsp:cNvSpPr/>
      </dsp:nvSpPr>
      <dsp:spPr>
        <a:xfrm>
          <a:off x="1044345" y="0"/>
          <a:ext cx="2834387" cy="2743223"/>
        </a:xfrm>
        <a:prstGeom prst="ellipse">
          <a:avLst/>
        </a:prstGeom>
        <a:solidFill>
          <a:srgbClr val="FFFF00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>
        <a:off x="1848698" y="323484"/>
        <a:ext cx="1634241" cy="20962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96FD-62CC-4DB9-814C-EA3FA0973B21}">
      <dsp:nvSpPr>
        <dsp:cNvPr id="0" name=""/>
        <dsp:cNvSpPr/>
      </dsp:nvSpPr>
      <dsp:spPr>
        <a:xfrm>
          <a:off x="5228001" y="109251"/>
          <a:ext cx="2535005" cy="24383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/>
        </a:p>
      </dsp:txBody>
      <dsp:txXfrm>
        <a:off x="5581988" y="396779"/>
        <a:ext cx="1461624" cy="1863246"/>
      </dsp:txXfrm>
    </dsp:sp>
    <dsp:sp modelId="{F057684A-A438-41A2-B773-AC5BC2E6D3B4}">
      <dsp:nvSpPr>
        <dsp:cNvPr id="0" name=""/>
        <dsp:cNvSpPr/>
      </dsp:nvSpPr>
      <dsp:spPr>
        <a:xfrm>
          <a:off x="136344" y="33361"/>
          <a:ext cx="2834387" cy="27432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>
        <a:off x="940697" y="356846"/>
        <a:ext cx="1634241" cy="20962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96FD-62CC-4DB9-814C-EA3FA0973B21}">
      <dsp:nvSpPr>
        <dsp:cNvPr id="0" name=""/>
        <dsp:cNvSpPr/>
      </dsp:nvSpPr>
      <dsp:spPr>
        <a:xfrm>
          <a:off x="3300197" y="179448"/>
          <a:ext cx="2535005" cy="2438303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/>
        </a:p>
      </dsp:txBody>
      <dsp:txXfrm>
        <a:off x="3654184" y="466976"/>
        <a:ext cx="1461624" cy="1863246"/>
      </dsp:txXfrm>
    </dsp:sp>
    <dsp:sp modelId="{F057684A-A438-41A2-B773-AC5BC2E6D3B4}">
      <dsp:nvSpPr>
        <dsp:cNvPr id="0" name=""/>
        <dsp:cNvSpPr/>
      </dsp:nvSpPr>
      <dsp:spPr>
        <a:xfrm>
          <a:off x="136344" y="0"/>
          <a:ext cx="2834387" cy="27432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>
        <a:off x="940697" y="323484"/>
        <a:ext cx="1634241" cy="2096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96FD-62CC-4DB9-814C-EA3FA0973B21}">
      <dsp:nvSpPr>
        <dsp:cNvPr id="0" name=""/>
        <dsp:cNvSpPr/>
      </dsp:nvSpPr>
      <dsp:spPr>
        <a:xfrm>
          <a:off x="3601073" y="83756"/>
          <a:ext cx="2535005" cy="2438303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/>
        </a:p>
      </dsp:txBody>
      <dsp:txXfrm>
        <a:off x="3955060" y="371285"/>
        <a:ext cx="1461624" cy="1863246"/>
      </dsp:txXfrm>
    </dsp:sp>
    <dsp:sp modelId="{F057684A-A438-41A2-B773-AC5BC2E6D3B4}">
      <dsp:nvSpPr>
        <dsp:cNvPr id="0" name=""/>
        <dsp:cNvSpPr/>
      </dsp:nvSpPr>
      <dsp:spPr>
        <a:xfrm>
          <a:off x="76213" y="0"/>
          <a:ext cx="2834387" cy="27432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>
        <a:off x="880566" y="323484"/>
        <a:ext cx="1634241" cy="2096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596FD-62CC-4DB9-814C-EA3FA0973B21}">
      <dsp:nvSpPr>
        <dsp:cNvPr id="0" name=""/>
        <dsp:cNvSpPr/>
      </dsp:nvSpPr>
      <dsp:spPr>
        <a:xfrm>
          <a:off x="4473327" y="60548"/>
          <a:ext cx="2535005" cy="2438303"/>
        </a:xfrm>
        <a:prstGeom prst="ellipse">
          <a:avLst/>
        </a:prstGeom>
        <a:solidFill>
          <a:srgbClr val="FF0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 smtClean="0"/>
        </a:p>
      </dsp:txBody>
      <dsp:txXfrm>
        <a:off x="4827315" y="348076"/>
        <a:ext cx="1461624" cy="1863246"/>
      </dsp:txXfrm>
    </dsp:sp>
    <dsp:sp modelId="{F057684A-A438-41A2-B773-AC5BC2E6D3B4}">
      <dsp:nvSpPr>
        <dsp:cNvPr id="0" name=""/>
        <dsp:cNvSpPr/>
      </dsp:nvSpPr>
      <dsp:spPr>
        <a:xfrm>
          <a:off x="76213" y="0"/>
          <a:ext cx="2834387" cy="2743223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>
        <a:off x="880566" y="323484"/>
        <a:ext cx="1634241" cy="2096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510FA-8FDC-4EC5-9261-312371AD06E3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DE4D-07DA-4DEC-86BA-C41750BD7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2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45325" y="5522009"/>
            <a:ext cx="5962246" cy="5231171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de-DE"/>
              <a:t>Klicken Sie, um das Format der Notizen zu bearbeiten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34356" cy="580893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de-DE" sz="1400"/>
              <a:t>&lt;Kopfzeile&gt;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18540" y="0"/>
            <a:ext cx="3234356" cy="580893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de-DE" sz="1400"/>
              <a:t>&lt;Datum/Uhrzeit&gt;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1044410"/>
            <a:ext cx="3234356" cy="58089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de-DE" sz="1400"/>
              <a:t>&lt;Fußzeile&gt;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18540" y="11044410"/>
            <a:ext cx="3234356" cy="58089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832B937C-C4DD-4101-82FE-8D9192A9AD76}" type="slidenum">
              <a:rPr lang="de-DE" sz="1400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64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76116" y="4722694"/>
            <a:ext cx="5406446" cy="4471391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140" name="CustomShape 2"/>
          <p:cNvSpPr/>
          <p:nvPr/>
        </p:nvSpPr>
        <p:spPr>
          <a:xfrm>
            <a:off x="3829906" y="9443821"/>
            <a:ext cx="2927353" cy="49438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485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811213"/>
            <a:ext cx="5402263" cy="40528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57422-3D23-40F4-AE87-AE939D19F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4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811213"/>
            <a:ext cx="5402263" cy="40528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Hence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EoT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dimensions</a:t>
            </a:r>
            <a:r>
              <a:rPr lang="de-DE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57422-3D23-40F4-AE87-AE939D19F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74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811213"/>
            <a:ext cx="5402263" cy="40528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57422-3D23-40F4-AE87-AE939D19F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5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body"/>
          </p:nvPr>
        </p:nvSpPr>
        <p:spPr>
          <a:xfrm>
            <a:off x="664065" y="5095754"/>
            <a:ext cx="5310081" cy="48246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12" name="CustomShape 2"/>
          <p:cNvSpPr/>
          <p:nvPr/>
        </p:nvSpPr>
        <p:spPr>
          <a:xfrm>
            <a:off x="3761642" y="10189818"/>
            <a:ext cx="2875176" cy="53343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4223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892" indent="-285728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2911" indent="-228582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075" indent="-228582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239" indent="-228582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403" indent="-22858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567" indent="-22858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8732" indent="-22858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5896" indent="-22858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fld id="{65686EA4-2782-47CA-A2D6-2EDCFA000248}" type="slidenum">
              <a:rPr lang="en-US" sz="1200"/>
              <a:pPr eaLnBrk="1" hangingPunct="1"/>
              <a:t>15</a:t>
            </a:fld>
            <a:endParaRPr lang="th-TH" sz="1200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39763" y="804863"/>
            <a:ext cx="5360987" cy="4022725"/>
          </a:xfrm>
          <a:prstGeom prst="rect">
            <a:avLst/>
          </a:prstGeom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noProof="0" dirty="0" smtClean="0"/>
              <a:t>Therefore, those who</a:t>
            </a:r>
            <a:r>
              <a:rPr lang="en-US" baseline="0" noProof="0" dirty="0" smtClean="0"/>
              <a:t> seek democratic change need to change the way the society thinks and talks about itself. </a:t>
            </a:r>
          </a:p>
          <a:p>
            <a:pPr eaLnBrk="1" hangingPunct="1"/>
            <a:endParaRPr lang="en-US" baseline="0" noProof="0" dirty="0" smtClean="0"/>
          </a:p>
          <a:p>
            <a:pPr eaLnBrk="1" hangingPunct="1"/>
            <a:r>
              <a:rPr lang="en-US" baseline="0" noProof="0" dirty="0" smtClean="0"/>
              <a:t>Norms need to be redefined, Values have to be filled with new meaning. </a:t>
            </a:r>
          </a:p>
          <a:p>
            <a:pPr eaLnBrk="1" hangingPunct="1"/>
            <a:endParaRPr lang="en-US" baseline="0" noProof="0" dirty="0" smtClean="0"/>
          </a:p>
          <a:p>
            <a:pPr eaLnBrk="1" hangingPunct="1"/>
            <a:r>
              <a:rPr lang="en-US" baseline="0" noProof="0" dirty="0" smtClean="0"/>
              <a:t>Society needs a vision of a better tomorrow to aspire to. Only the utopia of a Good Society can inspire people to overcome their differences and struggle together for a better future. </a:t>
            </a:r>
            <a:endParaRPr lang="en-US" noProof="0" dirty="0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761499" y="10189646"/>
            <a:ext cx="2877616" cy="53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64262D1A-D2F9-4FEB-AC7C-317F42EB75BB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08860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body"/>
          </p:nvPr>
        </p:nvSpPr>
        <p:spPr>
          <a:xfrm>
            <a:off x="664065" y="5095754"/>
            <a:ext cx="5310081" cy="48246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14" name="CustomShape 2"/>
          <p:cNvSpPr/>
          <p:nvPr/>
        </p:nvSpPr>
        <p:spPr>
          <a:xfrm>
            <a:off x="3761642" y="10189818"/>
            <a:ext cx="2875176" cy="53343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0171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body"/>
          </p:nvPr>
        </p:nvSpPr>
        <p:spPr>
          <a:xfrm>
            <a:off x="664065" y="5095754"/>
            <a:ext cx="5310081" cy="48246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3761642" y="10189818"/>
            <a:ext cx="2875176" cy="53343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0433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732040" y="5958210"/>
            <a:ext cx="5854929" cy="5643131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18" name="CustomShape 2"/>
          <p:cNvSpPr/>
          <p:nvPr/>
        </p:nvSpPr>
        <p:spPr>
          <a:xfrm>
            <a:off x="4143349" y="11916842"/>
            <a:ext cx="3175660" cy="625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6605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664065" y="5095754"/>
            <a:ext cx="5310081" cy="48246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24" name="CustomShape 2"/>
          <p:cNvSpPr/>
          <p:nvPr/>
        </p:nvSpPr>
        <p:spPr>
          <a:xfrm>
            <a:off x="3761642" y="10189818"/>
            <a:ext cx="2875176" cy="53343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4031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811213"/>
            <a:ext cx="5402263" cy="40528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57422-3D23-40F4-AE87-AE939D19F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4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75304" indent="-298194" eaLnBrk="0" hangingPunct="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92775" indent="-238555" eaLnBrk="0" hangingPunct="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69885" indent="-238555" eaLnBrk="0" hangingPunct="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146995" indent="-238555" eaLnBrk="0" hangingPunct="0"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624105" indent="-23855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3101215" indent="-23855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578325" indent="-23855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4055436" indent="-23855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fld id="{65686EA4-2782-47CA-A2D6-2EDCFA000248}" type="slidenum">
              <a:rPr lang="en-US" sz="1200"/>
              <a:pPr eaLnBrk="1" hangingPunct="1"/>
              <a:t>2</a:t>
            </a:fld>
            <a:endParaRPr lang="th-TH" sz="1200"/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1263650"/>
            <a:ext cx="4545012" cy="3409950"/>
          </a:xfrm>
          <a:prstGeom prst="rect">
            <a:avLst/>
          </a:prstGeom>
          <a:ln/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noProof="0" dirty="0" smtClean="0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4001864" y="9761077"/>
            <a:ext cx="3061500" cy="5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22" tIns="47711" rIns="95422" bIns="47711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r" eaLnBrk="1" hangingPunct="1"/>
            <a:fld id="{64262D1A-D2F9-4FEB-AC7C-317F42EB75BB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535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66569" y="5135110"/>
            <a:ext cx="5330105" cy="48618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 smtClean="0"/>
              <a:t>The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relevant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coalition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denominator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forces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aisle</a:t>
            </a:r>
            <a:r>
              <a:rPr lang="de-DE" dirty="0"/>
              <a:t>, </a:t>
            </a:r>
            <a:r>
              <a:rPr lang="de-DE" dirty="0" err="1"/>
              <a:t>while</a:t>
            </a:r>
            <a:r>
              <a:rPr lang="de-DE" dirty="0"/>
              <a:t> a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Society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broad</a:t>
            </a:r>
            <a:r>
              <a:rPr lang="de-DE" dirty="0"/>
              <a:t> </a:t>
            </a:r>
            <a:r>
              <a:rPr lang="de-DE" dirty="0" err="1"/>
              <a:t>societal</a:t>
            </a:r>
            <a:r>
              <a:rPr lang="de-DE" dirty="0"/>
              <a:t> </a:t>
            </a:r>
            <a:r>
              <a:rPr lang="de-DE" dirty="0" err="1"/>
              <a:t>coalition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140" name="CustomShape 2"/>
          <p:cNvSpPr/>
          <p:nvPr/>
        </p:nvSpPr>
        <p:spPr>
          <a:xfrm>
            <a:off x="3775827" y="10268516"/>
            <a:ext cx="2886018" cy="53755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828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811213"/>
            <a:ext cx="5402263" cy="40528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57422-3D23-40F4-AE87-AE939D19F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4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811213"/>
            <a:ext cx="5402263" cy="40528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57422-3D23-40F4-AE87-AE939D19F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6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D407E-FCA2-4C6A-986F-1FEDE293E7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8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5268" indent="-27894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5797" indent="-22315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2115" indent="-22315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08434" indent="-22315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54753" indent="-2231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01071" indent="-2231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47390" indent="-2231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93708" indent="-2231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B56ECC-E9FE-4BB4-8279-C6B5B41C7194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6680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body"/>
          </p:nvPr>
        </p:nvSpPr>
        <p:spPr>
          <a:xfrm>
            <a:off x="664065" y="5095754"/>
            <a:ext cx="5310081" cy="482460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312" name="CustomShape 2"/>
          <p:cNvSpPr/>
          <p:nvPr/>
        </p:nvSpPr>
        <p:spPr>
          <a:xfrm>
            <a:off x="3761642" y="10189818"/>
            <a:ext cx="2875176" cy="53343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5263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1825" y="811213"/>
            <a:ext cx="5402263" cy="40528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57422-3D23-40F4-AE87-AE939D19F9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de-DE"/>
              <a:t>Klicken Sie, um das Format des Titeltextes zu bearbeiten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de-DE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Siebente Gliederungsebene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de-DE"/>
              <a:t>Klicken Sie, um das Format des Titeltextes zu bearbeiten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de-DE"/>
              <a:t>Klicken Sie, um die Formate des Gliederungstextes zu bearbeiten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de-DE"/>
              <a:t>Zweite Gliederungsebene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de-DE"/>
              <a:t>Dritte Gliederungsebene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de-DE"/>
              <a:t>Vierte Gliederungsebene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de-DE"/>
              <a:t>Fünfte Gliederungsebene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de-DE"/>
              <a:t>Sechste Gliederungsebene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de-DE"/>
              <a:t>Siebente Gliederungsebene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0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jpeg"/><Relationship Id="rId11" Type="http://schemas.openxmlformats.org/officeDocument/2006/relationships/image" Target="../media/image4.png"/><Relationship Id="rId5" Type="http://schemas.openxmlformats.org/officeDocument/2006/relationships/image" Target="../media/image2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13.bin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wmf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14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.png"/><Relationship Id="rId4" Type="http://schemas.openxmlformats.org/officeDocument/2006/relationships/image" Target="../media/image2.wmf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15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6.png"/><Relationship Id="rId4" Type="http://schemas.openxmlformats.org/officeDocument/2006/relationships/image" Target="../media/image2.wmf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oleObject" Target="../embeddings/oleObject16.bin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6.png"/><Relationship Id="rId4" Type="http://schemas.openxmlformats.org/officeDocument/2006/relationships/image" Target="../media/image2.wmf"/><Relationship Id="rId9" Type="http://schemas.microsoft.com/office/2007/relationships/diagramDrawing" Target="../diagrams/drawing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oleObject" Target="../embeddings/oleObject17.bin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6.png"/><Relationship Id="rId4" Type="http://schemas.openxmlformats.org/officeDocument/2006/relationships/image" Target="../media/image2.wmf"/><Relationship Id="rId9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18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6.png"/><Relationship Id="rId4" Type="http://schemas.openxmlformats.org/officeDocument/2006/relationships/image" Target="../media/image2.wmf"/><Relationship Id="rId9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219200" y="0"/>
            <a:ext cx="6949560" cy="198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600" dirty="0" smtClean="0">
              <a:solidFill>
                <a:srgbClr val="A50021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600" dirty="0" smtClean="0">
                <a:solidFill>
                  <a:srgbClr val="A50021"/>
                </a:solidFill>
                <a:latin typeface="Calibri"/>
              </a:rPr>
              <a:t>How </a:t>
            </a:r>
            <a:r>
              <a:rPr lang="en-US" sz="2600" dirty="0" smtClean="0">
                <a:solidFill>
                  <a:srgbClr val="A50021"/>
                </a:solidFill>
                <a:latin typeface="Calibri"/>
              </a:rPr>
              <a:t>to create political will for change?</a:t>
            </a:r>
            <a:endParaRPr dirty="0"/>
          </a:p>
        </p:txBody>
      </p:sp>
      <p:pic>
        <p:nvPicPr>
          <p:cNvPr id="78" name="Picture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440" y="0"/>
            <a:ext cx="924840" cy="53136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0" y="72000"/>
            <a:ext cx="951480" cy="86328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2639073" cy="2667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3581400" y="6495480"/>
            <a:ext cx="198120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914400" y="0"/>
            <a:ext cx="7410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The technical trap</a:t>
            </a:r>
          </a:p>
          <a:p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</a:rPr>
              <a:t>Decision-makers change quickly </a:t>
            </a:r>
            <a:endParaRPr lang="en-IN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and </a:t>
            </a:r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</a:rPr>
              <a:t>have vested 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interests …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1907704" y="0"/>
            <a:ext cx="27363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th-TH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8201025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C:\Users\Intern\AppData\Local\Microsoft\Windows\Temporary Internet Files\Content.IE5\5XFOYB4J\Book-10245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2473927"/>
            <a:ext cx="2165816" cy="22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912" y="3094110"/>
            <a:ext cx="142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Solution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619951" y="3481754"/>
            <a:ext cx="609600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3352800" y="2286000"/>
            <a:ext cx="2409954" cy="2412339"/>
            <a:chOff x="3507294" y="1994952"/>
            <a:chExt cx="2409954" cy="2412339"/>
          </a:xfrm>
        </p:grpSpPr>
        <p:sp>
          <p:nvSpPr>
            <p:cNvPr id="13" name="Oval 12"/>
            <p:cNvSpPr/>
            <p:nvPr/>
          </p:nvSpPr>
          <p:spPr>
            <a:xfrm>
              <a:off x="3507294" y="2047771"/>
              <a:ext cx="2409954" cy="2359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65649" y="2971800"/>
              <a:ext cx="2145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Political Process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60595" y="2328783"/>
              <a:ext cx="32089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?</a:t>
              </a:r>
              <a:endParaRPr lang="en-US" sz="4000" b="1" cap="none" spc="0" dirty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87771" y="2276684"/>
              <a:ext cx="32089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>
                    <a:prstDash val="solid"/>
                  </a:ln>
                  <a:solidFill>
                    <a:srgbClr val="FFC0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?</a:t>
              </a:r>
              <a:endParaRPr lang="en-US" sz="4000" b="1" cap="none" spc="0" dirty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51822" y="1994952"/>
              <a:ext cx="32089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>
                    <a:prstDash val="solid"/>
                  </a:ln>
                  <a:solidFill>
                    <a:srgbClr val="0070C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?</a:t>
              </a:r>
              <a:endParaRPr lang="en-US" sz="4000" b="1" cap="none" spc="0" dirty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48219" y="3505200"/>
              <a:ext cx="32089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?</a:t>
              </a:r>
              <a:endParaRPr lang="en-US" sz="4000" b="1" cap="none" spc="0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44391" y="3699405"/>
              <a:ext cx="32089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?</a:t>
              </a:r>
              <a:endParaRPr lang="en-US" sz="4000" b="1" cap="none" spc="0" dirty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60595" y="3255447"/>
              <a:ext cx="32089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>
                    <a:prstDash val="solid"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?</a:t>
              </a:r>
              <a:endParaRPr lang="en-US" sz="4000" b="1" cap="none" spc="0" dirty="0">
                <a:ln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5943600" y="3430156"/>
            <a:ext cx="559752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28692" y="3023336"/>
            <a:ext cx="18945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Policy Implementation</a:t>
            </a:r>
            <a:endParaRPr lang="en-US" dirty="0"/>
          </a:p>
        </p:txBody>
      </p:sp>
      <p:pic>
        <p:nvPicPr>
          <p:cNvPr id="3086" name="Picture 14" descr="C:\Users\Intern\AppData\Local\Microsoft\Windows\Temporary Internet Files\Content.IE5\2YC7ZTZK\Gear-Silhouette-13829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09" y="2299166"/>
            <a:ext cx="2244327" cy="22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Intern1\Desktop\india-map-and-flag-131079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33" name="CustomShape 2"/>
          <p:cNvSpPr/>
          <p:nvPr/>
        </p:nvSpPr>
        <p:spPr>
          <a:xfrm rot="16200000">
            <a:off x="7545119" y="5187654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12214" y="5937206"/>
            <a:ext cx="8473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</a:rPr>
              <a:t>Technocrats and academics who fail to give politically viable policy options will be </a:t>
            </a:r>
            <a:r>
              <a:rPr lang="en-IN" sz="2400" dirty="0" err="1">
                <a:solidFill>
                  <a:srgbClr val="A50021"/>
                </a:solidFill>
                <a:latin typeface="Calibri" panose="020F0502020204030204" pitchFamily="34" charset="0"/>
              </a:rPr>
              <a:t>sidelined</a:t>
            </a:r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</a:rPr>
              <a:t> in the political process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958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990600" y="0"/>
            <a:ext cx="73347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The language trap: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Political communication often focuses on 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facts and interests…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1907704" y="0"/>
            <a:ext cx="27363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th-TH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8201025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6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4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57200" y="60960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 failing to speak to morality and identity of people 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10" descr="C:\Users\Intern1\Desktop\india-map-and-flag-13107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6" name="CustomShape 2"/>
          <p:cNvSpPr/>
          <p:nvPr/>
        </p:nvSpPr>
        <p:spPr>
          <a:xfrm rot="16200000">
            <a:off x="7465312" y="4810433"/>
            <a:ext cx="2892960" cy="589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990725"/>
            <a:ext cx="4286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0863729"/>
              </p:ext>
            </p:extLst>
          </p:nvPr>
        </p:nvGraphicFramePr>
        <p:xfrm>
          <a:off x="228600" y="3048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2249704"/>
            <a:ext cx="1502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Excess imagination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82423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Change narrative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35127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Practical vision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77573059"/>
              </p:ext>
            </p:extLst>
          </p:nvPr>
        </p:nvGraphicFramePr>
        <p:xfrm>
          <a:off x="-103292" y="13563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Picture" r:id="rId13" imgW="934179" imgH="534034" progId="Word.Picture.8">
                  <p:embed/>
                </p:oleObj>
              </mc:Choice>
              <mc:Fallback>
                <p:oleObj name="Picture" r:id="rId13" imgW="934179" imgH="534034" progId="Word.Picture.8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56477" y="0"/>
            <a:ext cx="7391400" cy="106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Strategic Approach: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The political ground for policy changes needs to be prepared…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624" y="5856846"/>
            <a:ext cx="9134376" cy="81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 on the paradigm level.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18" name="CustomShape 2"/>
          <p:cNvSpPr/>
          <p:nvPr/>
        </p:nvSpPr>
        <p:spPr>
          <a:xfrm rot="16200000">
            <a:off x="7491122" y="492282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58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951731" y="39129"/>
            <a:ext cx="7226219" cy="71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</a:rPr>
              <a:t>To 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generate political clout for </a:t>
            </a:r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</a:rPr>
              <a:t>the struggle over the paradigm shift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</a:t>
            </a:r>
            <a:endParaRPr lang="en-IN" sz="24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1907704" y="0"/>
            <a:ext cx="27363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th-TH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8201025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76200" y="5943600"/>
            <a:ext cx="8977282" cy="80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  a comprehensive strategy is needed which combines 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actors, ideas and resources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2" descr="http://cdn2-b.examiner.com/sites/default/files/styles/image_content_width/hash/1f/f0/1ff0fee5050b3bc16176832bfc8f3cfe.jpg?itok=QB6FCt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93" y="1083065"/>
            <a:ext cx="1449227" cy="14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457"/>
          <p:cNvSpPr txBox="1"/>
          <p:nvPr/>
        </p:nvSpPr>
        <p:spPr>
          <a:xfrm>
            <a:off x="2729239" y="5382823"/>
            <a:ext cx="1388428" cy="4830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kern="0" dirty="0" smtClean="0">
                <a:effectLst/>
                <a:latin typeface="Calibri" pitchFamily="34" charset="0"/>
                <a:ea typeface="Calibri"/>
                <a:cs typeface="Calibri" pitchFamily="34" charset="0"/>
              </a:rPr>
              <a:t>Change Narrative</a:t>
            </a:r>
            <a:endParaRPr lang="en-US" sz="1100" kern="0" dirty="0">
              <a:effectLst/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5028673" y="3284842"/>
            <a:ext cx="1143527" cy="677689"/>
          </a:xfrm>
          <a:prstGeom prst="chevron">
            <a:avLst>
              <a:gd name="adj" fmla="val 406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r>
              <a:rPr lang="de-DE" sz="1100" dirty="0">
                <a:solidFill>
                  <a:srgbClr val="000000"/>
                </a:solidFill>
                <a:latin typeface="Calibri" pitchFamily="34" charset="0"/>
                <a:ea typeface="SimSun"/>
                <a:cs typeface="Calibri" pitchFamily="34" charset="0"/>
              </a:rPr>
              <a:t>Political </a:t>
            </a:r>
            <a:endParaRPr lang="de-DE" sz="1100" dirty="0" smtClean="0">
              <a:solidFill>
                <a:srgbClr val="000000"/>
              </a:solidFill>
              <a:latin typeface="Calibri" pitchFamily="34" charset="0"/>
              <a:ea typeface="SimSun"/>
              <a:cs typeface="Calibri" pitchFamily="34" charset="0"/>
            </a:endParaRPr>
          </a:p>
          <a:p>
            <a:pPr algn="ctr"/>
            <a:r>
              <a:rPr lang="de-DE" sz="1100" dirty="0" smtClean="0">
                <a:solidFill>
                  <a:srgbClr val="000000"/>
                </a:solidFill>
                <a:latin typeface="Calibri" pitchFamily="34" charset="0"/>
                <a:ea typeface="SimSun"/>
                <a:cs typeface="Calibri" pitchFamily="34" charset="0"/>
              </a:rPr>
              <a:t>Will</a:t>
            </a:r>
            <a:endParaRPr lang="en-US" sz="1100" kern="50" dirty="0">
              <a:latin typeface="Calibri" pitchFamily="34" charset="0"/>
              <a:ea typeface="SimSun"/>
              <a:cs typeface="Calibri" pitchFamily="34" charset="0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5996314" y="3284812"/>
            <a:ext cx="1383724" cy="677588"/>
          </a:xfrm>
          <a:prstGeom prst="chevron">
            <a:avLst>
              <a:gd name="adj" fmla="val 406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ea typeface="SimSun"/>
                <a:cs typeface="Calibri" pitchFamily="34" charset="0"/>
              </a:rPr>
              <a:t>    Policy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ea typeface="SimSun"/>
                <a:cs typeface="Calibri" pitchFamily="34" charset="0"/>
              </a:rPr>
              <a:t> Implementation</a:t>
            </a:r>
            <a:endParaRPr lang="en-US" sz="1100" kern="50" dirty="0">
              <a:latin typeface="Calibri" pitchFamily="34" charset="0"/>
              <a:ea typeface="SimSun"/>
              <a:cs typeface="Calibri" pitchFamily="34" charset="0"/>
            </a:endParaRPr>
          </a:p>
        </p:txBody>
      </p:sp>
      <p:sp>
        <p:nvSpPr>
          <p:cNvPr id="39" name="Pentagon 38"/>
          <p:cNvSpPr/>
          <p:nvPr/>
        </p:nvSpPr>
        <p:spPr bwMode="auto">
          <a:xfrm>
            <a:off x="4038600" y="3295482"/>
            <a:ext cx="1153647" cy="678353"/>
          </a:xfrm>
          <a:prstGeom prst="homePlate">
            <a:avLst>
              <a:gd name="adj" fmla="val 4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Guide </a:t>
            </a:r>
            <a:r>
              <a:rPr lang="en-US" sz="1100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Policy Making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0" name="Pentagon 39"/>
          <p:cNvSpPr/>
          <p:nvPr/>
        </p:nvSpPr>
        <p:spPr bwMode="auto">
          <a:xfrm rot="19800000">
            <a:off x="4347652" y="4442153"/>
            <a:ext cx="1203857" cy="652321"/>
          </a:xfrm>
          <a:prstGeom prst="homePlate">
            <a:avLst>
              <a:gd name="adj" fmla="val 4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marL="0" marR="0" algn="ctr"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Level Political Playing Field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1" name="Pentagon 40"/>
          <p:cNvSpPr/>
          <p:nvPr/>
        </p:nvSpPr>
        <p:spPr bwMode="auto">
          <a:xfrm>
            <a:off x="1524000" y="3228226"/>
            <a:ext cx="961974" cy="683000"/>
          </a:xfrm>
          <a:prstGeom prst="homePlate">
            <a:avLst>
              <a:gd name="adj" fmla="val 4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1100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Reform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/>
            </a:r>
            <a:b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</a:b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Compass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99368"/>
            <a:ext cx="1434704" cy="7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3" name="Pentagon 42"/>
          <p:cNvSpPr/>
          <p:nvPr/>
        </p:nvSpPr>
        <p:spPr bwMode="auto">
          <a:xfrm rot="1928114">
            <a:off x="1615025" y="4304710"/>
            <a:ext cx="1166626" cy="678272"/>
          </a:xfrm>
          <a:prstGeom prst="homePlate">
            <a:avLst>
              <a:gd name="adj" fmla="val 4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Frame Thinking </a:t>
            </a:r>
            <a:r>
              <a:rPr lang="de-DE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and Attitudes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4" name="Pentagon 43"/>
          <p:cNvSpPr/>
          <p:nvPr/>
        </p:nvSpPr>
        <p:spPr bwMode="auto">
          <a:xfrm rot="1800000">
            <a:off x="4200105" y="2172053"/>
            <a:ext cx="1203857" cy="652321"/>
          </a:xfrm>
          <a:prstGeom prst="homePlate">
            <a:avLst>
              <a:gd name="adj" fmla="val 4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Change Political  Calculation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5" name="Pentagon 44"/>
          <p:cNvSpPr/>
          <p:nvPr/>
        </p:nvSpPr>
        <p:spPr bwMode="auto">
          <a:xfrm rot="19800000">
            <a:off x="1620179" y="2235254"/>
            <a:ext cx="1058728" cy="668400"/>
          </a:xfrm>
          <a:prstGeom prst="homePlate">
            <a:avLst>
              <a:gd name="adj" fmla="val 4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Build</a:t>
            </a:r>
            <a:b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</a:br>
            <a:r>
              <a:rPr lang="en-US" sz="1100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Mangal"/>
              </a:rPr>
              <a:t>Political Muscle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500280" y="4046391"/>
            <a:ext cx="1517654" cy="63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Cordia New"/>
              </a:rPr>
              <a:t>Model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7290276" y="2794985"/>
            <a:ext cx="1517654" cy="63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Cordia New"/>
              </a:rPr>
              <a:t>Good Society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266372" y="3943874"/>
            <a:ext cx="1517654" cy="63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1100" b="1" dirty="0">
                <a:solidFill>
                  <a:srgbClr val="000000"/>
                </a:solidFill>
                <a:latin typeface="Calibri"/>
                <a:ea typeface="SimSun"/>
                <a:cs typeface="Cordia New"/>
              </a:rPr>
              <a:t>w</a:t>
            </a:r>
            <a:r>
              <a:rPr lang="en-US" sz="1100" b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Cordia New"/>
              </a:rPr>
              <a:t>ith full capabilities     </a:t>
            </a:r>
          </a:p>
          <a:p>
            <a:pPr marL="0" marR="0" algn="ctr">
              <a:spcAft>
                <a:spcPts val="0"/>
              </a:spcAft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Cordia New"/>
              </a:rPr>
              <a:t>for all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pic>
        <p:nvPicPr>
          <p:cNvPr id="51" name="Picture 5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17942" r="84142" b="14706"/>
          <a:stretch/>
        </p:blipFill>
        <p:spPr bwMode="auto">
          <a:xfrm>
            <a:off x="315364" y="1912401"/>
            <a:ext cx="956823" cy="3216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91" y="3113473"/>
            <a:ext cx="790824" cy="790824"/>
          </a:xfrm>
          <a:prstGeom prst="rect">
            <a:avLst/>
          </a:prstGeom>
        </p:spPr>
      </p:pic>
      <p:pic>
        <p:nvPicPr>
          <p:cNvPr id="1034" name="Picture 10" descr="C:\Users\Intern1\Desktop\india-map-and-flag-13107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2514600" y="2286000"/>
            <a:ext cx="1517654" cy="55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Cordia New"/>
              </a:rPr>
              <a:t>Change alliance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28" name="CustomShape 2"/>
          <p:cNvSpPr/>
          <p:nvPr/>
        </p:nvSpPr>
        <p:spPr>
          <a:xfrm rot="16200000">
            <a:off x="7425742" y="5130248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86" y="2921533"/>
            <a:ext cx="1110720" cy="1122474"/>
          </a:xfrm>
          <a:prstGeom prst="rect">
            <a:avLst/>
          </a:prstGeom>
        </p:spPr>
      </p:pic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86973" y="3891679"/>
            <a:ext cx="1517654" cy="63401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no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1100" b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Cordia New"/>
              </a:rPr>
              <a:t>Change agents</a:t>
            </a:r>
            <a:endParaRPr lang="en-US" sz="1100" kern="50" dirty="0">
              <a:effectLst/>
              <a:latin typeface="Times New Roman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2466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 rot="16200000">
            <a:off x="7488540" y="491493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 err="1">
                <a:solidFill>
                  <a:srgbClr val="808080"/>
                </a:solidFill>
                <a:latin typeface="Calibri"/>
                <a:ea typeface="DejaVu Sans"/>
              </a:rPr>
              <a:t>Contact</a:t>
            </a: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: marc.saxer@fesindia.org</a:t>
            </a:r>
            <a:endParaRPr dirty="0"/>
          </a:p>
        </p:txBody>
      </p:sp>
      <p:sp>
        <p:nvSpPr>
          <p:cNvPr id="78" name="CustomShape 2"/>
          <p:cNvSpPr/>
          <p:nvPr/>
        </p:nvSpPr>
        <p:spPr>
          <a:xfrm>
            <a:off x="1173420" y="705"/>
            <a:ext cx="6797160" cy="8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The medium which connects actors, ideas and resources is language: the Discourse</a:t>
            </a:r>
            <a:endParaRPr lang="en-US" sz="24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pic>
        <p:nvPicPr>
          <p:cNvPr id="80" name="Picture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440" y="0"/>
            <a:ext cx="924840" cy="531360"/>
          </a:xfrm>
          <a:prstGeom prst="rect">
            <a:avLst/>
          </a:prstGeom>
          <a:ln>
            <a:noFill/>
          </a:ln>
        </p:spPr>
      </p:pic>
      <p:pic>
        <p:nvPicPr>
          <p:cNvPr id="81" name="Picture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0880" y="1433430"/>
            <a:ext cx="4302240" cy="3239640"/>
          </a:xfrm>
          <a:prstGeom prst="rect">
            <a:avLst/>
          </a:prstGeom>
          <a:ln>
            <a:noFill/>
          </a:ln>
        </p:spPr>
      </p:pic>
      <p:pic>
        <p:nvPicPr>
          <p:cNvPr id="82" name="Picture 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00" y="7200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>
          <a:xfrm>
            <a:off x="304800" y="5867400"/>
            <a:ext cx="8534400" cy="8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dirty="0" smtClean="0">
                <a:solidFill>
                  <a:srgbClr val="A50021"/>
                </a:solidFill>
                <a:latin typeface="Calibri"/>
              </a:rPr>
              <a:t>A </a:t>
            </a:r>
            <a:r>
              <a:rPr lang="de-DE" sz="2400" dirty="0">
                <a:solidFill>
                  <a:srgbClr val="A50021"/>
                </a:solidFill>
                <a:latin typeface="Calibri"/>
              </a:rPr>
              <a:t>transformative </a:t>
            </a:r>
            <a:r>
              <a:rPr lang="de-DE" sz="2400" dirty="0" err="1">
                <a:solidFill>
                  <a:srgbClr val="A50021"/>
                </a:solidFill>
                <a:latin typeface="Calibri"/>
              </a:rPr>
              <a:t>project</a:t>
            </a:r>
            <a:r>
              <a:rPr lang="de-DE" sz="2400" dirty="0">
                <a:solidFill>
                  <a:srgbClr val="A50021"/>
                </a:solidFill>
                <a:latin typeface="Calibri"/>
              </a:rPr>
              <a:t> </a:t>
            </a:r>
            <a:r>
              <a:rPr lang="de-DE" sz="2400" dirty="0" err="1">
                <a:solidFill>
                  <a:srgbClr val="A50021"/>
                </a:solidFill>
                <a:latin typeface="Calibri"/>
              </a:rPr>
              <a:t>needs</a:t>
            </a:r>
            <a:r>
              <a:rPr lang="de-DE" sz="2400" dirty="0">
                <a:solidFill>
                  <a:srgbClr val="A50021"/>
                </a:solidFill>
                <a:latin typeface="Calibri"/>
              </a:rPr>
              <a:t> a </a:t>
            </a:r>
            <a:r>
              <a:rPr lang="de-DE" sz="2400" dirty="0" err="1">
                <a:solidFill>
                  <a:srgbClr val="A50021"/>
                </a:solidFill>
                <a:latin typeface="Calibri"/>
              </a:rPr>
              <a:t>change</a:t>
            </a:r>
            <a:r>
              <a:rPr lang="de-DE" sz="2400" dirty="0">
                <a:solidFill>
                  <a:srgbClr val="A50021"/>
                </a:solidFill>
                <a:latin typeface="Calibri"/>
              </a:rPr>
              <a:t> </a:t>
            </a:r>
            <a:r>
              <a:rPr lang="de-DE" sz="2400" dirty="0" smtClean="0">
                <a:solidFill>
                  <a:srgbClr val="A50021"/>
                </a:solidFill>
                <a:latin typeface="Calibri"/>
              </a:rPr>
              <a:t>narrative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to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capture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the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imagination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about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„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what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can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be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said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and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done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“.</a:t>
            </a:r>
            <a:endParaRPr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4698726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</a:rPr>
              <a:t>The Great Transformation</a:t>
            </a:r>
          </a:p>
          <a:p>
            <a:pPr algn="ctr"/>
            <a:r>
              <a:rPr lang="en-US" sz="2400" b="1" dirty="0" smtClean="0">
                <a:latin typeface="Calibri"/>
              </a:rPr>
              <a:t>„</a:t>
            </a:r>
            <a:r>
              <a:rPr lang="en-US" sz="2400" b="1" dirty="0">
                <a:latin typeface="Calibri"/>
              </a:rPr>
              <a:t>Change you can believe in</a:t>
            </a:r>
            <a:r>
              <a:rPr lang="en-US" sz="2400" b="1" dirty="0" smtClean="0">
                <a:latin typeface="Calibri"/>
              </a:rPr>
              <a:t>“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881513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5486400" y="2253557"/>
            <a:ext cx="933434" cy="697545"/>
            <a:chOff x="2268399" y="-431273"/>
            <a:chExt cx="912905" cy="864277"/>
          </a:xfrm>
        </p:grpSpPr>
        <p:sp>
          <p:nvSpPr>
            <p:cNvPr id="51" name="Rounded Rectangular Callout 50"/>
            <p:cNvSpPr/>
            <p:nvPr/>
          </p:nvSpPr>
          <p:spPr>
            <a:xfrm>
              <a:off x="2268399" y="-431273"/>
              <a:ext cx="912905" cy="864277"/>
            </a:xfrm>
            <a:prstGeom prst="wedgeRoundRect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ular Callout 4"/>
            <p:cNvSpPr/>
            <p:nvPr/>
          </p:nvSpPr>
          <p:spPr>
            <a:xfrm>
              <a:off x="2310590" y="-377057"/>
              <a:ext cx="828523" cy="779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Historical Experiences</a:t>
              </a:r>
              <a:endParaRPr lang="en-US" sz="1200" kern="1200" dirty="0"/>
            </a:p>
          </p:txBody>
        </p:sp>
      </p:grpSp>
      <p:graphicFrame>
        <p:nvGraphicFramePr>
          <p:cNvPr id="4" name="Diagram 3"/>
          <p:cNvGraphicFramePr/>
          <p:nvPr>
            <p:extLst/>
          </p:nvPr>
        </p:nvGraphicFramePr>
        <p:xfrm>
          <a:off x="2174081" y="939815"/>
          <a:ext cx="6487199" cy="4333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20000" cy="9906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Actors do not define their interests in isolation, </a:t>
            </a:r>
            <a:b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but within the frames of their discourse communities 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6628" name="Object 5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4" name="Picture" r:id="rId9" imgW="934179" imgH="534034" progId="Word.Picture.8">
                  <p:embed/>
                </p:oleObj>
              </mc:Choice>
              <mc:Fallback>
                <p:oleObj name="Picture" r:id="rId9" imgW="934179" imgH="534034" progId="Word.Picture.8">
                  <p:embed/>
                  <p:pic>
                    <p:nvPicPr>
                      <p:cNvPr id="0" name="Picture 1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" name="Picture" r:id="rId11" imgW="934179" imgH="534034" progId="Word.Picture.8">
                  <p:embed/>
                </p:oleObj>
              </mc:Choice>
              <mc:Fallback>
                <p:oleObj name="Picture" r:id="rId11" imgW="934179" imgH="534034" progId="Word.Picture.8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ooter Placeholder 2"/>
          <p:cNvSpPr>
            <a:spLocks noGrp="1"/>
          </p:cNvSpPr>
          <p:nvPr>
            <p:ph type="ftr" sz="quarter" idx="4294967295"/>
          </p:nvPr>
        </p:nvSpPr>
        <p:spPr>
          <a:xfrm rot="16200000">
            <a:off x="7513638" y="5227638"/>
            <a:ext cx="28956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Contact: marc@fes-thailand.org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691523" y="1225435"/>
            <a:ext cx="912905" cy="864278"/>
            <a:chOff x="3604061" y="-612565"/>
            <a:chExt cx="912905" cy="864278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3604061" y="-612565"/>
              <a:ext cx="912905" cy="864278"/>
            </a:xfrm>
            <a:prstGeom prst="wedgeRoundRect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ular Callout 4"/>
            <p:cNvSpPr/>
            <p:nvPr/>
          </p:nvSpPr>
          <p:spPr>
            <a:xfrm>
              <a:off x="3646251" y="-570374"/>
              <a:ext cx="828523" cy="779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alibri" pitchFamily="34" charset="0"/>
                  <a:cs typeface="Calibri" pitchFamily="34" charset="0"/>
                </a:rPr>
                <a:t>Attitudes</a:t>
              </a:r>
              <a:endParaRPr lang="en-US" sz="1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09434" y="1167649"/>
            <a:ext cx="912905" cy="822087"/>
            <a:chOff x="1811947" y="12891"/>
            <a:chExt cx="912905" cy="864278"/>
          </a:xfrm>
        </p:grpSpPr>
        <p:sp>
          <p:nvSpPr>
            <p:cNvPr id="43" name="Rounded Rectangular Callout 42"/>
            <p:cNvSpPr/>
            <p:nvPr/>
          </p:nvSpPr>
          <p:spPr>
            <a:xfrm>
              <a:off x="1811947" y="12891"/>
              <a:ext cx="912905" cy="864278"/>
            </a:xfrm>
            <a:prstGeom prst="wedgeRoundRect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ular Callout 4"/>
            <p:cNvSpPr/>
            <p:nvPr/>
          </p:nvSpPr>
          <p:spPr>
            <a:xfrm>
              <a:off x="1811947" y="55082"/>
              <a:ext cx="828523" cy="779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alibri" pitchFamily="34" charset="0"/>
                  <a:cs typeface="Calibri" pitchFamily="34" charset="0"/>
                </a:rPr>
                <a:t>Paradigms</a:t>
              </a:r>
              <a:endParaRPr lang="en-US" sz="1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22339" y="1063609"/>
            <a:ext cx="933434" cy="697545"/>
            <a:chOff x="2268399" y="-431273"/>
            <a:chExt cx="912905" cy="864277"/>
          </a:xfrm>
        </p:grpSpPr>
        <p:sp>
          <p:nvSpPr>
            <p:cNvPr id="48" name="Rounded Rectangular Callout 47"/>
            <p:cNvSpPr/>
            <p:nvPr/>
          </p:nvSpPr>
          <p:spPr>
            <a:xfrm>
              <a:off x="2268399" y="-431273"/>
              <a:ext cx="912905" cy="864277"/>
            </a:xfrm>
            <a:prstGeom prst="wedgeRoundRect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ular Callout 4"/>
            <p:cNvSpPr/>
            <p:nvPr/>
          </p:nvSpPr>
          <p:spPr>
            <a:xfrm>
              <a:off x="2310590" y="-377057"/>
              <a:ext cx="828523" cy="779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latin typeface="Calibri" pitchFamily="34" charset="0"/>
                  <a:cs typeface="Calibri" pitchFamily="34" charset="0"/>
                </a:rPr>
                <a:t>Social Moral</a:t>
              </a:r>
              <a:endParaRPr lang="en-US" sz="1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19" y="4266838"/>
            <a:ext cx="2124075" cy="24675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95400" y="4724400"/>
            <a:ext cx="2386013" cy="1679448"/>
          </a:xfrm>
          <a:prstGeom prst="wedgeRoundRectCallout">
            <a:avLst>
              <a:gd name="adj1" fmla="val 64330"/>
              <a:gd name="adj2" fmla="val 118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Definition of Interest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160" y="72000"/>
            <a:ext cx="951480" cy="86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1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1"/>
          <p:cNvSpPr/>
          <p:nvPr/>
        </p:nvSpPr>
        <p:spPr>
          <a:xfrm>
            <a:off x="1397880" y="1593720"/>
            <a:ext cx="6746400" cy="4675320"/>
          </a:xfrm>
          <a:custGeom>
            <a:avLst/>
            <a:gdLst/>
            <a:ahLst/>
            <a:cxnLst/>
            <a:rect l="0" t="0" r="r" b="b"/>
            <a:pathLst>
              <a:path w="18740" h="12987">
                <a:moveTo>
                  <a:pt x="1265" y="3634"/>
                </a:moveTo>
                <a:cubicBezTo>
                  <a:pt x="799" y="3988"/>
                  <a:pt x="383" y="4436"/>
                  <a:pt x="206" y="4967"/>
                </a:cubicBezTo>
                <a:cubicBezTo>
                  <a:pt x="63" y="5394"/>
                  <a:pt x="129" y="5856"/>
                  <a:pt x="156" y="6300"/>
                </a:cubicBezTo>
                <a:cubicBezTo>
                  <a:pt x="188" y="6796"/>
                  <a:pt x="539" y="7220"/>
                  <a:pt x="591" y="7721"/>
                </a:cubicBezTo>
                <a:cubicBezTo>
                  <a:pt x="642" y="8195"/>
                  <a:pt x="449" y="8646"/>
                  <a:pt x="349" y="9099"/>
                </a:cubicBezTo>
                <a:cubicBezTo>
                  <a:pt x="249" y="9552"/>
                  <a:pt x="0" y="10222"/>
                  <a:pt x="687" y="10477"/>
                </a:cubicBezTo>
                <a:cubicBezTo>
                  <a:pt x="1154" y="10649"/>
                  <a:pt x="1643" y="10561"/>
                  <a:pt x="2134" y="10610"/>
                </a:cubicBezTo>
                <a:cubicBezTo>
                  <a:pt x="2678" y="10661"/>
                  <a:pt x="3226" y="10803"/>
                  <a:pt x="3629" y="11142"/>
                </a:cubicBezTo>
                <a:cubicBezTo>
                  <a:pt x="4081" y="11522"/>
                  <a:pt x="4270" y="12061"/>
                  <a:pt x="4690" y="12475"/>
                </a:cubicBezTo>
                <a:cubicBezTo>
                  <a:pt x="5100" y="12881"/>
                  <a:pt x="5635" y="12760"/>
                  <a:pt x="6137" y="12875"/>
                </a:cubicBezTo>
                <a:cubicBezTo>
                  <a:pt x="6622" y="12986"/>
                  <a:pt x="7131" y="12784"/>
                  <a:pt x="7584" y="12565"/>
                </a:cubicBezTo>
                <a:cubicBezTo>
                  <a:pt x="8043" y="12341"/>
                  <a:pt x="8473" y="12001"/>
                  <a:pt x="9079" y="12075"/>
                </a:cubicBezTo>
                <a:cubicBezTo>
                  <a:pt x="9575" y="12137"/>
                  <a:pt x="10074" y="12164"/>
                  <a:pt x="10526" y="12432"/>
                </a:cubicBezTo>
                <a:cubicBezTo>
                  <a:pt x="10938" y="12674"/>
                  <a:pt x="11470" y="12881"/>
                  <a:pt x="11972" y="12742"/>
                </a:cubicBezTo>
                <a:cubicBezTo>
                  <a:pt x="12616" y="12564"/>
                  <a:pt x="12806" y="11894"/>
                  <a:pt x="13323" y="11543"/>
                </a:cubicBezTo>
                <a:cubicBezTo>
                  <a:pt x="13792" y="11223"/>
                  <a:pt x="14279" y="10931"/>
                  <a:pt x="14818" y="10699"/>
                </a:cubicBezTo>
                <a:cubicBezTo>
                  <a:pt x="15326" y="10480"/>
                  <a:pt x="15794" y="10440"/>
                  <a:pt x="16312" y="10166"/>
                </a:cubicBezTo>
                <a:cubicBezTo>
                  <a:pt x="16820" y="9898"/>
                  <a:pt x="17273" y="9547"/>
                  <a:pt x="17374" y="9055"/>
                </a:cubicBezTo>
                <a:cubicBezTo>
                  <a:pt x="17463" y="8618"/>
                  <a:pt x="17424" y="8172"/>
                  <a:pt x="17277" y="7721"/>
                </a:cubicBezTo>
                <a:cubicBezTo>
                  <a:pt x="17134" y="7281"/>
                  <a:pt x="17036" y="6701"/>
                  <a:pt x="17422" y="6344"/>
                </a:cubicBezTo>
                <a:cubicBezTo>
                  <a:pt x="17835" y="5964"/>
                  <a:pt x="18182" y="5546"/>
                  <a:pt x="18435" y="5056"/>
                </a:cubicBezTo>
                <a:cubicBezTo>
                  <a:pt x="18665" y="4609"/>
                  <a:pt x="18739" y="3909"/>
                  <a:pt x="18097" y="3767"/>
                </a:cubicBezTo>
                <a:cubicBezTo>
                  <a:pt x="17609" y="3660"/>
                  <a:pt x="17100" y="3723"/>
                  <a:pt x="16603" y="3723"/>
                </a:cubicBezTo>
                <a:cubicBezTo>
                  <a:pt x="16082" y="3722"/>
                  <a:pt x="15502" y="3721"/>
                  <a:pt x="15108" y="3322"/>
                </a:cubicBezTo>
                <a:cubicBezTo>
                  <a:pt x="14726" y="2936"/>
                  <a:pt x="14580" y="2451"/>
                  <a:pt x="14384" y="1990"/>
                </a:cubicBezTo>
                <a:cubicBezTo>
                  <a:pt x="14171" y="1494"/>
                  <a:pt x="13563" y="1379"/>
                  <a:pt x="13034" y="1502"/>
                </a:cubicBezTo>
                <a:cubicBezTo>
                  <a:pt x="12567" y="1609"/>
                  <a:pt x="12067" y="1522"/>
                  <a:pt x="11586" y="1502"/>
                </a:cubicBezTo>
                <a:cubicBezTo>
                  <a:pt x="11005" y="1476"/>
                  <a:pt x="10545" y="1062"/>
                  <a:pt x="10236" y="613"/>
                </a:cubicBezTo>
                <a:cubicBezTo>
                  <a:pt x="9812" y="0"/>
                  <a:pt x="9134" y="724"/>
                  <a:pt x="8741" y="968"/>
                </a:cubicBezTo>
                <a:cubicBezTo>
                  <a:pt x="8308" y="1238"/>
                  <a:pt x="7733" y="1128"/>
                  <a:pt x="7295" y="1369"/>
                </a:cubicBezTo>
                <a:cubicBezTo>
                  <a:pt x="6814" y="1634"/>
                  <a:pt x="6293" y="1621"/>
                  <a:pt x="5799" y="1546"/>
                </a:cubicBezTo>
                <a:cubicBezTo>
                  <a:pt x="5248" y="1463"/>
                  <a:pt x="4814" y="1069"/>
                  <a:pt x="4352" y="791"/>
                </a:cubicBezTo>
                <a:cubicBezTo>
                  <a:pt x="3774" y="442"/>
                  <a:pt x="3215" y="1091"/>
                  <a:pt x="3243" y="1546"/>
                </a:cubicBezTo>
                <a:cubicBezTo>
                  <a:pt x="3275" y="2040"/>
                  <a:pt x="3145" y="2589"/>
                  <a:pt x="2665" y="2879"/>
                </a:cubicBezTo>
                <a:cubicBezTo>
                  <a:pt x="2200" y="3159"/>
                  <a:pt x="1817" y="3634"/>
                  <a:pt x="1217" y="3679"/>
                </a:cubicBezTo>
                <a:lnTo>
                  <a:pt x="1217" y="3679"/>
                </a:lnTo>
                <a:lnTo>
                  <a:pt x="1265" y="3634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</p:sp>
      <p:sp>
        <p:nvSpPr>
          <p:cNvPr id="84" name="Freeform 2"/>
          <p:cNvSpPr/>
          <p:nvPr/>
        </p:nvSpPr>
        <p:spPr>
          <a:xfrm>
            <a:off x="2687040" y="2449440"/>
            <a:ext cx="3568320" cy="2750760"/>
          </a:xfrm>
          <a:custGeom>
            <a:avLst/>
            <a:gdLst/>
            <a:ahLst/>
            <a:cxnLst/>
            <a:rect l="0" t="0" r="r" b="b"/>
            <a:pathLst>
              <a:path w="9912" h="7641">
                <a:moveTo>
                  <a:pt x="855" y="4743"/>
                </a:moveTo>
                <a:cubicBezTo>
                  <a:pt x="942" y="5247"/>
                  <a:pt x="620" y="5849"/>
                  <a:pt x="1187" y="6238"/>
                </a:cubicBezTo>
                <a:cubicBezTo>
                  <a:pt x="1686" y="6580"/>
                  <a:pt x="2268" y="6485"/>
                  <a:pt x="2851" y="6637"/>
                </a:cubicBezTo>
                <a:cubicBezTo>
                  <a:pt x="3590" y="6830"/>
                  <a:pt x="3693" y="7510"/>
                  <a:pt x="4513" y="7584"/>
                </a:cubicBezTo>
                <a:cubicBezTo>
                  <a:pt x="5129" y="7640"/>
                  <a:pt x="5806" y="7508"/>
                  <a:pt x="6066" y="6937"/>
                </a:cubicBezTo>
                <a:cubicBezTo>
                  <a:pt x="6307" y="6404"/>
                  <a:pt x="7021" y="6195"/>
                  <a:pt x="7674" y="6139"/>
                </a:cubicBezTo>
                <a:cubicBezTo>
                  <a:pt x="8217" y="6093"/>
                  <a:pt x="9072" y="6107"/>
                  <a:pt x="9114" y="5390"/>
                </a:cubicBezTo>
                <a:cubicBezTo>
                  <a:pt x="9145" y="4892"/>
                  <a:pt x="8847" y="4329"/>
                  <a:pt x="9114" y="3895"/>
                </a:cubicBezTo>
                <a:cubicBezTo>
                  <a:pt x="9437" y="3372"/>
                  <a:pt x="9911" y="2874"/>
                  <a:pt x="9670" y="2400"/>
                </a:cubicBezTo>
                <a:cubicBezTo>
                  <a:pt x="9404" y="1883"/>
                  <a:pt x="8512" y="2034"/>
                  <a:pt x="7951" y="1802"/>
                </a:cubicBezTo>
                <a:cubicBezTo>
                  <a:pt x="7393" y="1571"/>
                  <a:pt x="6603" y="1662"/>
                  <a:pt x="6287" y="1103"/>
                </a:cubicBezTo>
                <a:cubicBezTo>
                  <a:pt x="6038" y="662"/>
                  <a:pt x="5361" y="0"/>
                  <a:pt x="4791" y="704"/>
                </a:cubicBezTo>
                <a:cubicBezTo>
                  <a:pt x="4414" y="1170"/>
                  <a:pt x="3679" y="1261"/>
                  <a:pt x="3073" y="1403"/>
                </a:cubicBezTo>
                <a:cubicBezTo>
                  <a:pt x="2510" y="1535"/>
                  <a:pt x="1928" y="1277"/>
                  <a:pt x="1354" y="1353"/>
                </a:cubicBezTo>
                <a:cubicBezTo>
                  <a:pt x="369" y="1483"/>
                  <a:pt x="1059" y="2353"/>
                  <a:pt x="743" y="2799"/>
                </a:cubicBezTo>
                <a:cubicBezTo>
                  <a:pt x="408" y="3273"/>
                  <a:pt x="0" y="4036"/>
                  <a:pt x="799" y="4294"/>
                </a:cubicBezTo>
                <a:lnTo>
                  <a:pt x="855" y="4792"/>
                </a:lnTo>
                <a:lnTo>
                  <a:pt x="855" y="4743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sp>
      <p:sp>
        <p:nvSpPr>
          <p:cNvPr id="85" name="CustomShape 3"/>
          <p:cNvSpPr/>
          <p:nvPr/>
        </p:nvSpPr>
        <p:spPr>
          <a:xfrm>
            <a:off x="1371600" y="0"/>
            <a:ext cx="6797160" cy="77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Discourses outside the mainstream can easily be sidelined, dismissed or sanctioned...</a:t>
            </a:r>
            <a:endParaRPr lang="en-US" sz="2400" dirty="0"/>
          </a:p>
        </p:txBody>
      </p:sp>
      <p:pic>
        <p:nvPicPr>
          <p:cNvPr id="86" name="Picture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9160" y="0"/>
            <a:ext cx="924840" cy="531360"/>
          </a:xfrm>
          <a:prstGeom prst="rect">
            <a:avLst/>
          </a:prstGeom>
          <a:ln>
            <a:noFill/>
          </a:ln>
        </p:spPr>
      </p:pic>
      <p:sp>
        <p:nvSpPr>
          <p:cNvPr id="87" name="CustomShape 4"/>
          <p:cNvSpPr/>
          <p:nvPr/>
        </p:nvSpPr>
        <p:spPr>
          <a:xfrm rot="16200000">
            <a:off x="7516260" y="469422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pic>
        <p:nvPicPr>
          <p:cNvPr id="88" name="Picture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0" y="7200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89" name="CustomShape 5"/>
          <p:cNvSpPr/>
          <p:nvPr/>
        </p:nvSpPr>
        <p:spPr>
          <a:xfrm>
            <a:off x="3600000" y="3456360"/>
            <a:ext cx="154188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b="1" dirty="0">
                <a:solidFill>
                  <a:srgbClr val="000000"/>
                </a:solidFill>
                <a:latin typeface="Calibri"/>
                <a:ea typeface="Arial Unicode MS"/>
              </a:rPr>
              <a:t>Mainstream</a:t>
            </a:r>
            <a:endParaRPr dirty="0"/>
          </a:p>
        </p:txBody>
      </p:sp>
      <p:sp>
        <p:nvSpPr>
          <p:cNvPr id="90" name="CustomShape 6"/>
          <p:cNvSpPr/>
          <p:nvPr/>
        </p:nvSpPr>
        <p:spPr>
          <a:xfrm>
            <a:off x="1512000" y="3240000"/>
            <a:ext cx="1224000" cy="288000"/>
          </a:xfrm>
          <a:prstGeom prst="wedgeEllipseCallout">
            <a:avLst>
              <a:gd name="adj1" fmla="val 57902"/>
              <a:gd name="adj2" fmla="val 48678"/>
            </a:avLst>
          </a:prstGeom>
          <a:noFill/>
          <a:ln>
            <a:solidFill>
              <a:srgbClr val="3465AF"/>
            </a:solidFill>
          </a:ln>
        </p:spPr>
      </p:sp>
      <p:sp>
        <p:nvSpPr>
          <p:cNvPr id="91" name="CustomShape 7"/>
          <p:cNvSpPr/>
          <p:nvPr/>
        </p:nvSpPr>
        <p:spPr>
          <a:xfrm>
            <a:off x="1626840" y="3168000"/>
            <a:ext cx="15411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Calibri"/>
                <a:ea typeface="Arial Unicode MS"/>
              </a:rPr>
              <a:t>Extremist</a:t>
            </a:r>
            <a:endParaRPr dirty="0"/>
          </a:p>
        </p:txBody>
      </p:sp>
      <p:sp>
        <p:nvSpPr>
          <p:cNvPr id="92" name="CustomShape 8"/>
          <p:cNvSpPr/>
          <p:nvPr/>
        </p:nvSpPr>
        <p:spPr>
          <a:xfrm>
            <a:off x="2736000" y="2376000"/>
            <a:ext cx="1224000" cy="288000"/>
          </a:xfrm>
          <a:prstGeom prst="wedgeEllipseCallout">
            <a:avLst>
              <a:gd name="adj1" fmla="val 17370"/>
              <a:gd name="adj2" fmla="val 153981"/>
            </a:avLst>
          </a:prstGeom>
          <a:noFill/>
          <a:ln>
            <a:solidFill>
              <a:srgbClr val="3465AF"/>
            </a:solidFill>
          </a:ln>
        </p:spPr>
      </p:sp>
      <p:sp>
        <p:nvSpPr>
          <p:cNvPr id="93" name="CustomShape 9"/>
          <p:cNvSpPr/>
          <p:nvPr/>
        </p:nvSpPr>
        <p:spPr>
          <a:xfrm>
            <a:off x="2808000" y="2304000"/>
            <a:ext cx="15411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Calibri"/>
                <a:ea typeface="Arial Unicode MS"/>
              </a:rPr>
              <a:t>Irrational</a:t>
            </a:r>
            <a:endParaRPr dirty="0"/>
          </a:p>
        </p:txBody>
      </p:sp>
      <p:sp>
        <p:nvSpPr>
          <p:cNvPr id="94" name="CustomShape 10"/>
          <p:cNvSpPr/>
          <p:nvPr/>
        </p:nvSpPr>
        <p:spPr>
          <a:xfrm>
            <a:off x="5112000" y="2232000"/>
            <a:ext cx="1224000" cy="288000"/>
          </a:xfrm>
          <a:prstGeom prst="wedgeEllipseCallout">
            <a:avLst>
              <a:gd name="adj1" fmla="val -44867"/>
              <a:gd name="adj2" fmla="val 195906"/>
            </a:avLst>
          </a:prstGeom>
          <a:noFill/>
          <a:ln>
            <a:solidFill>
              <a:srgbClr val="3465AF"/>
            </a:solidFill>
          </a:ln>
        </p:spPr>
      </p:sp>
      <p:sp>
        <p:nvSpPr>
          <p:cNvPr id="95" name="CustomShape 11"/>
          <p:cNvSpPr/>
          <p:nvPr/>
        </p:nvSpPr>
        <p:spPr>
          <a:xfrm>
            <a:off x="5226840" y="2160000"/>
            <a:ext cx="15411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Calibri"/>
                <a:ea typeface="Arial Unicode MS"/>
              </a:rPr>
              <a:t>Radical</a:t>
            </a:r>
            <a:endParaRPr dirty="0"/>
          </a:p>
        </p:txBody>
      </p:sp>
      <p:sp>
        <p:nvSpPr>
          <p:cNvPr id="96" name="CustomShape 12"/>
          <p:cNvSpPr/>
          <p:nvPr/>
        </p:nvSpPr>
        <p:spPr>
          <a:xfrm>
            <a:off x="6264000" y="3123720"/>
            <a:ext cx="1744200" cy="404280"/>
          </a:xfrm>
          <a:prstGeom prst="wedgeEllipseCallout">
            <a:avLst>
              <a:gd name="adj1" fmla="val -56855"/>
              <a:gd name="adj2" fmla="val 77309"/>
            </a:avLst>
          </a:prstGeom>
          <a:noFill/>
          <a:ln>
            <a:solidFill>
              <a:srgbClr val="3465AF"/>
            </a:solidFill>
          </a:ln>
        </p:spPr>
      </p:sp>
      <p:sp>
        <p:nvSpPr>
          <p:cNvPr id="97" name="CustomShape 13"/>
          <p:cNvSpPr/>
          <p:nvPr/>
        </p:nvSpPr>
        <p:spPr>
          <a:xfrm>
            <a:off x="6251040" y="3123720"/>
            <a:ext cx="1757160" cy="3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Calibri"/>
                <a:ea typeface="Arial Unicode MS"/>
              </a:rPr>
              <a:t>Unreasonable</a:t>
            </a:r>
            <a:endParaRPr dirty="0"/>
          </a:p>
        </p:txBody>
      </p:sp>
      <p:sp>
        <p:nvSpPr>
          <p:cNvPr id="98" name="CustomShape 14"/>
          <p:cNvSpPr/>
          <p:nvPr/>
        </p:nvSpPr>
        <p:spPr>
          <a:xfrm>
            <a:off x="5976000" y="4392000"/>
            <a:ext cx="1512000" cy="360000"/>
          </a:xfrm>
          <a:prstGeom prst="wedgeEllipseCallout">
            <a:avLst>
              <a:gd name="adj1" fmla="val -50720"/>
              <a:gd name="adj2" fmla="val -107142"/>
            </a:avLst>
          </a:prstGeom>
          <a:noFill/>
          <a:ln>
            <a:solidFill>
              <a:srgbClr val="3465AF"/>
            </a:solidFill>
          </a:ln>
        </p:spPr>
      </p:sp>
      <p:sp>
        <p:nvSpPr>
          <p:cNvPr id="99" name="CustomShape 15"/>
          <p:cNvSpPr/>
          <p:nvPr/>
        </p:nvSpPr>
        <p:spPr>
          <a:xfrm>
            <a:off x="6096000" y="4343400"/>
            <a:ext cx="15411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Calibri"/>
                <a:ea typeface="Arial Unicode MS"/>
              </a:rPr>
              <a:t>Conspiracy</a:t>
            </a:r>
            <a:endParaRPr dirty="0"/>
          </a:p>
        </p:txBody>
      </p:sp>
      <p:sp>
        <p:nvSpPr>
          <p:cNvPr id="100" name="CustomShape 16"/>
          <p:cNvSpPr/>
          <p:nvPr/>
        </p:nvSpPr>
        <p:spPr>
          <a:xfrm>
            <a:off x="4608000" y="5184000"/>
            <a:ext cx="1656000" cy="754560"/>
          </a:xfrm>
          <a:prstGeom prst="wedgeEllipseCallout">
            <a:avLst>
              <a:gd name="adj1" fmla="val -17617"/>
              <a:gd name="adj2" fmla="val -109904"/>
            </a:avLst>
          </a:prstGeom>
          <a:noFill/>
          <a:ln>
            <a:solidFill>
              <a:srgbClr val="3465AF"/>
            </a:solidFill>
          </a:ln>
        </p:spPr>
      </p:sp>
      <p:sp>
        <p:nvSpPr>
          <p:cNvPr id="101" name="CustomShape 17"/>
          <p:cNvSpPr/>
          <p:nvPr/>
        </p:nvSpPr>
        <p:spPr>
          <a:xfrm>
            <a:off x="4608000" y="5257440"/>
            <a:ext cx="1726920" cy="430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Calibri"/>
                <a:ea typeface="Arial Unicode MS"/>
              </a:rPr>
              <a:t>Political Incorrectness</a:t>
            </a:r>
            <a:endParaRPr dirty="0"/>
          </a:p>
        </p:txBody>
      </p:sp>
      <p:sp>
        <p:nvSpPr>
          <p:cNvPr id="102" name="CustomShape 18"/>
          <p:cNvSpPr/>
          <p:nvPr/>
        </p:nvSpPr>
        <p:spPr>
          <a:xfrm>
            <a:off x="1656000" y="4824000"/>
            <a:ext cx="1872000" cy="288000"/>
          </a:xfrm>
          <a:prstGeom prst="wedgeEllipseCallout">
            <a:avLst>
              <a:gd name="adj1" fmla="val 22345"/>
              <a:gd name="adj2" fmla="val -123021"/>
            </a:avLst>
          </a:prstGeom>
          <a:noFill/>
          <a:ln>
            <a:solidFill>
              <a:srgbClr val="3465AF"/>
            </a:solidFill>
          </a:ln>
        </p:spPr>
      </p:sp>
      <p:sp>
        <p:nvSpPr>
          <p:cNvPr id="103" name="CustomShape 19"/>
          <p:cNvSpPr/>
          <p:nvPr/>
        </p:nvSpPr>
        <p:spPr>
          <a:xfrm>
            <a:off x="1872720" y="4753800"/>
            <a:ext cx="172728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000000"/>
                </a:solidFill>
                <a:latin typeface="Calibri"/>
                <a:ea typeface="Arial Unicode MS"/>
              </a:rPr>
              <a:t>Irresponsable</a:t>
            </a:r>
            <a:endParaRPr dirty="0"/>
          </a:p>
        </p:txBody>
      </p:sp>
      <p:sp>
        <p:nvSpPr>
          <p:cNvPr id="104" name="CustomShape 20"/>
          <p:cNvSpPr/>
          <p:nvPr/>
        </p:nvSpPr>
        <p:spPr>
          <a:xfrm>
            <a:off x="6768000" y="5544000"/>
            <a:ext cx="2016000" cy="696240"/>
          </a:xfrm>
          <a:prstGeom prst="wedgeEllipseCallout">
            <a:avLst>
              <a:gd name="adj1" fmla="val -115801"/>
              <a:gd name="adj2" fmla="val -172950"/>
            </a:avLst>
          </a:prstGeom>
          <a:noFill/>
          <a:ln>
            <a:solidFill>
              <a:srgbClr val="000000"/>
            </a:solidFill>
          </a:ln>
        </p:spPr>
      </p:sp>
      <p:sp>
        <p:nvSpPr>
          <p:cNvPr id="105" name="CustomShape 21"/>
          <p:cNvSpPr/>
          <p:nvPr/>
        </p:nvSpPr>
        <p:spPr>
          <a:xfrm>
            <a:off x="2819400" y="6324600"/>
            <a:ext cx="1296000" cy="360000"/>
          </a:xfrm>
          <a:prstGeom prst="wedgeEllipseCallout">
            <a:avLst>
              <a:gd name="adj1" fmla="val 42629"/>
              <a:gd name="adj2" fmla="val -409913"/>
            </a:avLst>
          </a:prstGeom>
          <a:noFill/>
          <a:ln>
            <a:solidFill>
              <a:srgbClr val="000000"/>
            </a:solidFill>
          </a:ln>
        </p:spPr>
      </p:sp>
      <p:sp>
        <p:nvSpPr>
          <p:cNvPr id="106" name="CustomShape 22"/>
          <p:cNvSpPr/>
          <p:nvPr/>
        </p:nvSpPr>
        <p:spPr>
          <a:xfrm>
            <a:off x="504000" y="5112000"/>
            <a:ext cx="792000" cy="432000"/>
          </a:xfrm>
          <a:prstGeom prst="wedgeEllipseCallout">
            <a:avLst>
              <a:gd name="adj1" fmla="val 242362"/>
              <a:gd name="adj2" fmla="val -330929"/>
            </a:avLst>
          </a:prstGeom>
          <a:noFill/>
          <a:ln>
            <a:solidFill>
              <a:srgbClr val="000000"/>
            </a:solidFill>
          </a:ln>
        </p:spPr>
      </p:sp>
      <p:sp>
        <p:nvSpPr>
          <p:cNvPr id="107" name="CustomShape 23"/>
          <p:cNvSpPr/>
          <p:nvPr/>
        </p:nvSpPr>
        <p:spPr>
          <a:xfrm>
            <a:off x="7200000" y="2232000"/>
            <a:ext cx="1080000" cy="288000"/>
          </a:xfrm>
          <a:prstGeom prst="wedgeEllipseCallout">
            <a:avLst>
              <a:gd name="adj1" fmla="val -155682"/>
              <a:gd name="adj2" fmla="val 274152"/>
            </a:avLst>
          </a:prstGeom>
          <a:noFill/>
          <a:ln>
            <a:solidFill>
              <a:srgbClr val="000000"/>
            </a:solidFill>
          </a:ln>
        </p:spPr>
      </p:sp>
      <p:sp>
        <p:nvSpPr>
          <p:cNvPr id="108" name="CustomShape 24"/>
          <p:cNvSpPr/>
          <p:nvPr/>
        </p:nvSpPr>
        <p:spPr>
          <a:xfrm>
            <a:off x="3176280" y="1441800"/>
            <a:ext cx="1287720" cy="430200"/>
          </a:xfrm>
          <a:prstGeom prst="wedgeEllipseCallout">
            <a:avLst>
              <a:gd name="adj1" fmla="val 32467"/>
              <a:gd name="adj2" fmla="val 297896"/>
            </a:avLst>
          </a:prstGeom>
          <a:noFill/>
          <a:ln>
            <a:solidFill>
              <a:srgbClr val="000000"/>
            </a:solidFill>
          </a:ln>
        </p:spPr>
      </p:sp>
      <p:sp>
        <p:nvSpPr>
          <p:cNvPr id="109" name="CustomShape 25"/>
          <p:cNvSpPr/>
          <p:nvPr/>
        </p:nvSpPr>
        <p:spPr>
          <a:xfrm>
            <a:off x="936000" y="2376000"/>
            <a:ext cx="1080000" cy="288000"/>
          </a:xfrm>
          <a:prstGeom prst="wedgeEllipseCallout">
            <a:avLst>
              <a:gd name="adj1" fmla="val 136981"/>
              <a:gd name="adj2" fmla="val 218594"/>
            </a:avLst>
          </a:prstGeom>
          <a:noFill/>
          <a:ln>
            <a:solidFill>
              <a:srgbClr val="000000"/>
            </a:solidFill>
          </a:ln>
        </p:spPr>
      </p:sp>
      <p:sp>
        <p:nvSpPr>
          <p:cNvPr id="110" name="CustomShape 26"/>
          <p:cNvSpPr/>
          <p:nvPr/>
        </p:nvSpPr>
        <p:spPr>
          <a:xfrm>
            <a:off x="1143000" y="2287440"/>
            <a:ext cx="1478160" cy="44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FF3333"/>
                </a:solidFill>
                <a:latin typeface="Calibri"/>
                <a:ea typeface="Arial Unicode MS"/>
              </a:rPr>
              <a:t>Taboo</a:t>
            </a:r>
            <a:endParaRPr dirty="0"/>
          </a:p>
        </p:txBody>
      </p:sp>
      <p:sp>
        <p:nvSpPr>
          <p:cNvPr id="111" name="CustomShape 27"/>
          <p:cNvSpPr/>
          <p:nvPr/>
        </p:nvSpPr>
        <p:spPr>
          <a:xfrm>
            <a:off x="3312000" y="1441800"/>
            <a:ext cx="15411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FF3333"/>
                </a:solidFill>
                <a:latin typeface="Calibri"/>
                <a:ea typeface="Arial Unicode MS"/>
              </a:rPr>
              <a:t>Madness</a:t>
            </a:r>
            <a:endParaRPr/>
          </a:p>
        </p:txBody>
      </p:sp>
      <p:sp>
        <p:nvSpPr>
          <p:cNvPr id="112" name="CustomShape 28"/>
          <p:cNvSpPr/>
          <p:nvPr/>
        </p:nvSpPr>
        <p:spPr>
          <a:xfrm>
            <a:off x="7314840" y="2161800"/>
            <a:ext cx="15411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FF3333"/>
                </a:solidFill>
                <a:latin typeface="Calibri"/>
                <a:ea typeface="Arial Unicode MS"/>
              </a:rPr>
              <a:t>Traitor</a:t>
            </a:r>
            <a:endParaRPr dirty="0"/>
          </a:p>
        </p:txBody>
      </p:sp>
      <p:sp>
        <p:nvSpPr>
          <p:cNvPr id="113" name="CustomShape 29"/>
          <p:cNvSpPr/>
          <p:nvPr/>
        </p:nvSpPr>
        <p:spPr>
          <a:xfrm>
            <a:off x="6768000" y="5688000"/>
            <a:ext cx="208476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dirty="0">
                <a:solidFill>
                  <a:srgbClr val="FF3333"/>
                </a:solidFill>
                <a:latin typeface="Calibri"/>
                <a:ea typeface="Arial Unicode MS"/>
              </a:rPr>
              <a:t>National Security Threat</a:t>
            </a:r>
            <a:endParaRPr dirty="0"/>
          </a:p>
        </p:txBody>
      </p:sp>
      <p:sp>
        <p:nvSpPr>
          <p:cNvPr id="114" name="CustomShape 30"/>
          <p:cNvSpPr/>
          <p:nvPr/>
        </p:nvSpPr>
        <p:spPr>
          <a:xfrm>
            <a:off x="3048000" y="617220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dirty="0" smtClean="0">
                <a:solidFill>
                  <a:srgbClr val="FF3333"/>
                </a:solidFill>
                <a:latin typeface="Calibri"/>
                <a:ea typeface="Arial Unicode MS"/>
              </a:rPr>
              <a:t>Crazy</a:t>
            </a:r>
            <a:endParaRPr dirty="0"/>
          </a:p>
        </p:txBody>
      </p:sp>
      <p:sp>
        <p:nvSpPr>
          <p:cNvPr id="115" name="CustomShape 31"/>
          <p:cNvSpPr/>
          <p:nvPr/>
        </p:nvSpPr>
        <p:spPr>
          <a:xfrm>
            <a:off x="504000" y="5112000"/>
            <a:ext cx="154188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>
                <a:solidFill>
                  <a:srgbClr val="FF3333"/>
                </a:solidFill>
                <a:latin typeface="Calibri"/>
                <a:ea typeface="Arial Unicode MS"/>
              </a:rPr>
              <a:t>Illegal</a:t>
            </a:r>
            <a:endParaRPr/>
          </a:p>
        </p:txBody>
      </p:sp>
      <p:sp>
        <p:nvSpPr>
          <p:cNvPr id="116" name="CustomShape 32"/>
          <p:cNvSpPr/>
          <p:nvPr/>
        </p:nvSpPr>
        <p:spPr>
          <a:xfrm>
            <a:off x="3089520" y="3132720"/>
            <a:ext cx="798480" cy="395280"/>
          </a:xfrm>
          <a:prstGeom prst="wedgeEllipseCallout">
            <a:avLst>
              <a:gd name="adj1" fmla="val 54334"/>
              <a:gd name="adj2" fmla="val 54273"/>
            </a:avLst>
          </a:prstGeom>
          <a:solidFill>
            <a:srgbClr val="FF0000"/>
          </a:solidFill>
          <a:ln>
            <a:solidFill>
              <a:srgbClr val="3465AF"/>
            </a:solidFill>
          </a:ln>
        </p:spPr>
      </p:sp>
      <p:sp>
        <p:nvSpPr>
          <p:cNvPr id="117" name="CustomShape 33"/>
          <p:cNvSpPr/>
          <p:nvPr/>
        </p:nvSpPr>
        <p:spPr>
          <a:xfrm>
            <a:off x="4176000" y="4104000"/>
            <a:ext cx="792000" cy="864000"/>
          </a:xfrm>
          <a:prstGeom prst="wedgeEllipseCallout">
            <a:avLst>
              <a:gd name="adj1" fmla="val -33661"/>
              <a:gd name="adj2" fmla="val -84721"/>
            </a:avLst>
          </a:prstGeom>
          <a:solidFill>
            <a:srgbClr val="FFC000"/>
          </a:solidFill>
          <a:ln>
            <a:solidFill>
              <a:srgbClr val="3465AF"/>
            </a:solidFill>
          </a:ln>
        </p:spPr>
      </p:sp>
      <p:sp>
        <p:nvSpPr>
          <p:cNvPr id="118" name="CustomShape 34"/>
          <p:cNvSpPr/>
          <p:nvPr/>
        </p:nvSpPr>
        <p:spPr>
          <a:xfrm>
            <a:off x="3096000" y="4104000"/>
            <a:ext cx="1008000" cy="648000"/>
          </a:xfrm>
          <a:prstGeom prst="wedgeEllipseCallout">
            <a:avLst>
              <a:gd name="adj1" fmla="val 36866"/>
              <a:gd name="adj2" fmla="val -96372"/>
            </a:avLst>
          </a:prstGeom>
          <a:solidFill>
            <a:schemeClr val="tx1"/>
          </a:solidFill>
          <a:ln>
            <a:solidFill>
              <a:srgbClr val="3465AF"/>
            </a:solidFill>
          </a:ln>
        </p:spPr>
      </p:sp>
      <p:sp>
        <p:nvSpPr>
          <p:cNvPr id="119" name="CustomShape 35"/>
          <p:cNvSpPr/>
          <p:nvPr/>
        </p:nvSpPr>
        <p:spPr>
          <a:xfrm>
            <a:off x="5040000" y="4032000"/>
            <a:ext cx="792000" cy="576000"/>
          </a:xfrm>
          <a:prstGeom prst="wedgeEllipseCallout">
            <a:avLst>
              <a:gd name="adj1" fmla="val -110017"/>
              <a:gd name="adj2" fmla="val -94628"/>
            </a:avLst>
          </a:prstGeom>
          <a:solidFill>
            <a:srgbClr val="92D050"/>
          </a:solidFill>
          <a:ln>
            <a:solidFill>
              <a:srgbClr val="3465AF"/>
            </a:solidFill>
          </a:ln>
        </p:spPr>
      </p:sp>
      <p:sp>
        <p:nvSpPr>
          <p:cNvPr id="120" name="CustomShape 36"/>
          <p:cNvSpPr/>
          <p:nvPr/>
        </p:nvSpPr>
        <p:spPr>
          <a:xfrm>
            <a:off x="5184000" y="3168000"/>
            <a:ext cx="792000" cy="720000"/>
          </a:xfrm>
          <a:prstGeom prst="wedgeEllipseCallout">
            <a:avLst>
              <a:gd name="adj1" fmla="val -85425"/>
              <a:gd name="adj2" fmla="val 27342"/>
            </a:avLst>
          </a:prstGeom>
          <a:solidFill>
            <a:srgbClr val="7030A0"/>
          </a:solidFill>
          <a:ln>
            <a:solidFill>
              <a:srgbClr val="3465AF"/>
            </a:solidFill>
          </a:ln>
        </p:spPr>
      </p:sp>
      <p:sp>
        <p:nvSpPr>
          <p:cNvPr id="121" name="CustomShape 37"/>
          <p:cNvSpPr/>
          <p:nvPr/>
        </p:nvSpPr>
        <p:spPr>
          <a:xfrm>
            <a:off x="4104000" y="2808000"/>
            <a:ext cx="936000" cy="720000"/>
          </a:xfrm>
          <a:prstGeom prst="wedgeEllipseCallout">
            <a:avLst>
              <a:gd name="adj1" fmla="val -34062"/>
              <a:gd name="adj2" fmla="val 53466"/>
            </a:avLst>
          </a:prstGeom>
          <a:solidFill>
            <a:srgbClr val="002060"/>
          </a:solidFill>
          <a:ln>
            <a:solidFill>
              <a:srgbClr val="3465AF"/>
            </a:solidFill>
          </a:ln>
        </p:spPr>
      </p:sp>
    </p:spTree>
    <p:extLst>
      <p:ext uri="{BB962C8B-B14F-4D97-AF65-F5344CB8AC3E}">
        <p14:creationId xmlns:p14="http://schemas.microsoft.com/office/powerpoint/2010/main" val="519042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07640" y="0"/>
            <a:ext cx="7161120" cy="7704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If a discourse becomes hegemonic, </a:t>
            </a: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</a:rPr>
              <a:t>the </a:t>
            </a:r>
            <a:r>
              <a:rPr lang="en-US" sz="2400" dirty="0">
                <a:solidFill>
                  <a:srgbClr val="A50021"/>
                </a:solidFill>
                <a:latin typeface="Calibri"/>
              </a:rPr>
              <a:t>vast majority </a:t>
            </a:r>
            <a:r>
              <a:rPr lang="en-US" sz="2400" dirty="0" smtClean="0">
                <a:solidFill>
                  <a:srgbClr val="A50021"/>
                </a:solidFill>
                <a:latin typeface="Calibri"/>
              </a:rPr>
              <a:t>will </a:t>
            </a: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no longer question it …</a:t>
            </a:r>
            <a:endParaRPr lang="en-US" sz="2400" dirty="0"/>
          </a:p>
        </p:txBody>
      </p:sp>
      <p:sp>
        <p:nvSpPr>
          <p:cNvPr id="123" name="CustomShape 2"/>
          <p:cNvSpPr/>
          <p:nvPr/>
        </p:nvSpPr>
        <p:spPr>
          <a:xfrm>
            <a:off x="0" y="5904000"/>
            <a:ext cx="8989200" cy="970920"/>
          </a:xfrm>
          <a:prstGeom prst="rect">
            <a:avLst/>
          </a:prstGeom>
          <a:noFill/>
          <a:ln>
            <a:noFill/>
          </a:ln>
        </p:spPr>
      </p:sp>
      <p:pic>
        <p:nvPicPr>
          <p:cNvPr id="124" name="Picture 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440" y="0"/>
            <a:ext cx="924840" cy="53136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2736000" y="1512000"/>
            <a:ext cx="4318920" cy="3692880"/>
          </a:xfrm>
          <a:prstGeom prst="ellipse">
            <a:avLst/>
          </a:prstGeom>
          <a:solidFill>
            <a:srgbClr val="DDDDDD"/>
          </a:solidFill>
          <a:ln>
            <a:solidFill>
              <a:srgbClr val="000000"/>
            </a:solidFill>
          </a:ln>
        </p:spPr>
      </p:sp>
      <p:sp>
        <p:nvSpPr>
          <p:cNvPr id="126" name="CustomShape 4"/>
          <p:cNvSpPr/>
          <p:nvPr/>
        </p:nvSpPr>
        <p:spPr>
          <a:xfrm>
            <a:off x="3379349" y="2101470"/>
            <a:ext cx="2927520" cy="246132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</p:sp>
      <p:sp>
        <p:nvSpPr>
          <p:cNvPr id="127" name="CustomShape 5"/>
          <p:cNvSpPr/>
          <p:nvPr/>
        </p:nvSpPr>
        <p:spPr>
          <a:xfrm>
            <a:off x="4199641" y="2845414"/>
            <a:ext cx="1470960" cy="682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400" b="1" dirty="0" err="1">
                <a:solidFill>
                  <a:srgbClr val="000000"/>
                </a:solidFill>
                <a:latin typeface="Calibri"/>
                <a:ea typeface="DejaVu Sans"/>
              </a:rPr>
              <a:t>Discourse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lang="de-DE" sz="2400" b="1" dirty="0" err="1">
                <a:solidFill>
                  <a:srgbClr val="000000"/>
                </a:solidFill>
                <a:latin typeface="Calibri"/>
                <a:ea typeface="DejaVu Sans"/>
              </a:rPr>
              <a:t>Hegemony</a:t>
            </a:r>
            <a:endParaRPr sz="2400" dirty="0"/>
          </a:p>
        </p:txBody>
      </p:sp>
      <p:sp>
        <p:nvSpPr>
          <p:cNvPr id="128" name="CustomShape 6"/>
          <p:cNvSpPr/>
          <p:nvPr/>
        </p:nvSpPr>
        <p:spPr>
          <a:xfrm rot="16200000">
            <a:off x="7512120" y="49394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 err="1">
                <a:solidFill>
                  <a:srgbClr val="808080"/>
                </a:solidFill>
                <a:latin typeface="Calibri"/>
                <a:ea typeface="DejaVu Sans"/>
              </a:rPr>
              <a:t>Contact</a:t>
            </a: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: marc.saxer@fesindia.org</a:t>
            </a:r>
            <a:endParaRPr dirty="0"/>
          </a:p>
        </p:txBody>
      </p:sp>
      <p:pic>
        <p:nvPicPr>
          <p:cNvPr id="129" name="Picture 1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0" y="7200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130" name="CustomShape 7"/>
          <p:cNvSpPr/>
          <p:nvPr/>
        </p:nvSpPr>
        <p:spPr>
          <a:xfrm>
            <a:off x="6048000" y="2127600"/>
            <a:ext cx="576000" cy="288000"/>
          </a:xfrm>
          <a:prstGeom prst="wedgeEllipseCallout">
            <a:avLst>
              <a:gd name="adj1" fmla="val -47268"/>
              <a:gd name="adj2" fmla="val 117331"/>
            </a:avLst>
          </a:prstGeom>
          <a:solidFill>
            <a:srgbClr val="92D050"/>
          </a:solidFill>
          <a:ln>
            <a:solidFill>
              <a:srgbClr val="3465AF"/>
            </a:solidFill>
          </a:ln>
        </p:spPr>
      </p:sp>
      <p:sp>
        <p:nvSpPr>
          <p:cNvPr id="131" name="CustomShape 8"/>
          <p:cNvSpPr/>
          <p:nvPr/>
        </p:nvSpPr>
        <p:spPr>
          <a:xfrm>
            <a:off x="2421360" y="4810040"/>
            <a:ext cx="576000" cy="360000"/>
          </a:xfrm>
          <a:prstGeom prst="wedgeEllipseCallout">
            <a:avLst>
              <a:gd name="adj1" fmla="val 45983"/>
              <a:gd name="adj2" fmla="val -84908"/>
            </a:avLst>
          </a:prstGeom>
          <a:solidFill>
            <a:srgbClr val="002060"/>
          </a:solidFill>
          <a:ln>
            <a:solidFill>
              <a:srgbClr val="3465AF"/>
            </a:solidFill>
          </a:ln>
        </p:spPr>
      </p:sp>
      <p:sp>
        <p:nvSpPr>
          <p:cNvPr id="132" name="CustomShape 9"/>
          <p:cNvSpPr/>
          <p:nvPr/>
        </p:nvSpPr>
        <p:spPr>
          <a:xfrm>
            <a:off x="4278600" y="4760740"/>
            <a:ext cx="432000" cy="360000"/>
          </a:xfrm>
          <a:prstGeom prst="wedgeEllipseCallout">
            <a:avLst>
              <a:gd name="adj1" fmla="val 42202"/>
              <a:gd name="adj2" fmla="val -96133"/>
            </a:avLst>
          </a:prstGeom>
          <a:solidFill>
            <a:srgbClr val="FFC000"/>
          </a:solidFill>
          <a:ln>
            <a:solidFill>
              <a:srgbClr val="3465AF"/>
            </a:solidFill>
          </a:ln>
        </p:spPr>
      </p:sp>
      <p:sp>
        <p:nvSpPr>
          <p:cNvPr id="133" name="CustomShape 10"/>
          <p:cNvSpPr/>
          <p:nvPr/>
        </p:nvSpPr>
        <p:spPr>
          <a:xfrm>
            <a:off x="5867400" y="4267200"/>
            <a:ext cx="576000" cy="432000"/>
          </a:xfrm>
          <a:prstGeom prst="wedgeEllipseCallout">
            <a:avLst>
              <a:gd name="adj1" fmla="val -26110"/>
              <a:gd name="adj2" fmla="val -89017"/>
            </a:avLst>
          </a:prstGeom>
          <a:solidFill>
            <a:srgbClr val="7030A0"/>
          </a:solidFill>
          <a:ln>
            <a:solidFill>
              <a:srgbClr val="3465AF"/>
            </a:solidFill>
          </a:ln>
        </p:spPr>
      </p:sp>
      <p:sp>
        <p:nvSpPr>
          <p:cNvPr id="134" name="CustomShape 11"/>
          <p:cNvSpPr/>
          <p:nvPr/>
        </p:nvSpPr>
        <p:spPr>
          <a:xfrm>
            <a:off x="2858411" y="2250900"/>
            <a:ext cx="504000" cy="329400"/>
          </a:xfrm>
          <a:prstGeom prst="wedgeEllipseCallout">
            <a:avLst>
              <a:gd name="adj1" fmla="val 52948"/>
              <a:gd name="adj2" fmla="val 78123"/>
            </a:avLst>
          </a:prstGeom>
          <a:solidFill>
            <a:schemeClr val="tx1"/>
          </a:solidFill>
          <a:ln>
            <a:solidFill>
              <a:srgbClr val="3465AF"/>
            </a:solidFill>
          </a:ln>
        </p:spPr>
      </p:sp>
      <p:sp>
        <p:nvSpPr>
          <p:cNvPr id="135" name="CustomShape 12"/>
          <p:cNvSpPr/>
          <p:nvPr/>
        </p:nvSpPr>
        <p:spPr>
          <a:xfrm rot="20054422">
            <a:off x="4626291" y="2249265"/>
            <a:ext cx="2099760" cy="345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dirty="0">
                <a:solidFill>
                  <a:srgbClr val="FF0000"/>
                </a:solidFill>
                <a:latin typeface="Calibri"/>
                <a:ea typeface="DejaVu Sans"/>
              </a:rPr>
              <a:t>Social Sanctions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136" name="CustomShape 13"/>
          <p:cNvSpPr/>
          <p:nvPr/>
        </p:nvSpPr>
        <p:spPr>
          <a:xfrm rot="19004071">
            <a:off x="2677990" y="3748430"/>
            <a:ext cx="2125680" cy="345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dirty="0">
                <a:solidFill>
                  <a:srgbClr val="FF3333"/>
                </a:solidFill>
                <a:latin typeface="Calibri"/>
                <a:ea typeface="DejaVu Sans"/>
              </a:rPr>
              <a:t>Legal Sanctions</a:t>
            </a:r>
            <a:endParaRPr sz="1600" dirty="0"/>
          </a:p>
        </p:txBody>
      </p:sp>
      <p:sp>
        <p:nvSpPr>
          <p:cNvPr id="137" name="Line 14"/>
          <p:cNvSpPr/>
          <p:nvPr/>
        </p:nvSpPr>
        <p:spPr>
          <a:xfrm flipH="1">
            <a:off x="2997360" y="3865289"/>
            <a:ext cx="1011490" cy="923841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  <p:sp>
        <p:nvSpPr>
          <p:cNvPr id="138" name="Line 15"/>
          <p:cNvSpPr/>
          <p:nvPr/>
        </p:nvSpPr>
        <p:spPr>
          <a:xfrm flipV="1">
            <a:off x="4782779" y="2014659"/>
            <a:ext cx="0" cy="644660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  <p:sp>
        <p:nvSpPr>
          <p:cNvPr id="19" name="CustomShape 7"/>
          <p:cNvSpPr/>
          <p:nvPr/>
        </p:nvSpPr>
        <p:spPr>
          <a:xfrm>
            <a:off x="6477000" y="3276600"/>
            <a:ext cx="576000" cy="288000"/>
          </a:xfrm>
          <a:prstGeom prst="wedgeEllipseCallout">
            <a:avLst>
              <a:gd name="adj1" fmla="val -78070"/>
              <a:gd name="adj2" fmla="val -20094"/>
            </a:avLst>
          </a:prstGeom>
          <a:solidFill>
            <a:srgbClr val="0070C0"/>
          </a:solidFill>
          <a:ln>
            <a:solidFill>
              <a:srgbClr val="3465AF"/>
            </a:solidFill>
          </a:ln>
        </p:spPr>
      </p:sp>
      <p:sp>
        <p:nvSpPr>
          <p:cNvPr id="20" name="CustomShape 8"/>
          <p:cNvSpPr/>
          <p:nvPr/>
        </p:nvSpPr>
        <p:spPr>
          <a:xfrm>
            <a:off x="4343400" y="1600200"/>
            <a:ext cx="576000" cy="360000"/>
          </a:xfrm>
          <a:prstGeom prst="wedgeEllipseCallout">
            <a:avLst>
              <a:gd name="adj1" fmla="val 8073"/>
              <a:gd name="adj2" fmla="val 85689"/>
            </a:avLst>
          </a:prstGeom>
          <a:solidFill>
            <a:srgbClr val="FF0000"/>
          </a:solidFill>
          <a:ln>
            <a:solidFill>
              <a:srgbClr val="3465AF"/>
            </a:solidFill>
          </a:ln>
        </p:spPr>
      </p:sp>
      <p:sp>
        <p:nvSpPr>
          <p:cNvPr id="21" name="CustomShape 1"/>
          <p:cNvSpPr/>
          <p:nvPr/>
        </p:nvSpPr>
        <p:spPr>
          <a:xfrm>
            <a:off x="630720" y="5958526"/>
            <a:ext cx="8001360" cy="7704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…but accepted it as reasonable, appropriate or simply </a:t>
            </a: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„The Truth“. </a:t>
            </a:r>
            <a:endParaRPr lang="en-US" sz="2400" dirty="0"/>
          </a:p>
        </p:txBody>
      </p:sp>
      <p:sp>
        <p:nvSpPr>
          <p:cNvPr id="22" name="Line 15"/>
          <p:cNvSpPr/>
          <p:nvPr/>
        </p:nvSpPr>
        <p:spPr>
          <a:xfrm flipV="1">
            <a:off x="5094903" y="2415600"/>
            <a:ext cx="944757" cy="429814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1737348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762120" y="-38160"/>
            <a:ext cx="7771320" cy="114192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CustomShape 2"/>
          <p:cNvSpPr/>
          <p:nvPr/>
        </p:nvSpPr>
        <p:spPr>
          <a:xfrm>
            <a:off x="6292800" y="7442280"/>
            <a:ext cx="4856760" cy="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141" name="CustomShape 3"/>
          <p:cNvSpPr/>
          <p:nvPr/>
        </p:nvSpPr>
        <p:spPr>
          <a:xfrm>
            <a:off x="3448440" y="6629400"/>
            <a:ext cx="2130120" cy="3060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CustomShape 4"/>
          <p:cNvSpPr/>
          <p:nvPr/>
        </p:nvSpPr>
        <p:spPr>
          <a:xfrm>
            <a:off x="1080" y="0"/>
            <a:ext cx="9142920" cy="65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By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defining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what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can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be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said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and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done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...</a:t>
            </a:r>
            <a:endParaRPr sz="2400" dirty="0"/>
          </a:p>
        </p:txBody>
      </p:sp>
      <p:sp>
        <p:nvSpPr>
          <p:cNvPr id="143" name="CustomShape 5"/>
          <p:cNvSpPr/>
          <p:nvPr/>
        </p:nvSpPr>
        <p:spPr>
          <a:xfrm>
            <a:off x="570600" y="6091877"/>
            <a:ext cx="7962840" cy="51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…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discourse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hegemony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defines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the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political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  <a:ea typeface="DejaVu Sans"/>
              </a:rPr>
              <a:t>field</a:t>
            </a: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 </a:t>
            </a:r>
            <a:endParaRPr sz="2400" dirty="0"/>
          </a:p>
        </p:txBody>
      </p:sp>
      <p:pic>
        <p:nvPicPr>
          <p:cNvPr id="144" name="Picture 1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2160" y="0"/>
            <a:ext cx="951840" cy="532800"/>
          </a:xfrm>
          <a:prstGeom prst="rect">
            <a:avLst/>
          </a:prstGeom>
          <a:ln>
            <a:noFill/>
          </a:ln>
        </p:spPr>
      </p:pic>
      <p:pic>
        <p:nvPicPr>
          <p:cNvPr id="146" name="Picture 1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0" y="7200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147" name="CustomShape 7"/>
          <p:cNvSpPr/>
          <p:nvPr/>
        </p:nvSpPr>
        <p:spPr>
          <a:xfrm>
            <a:off x="545400" y="951840"/>
            <a:ext cx="902880" cy="333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Radical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CustomShape 8"/>
          <p:cNvSpPr/>
          <p:nvPr/>
        </p:nvSpPr>
        <p:spPr>
          <a:xfrm>
            <a:off x="1912320" y="1182240"/>
            <a:ext cx="3883320" cy="617760"/>
          </a:xfrm>
          <a:prstGeom prst="ellipse">
            <a:avLst/>
          </a:prstGeom>
          <a:solidFill>
            <a:srgbClr val="FF0000"/>
          </a:solidFill>
          <a:ln w="22320">
            <a:noFill/>
            <a:round/>
          </a:ln>
        </p:spPr>
      </p:sp>
      <p:sp>
        <p:nvSpPr>
          <p:cNvPr id="149" name="Line 9"/>
          <p:cNvSpPr/>
          <p:nvPr/>
        </p:nvSpPr>
        <p:spPr>
          <a:xfrm>
            <a:off x="0" y="1512000"/>
            <a:ext cx="9144000" cy="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0" name="CustomShape 10"/>
          <p:cNvSpPr/>
          <p:nvPr/>
        </p:nvSpPr>
        <p:spPr>
          <a:xfrm>
            <a:off x="3227760" y="852120"/>
            <a:ext cx="1308240" cy="587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Mainstream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CustomShape 11"/>
          <p:cNvSpPr/>
          <p:nvPr/>
        </p:nvSpPr>
        <p:spPr>
          <a:xfrm>
            <a:off x="5801040" y="951840"/>
            <a:ext cx="982080" cy="333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Extreme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CustomShape 12"/>
          <p:cNvSpPr/>
          <p:nvPr/>
        </p:nvSpPr>
        <p:spPr>
          <a:xfrm>
            <a:off x="7883640" y="931320"/>
            <a:ext cx="756360" cy="508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Illegal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Line 13"/>
          <p:cNvSpPr/>
          <p:nvPr/>
        </p:nvSpPr>
        <p:spPr>
          <a:xfrm>
            <a:off x="7776000" y="100800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154" name="CustomShape 14"/>
          <p:cNvSpPr/>
          <p:nvPr/>
        </p:nvSpPr>
        <p:spPr>
          <a:xfrm>
            <a:off x="6984000" y="951840"/>
            <a:ext cx="720000" cy="333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Taboo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5" name="Line 15"/>
          <p:cNvSpPr/>
          <p:nvPr/>
        </p:nvSpPr>
        <p:spPr>
          <a:xfrm>
            <a:off x="5795640" y="118512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6" name="Line 16"/>
          <p:cNvSpPr/>
          <p:nvPr/>
        </p:nvSpPr>
        <p:spPr>
          <a:xfrm>
            <a:off x="1872000" y="118476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7" name="Line 17"/>
          <p:cNvSpPr/>
          <p:nvPr/>
        </p:nvSpPr>
        <p:spPr>
          <a:xfrm>
            <a:off x="6859800" y="116352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8" name="Line 18"/>
          <p:cNvSpPr/>
          <p:nvPr/>
        </p:nvSpPr>
        <p:spPr>
          <a:xfrm>
            <a:off x="6862680" y="119988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59" name="Line 19"/>
          <p:cNvSpPr/>
          <p:nvPr/>
        </p:nvSpPr>
        <p:spPr>
          <a:xfrm>
            <a:off x="6786720" y="1163520"/>
            <a:ext cx="0" cy="744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0" name="Line 20"/>
          <p:cNvSpPr/>
          <p:nvPr/>
        </p:nvSpPr>
        <p:spPr>
          <a:xfrm>
            <a:off x="7848000" y="100800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161" name="CustomShape 21"/>
          <p:cNvSpPr/>
          <p:nvPr/>
        </p:nvSpPr>
        <p:spPr>
          <a:xfrm>
            <a:off x="1625400" y="4491720"/>
            <a:ext cx="902880" cy="333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Radical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2" name="CustomShape 22"/>
          <p:cNvSpPr/>
          <p:nvPr/>
        </p:nvSpPr>
        <p:spPr>
          <a:xfrm>
            <a:off x="2992320" y="4722120"/>
            <a:ext cx="3883320" cy="617760"/>
          </a:xfrm>
          <a:prstGeom prst="ellipse">
            <a:avLst/>
          </a:prstGeom>
          <a:solidFill>
            <a:srgbClr val="FFFF00"/>
          </a:solidFill>
          <a:ln w="22320">
            <a:noFill/>
            <a:round/>
          </a:ln>
        </p:spPr>
      </p:sp>
      <p:sp>
        <p:nvSpPr>
          <p:cNvPr id="163" name="Line 23"/>
          <p:cNvSpPr/>
          <p:nvPr/>
        </p:nvSpPr>
        <p:spPr>
          <a:xfrm>
            <a:off x="0" y="5040000"/>
            <a:ext cx="9144000" cy="23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4" name="CustomShape 24"/>
          <p:cNvSpPr/>
          <p:nvPr/>
        </p:nvSpPr>
        <p:spPr>
          <a:xfrm>
            <a:off x="4307760" y="4392000"/>
            <a:ext cx="1308240" cy="587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Mainstream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CustomShape 25"/>
          <p:cNvSpPr/>
          <p:nvPr/>
        </p:nvSpPr>
        <p:spPr>
          <a:xfrm>
            <a:off x="6881040" y="4491720"/>
            <a:ext cx="982080" cy="333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Extreme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Line 26"/>
          <p:cNvSpPr/>
          <p:nvPr/>
        </p:nvSpPr>
        <p:spPr>
          <a:xfrm>
            <a:off x="1381680" y="472500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67" name="Line 27"/>
          <p:cNvSpPr/>
          <p:nvPr/>
        </p:nvSpPr>
        <p:spPr>
          <a:xfrm>
            <a:off x="8856000" y="454788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168" name="CustomShape 28"/>
          <p:cNvSpPr/>
          <p:nvPr/>
        </p:nvSpPr>
        <p:spPr>
          <a:xfrm>
            <a:off x="8064000" y="4491720"/>
            <a:ext cx="720000" cy="333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Taboo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Line 29"/>
          <p:cNvSpPr/>
          <p:nvPr/>
        </p:nvSpPr>
        <p:spPr>
          <a:xfrm>
            <a:off x="1384560" y="476136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0" name="Line 30"/>
          <p:cNvSpPr/>
          <p:nvPr/>
        </p:nvSpPr>
        <p:spPr>
          <a:xfrm>
            <a:off x="1308600" y="4725000"/>
            <a:ext cx="0" cy="744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1" name="Line 31"/>
          <p:cNvSpPr/>
          <p:nvPr/>
        </p:nvSpPr>
        <p:spPr>
          <a:xfrm>
            <a:off x="6875640" y="472500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2" name="Line 32"/>
          <p:cNvSpPr/>
          <p:nvPr/>
        </p:nvSpPr>
        <p:spPr>
          <a:xfrm>
            <a:off x="2952000" y="472464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3" name="Line 33"/>
          <p:cNvSpPr/>
          <p:nvPr/>
        </p:nvSpPr>
        <p:spPr>
          <a:xfrm>
            <a:off x="7939800" y="470340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4" name="Line 34"/>
          <p:cNvSpPr/>
          <p:nvPr/>
        </p:nvSpPr>
        <p:spPr>
          <a:xfrm>
            <a:off x="7942680" y="473976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5" name="Line 35"/>
          <p:cNvSpPr/>
          <p:nvPr/>
        </p:nvSpPr>
        <p:spPr>
          <a:xfrm>
            <a:off x="7866720" y="4703400"/>
            <a:ext cx="0" cy="744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6" name="Line 36"/>
          <p:cNvSpPr/>
          <p:nvPr/>
        </p:nvSpPr>
        <p:spPr>
          <a:xfrm>
            <a:off x="8928000" y="454788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177" name="Line 37"/>
          <p:cNvSpPr/>
          <p:nvPr/>
        </p:nvSpPr>
        <p:spPr>
          <a:xfrm>
            <a:off x="446400" y="110232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8" name="Line 38"/>
          <p:cNvSpPr/>
          <p:nvPr/>
        </p:nvSpPr>
        <p:spPr>
          <a:xfrm>
            <a:off x="449280" y="1138680"/>
            <a:ext cx="0" cy="70776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79" name="Line 39"/>
          <p:cNvSpPr/>
          <p:nvPr/>
        </p:nvSpPr>
        <p:spPr>
          <a:xfrm>
            <a:off x="373320" y="1102320"/>
            <a:ext cx="0" cy="744120"/>
          </a:xfrm>
          <a:prstGeom prst="line">
            <a:avLst/>
          </a:prstGeom>
          <a:ln w="25560">
            <a:solidFill>
              <a:srgbClr val="000000"/>
            </a:solidFill>
            <a:round/>
          </a:ln>
        </p:spPr>
      </p:sp>
      <p:sp>
        <p:nvSpPr>
          <p:cNvPr id="180" name="Line 40"/>
          <p:cNvSpPr/>
          <p:nvPr/>
        </p:nvSpPr>
        <p:spPr>
          <a:xfrm>
            <a:off x="113170" y="452808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181" name="Line 41"/>
          <p:cNvSpPr/>
          <p:nvPr/>
        </p:nvSpPr>
        <p:spPr>
          <a:xfrm>
            <a:off x="228600" y="454788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182" name="CustomShape 42"/>
          <p:cNvSpPr/>
          <p:nvPr/>
        </p:nvSpPr>
        <p:spPr>
          <a:xfrm>
            <a:off x="360000" y="4464000"/>
            <a:ext cx="720000" cy="333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600" b="1" dirty="0" err="1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Taboo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3" name="Line 43"/>
          <p:cNvSpPr/>
          <p:nvPr/>
        </p:nvSpPr>
        <p:spPr>
          <a:xfrm>
            <a:off x="2295720" y="3354299"/>
            <a:ext cx="26400" cy="981360"/>
          </a:xfrm>
          <a:prstGeom prst="line">
            <a:avLst/>
          </a:prstGeom>
          <a:ln>
            <a:solidFill>
              <a:srgbClr val="000000"/>
            </a:solidFill>
            <a:custDash>
              <a:ds d="51000" sp="127000"/>
              <a:ds d="51000" sp="127000"/>
              <a:ds d="254000" sp="127000"/>
              <a:ds d="254000" sp="127000"/>
              <a:ds d="254000" sp="127000"/>
            </a:custDash>
            <a:tailEnd type="triangle" w="med" len="med"/>
          </a:ln>
        </p:spPr>
      </p:sp>
      <p:sp>
        <p:nvSpPr>
          <p:cNvPr id="184" name="Line 44"/>
          <p:cNvSpPr/>
          <p:nvPr/>
        </p:nvSpPr>
        <p:spPr>
          <a:xfrm>
            <a:off x="6292800" y="3482280"/>
            <a:ext cx="0" cy="800596"/>
          </a:xfrm>
          <a:prstGeom prst="line">
            <a:avLst/>
          </a:prstGeom>
          <a:ln>
            <a:solidFill>
              <a:srgbClr val="000000"/>
            </a:solidFill>
            <a:custDash>
              <a:ds d="51000" sp="127000"/>
              <a:ds d="51000" sp="127000"/>
              <a:ds d="254000" sp="127000"/>
              <a:ds d="254000" sp="127000"/>
              <a:ds d="254000" sp="127000"/>
            </a:custDash>
            <a:tailEnd type="triangle" w="med" len="med"/>
          </a:ln>
        </p:spPr>
      </p:sp>
      <p:sp>
        <p:nvSpPr>
          <p:cNvPr id="48" name="CustomShape 2"/>
          <p:cNvSpPr/>
          <p:nvPr/>
        </p:nvSpPr>
        <p:spPr>
          <a:xfrm>
            <a:off x="3581400" y="6495480"/>
            <a:ext cx="198120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sp>
        <p:nvSpPr>
          <p:cNvPr id="49" name="Line 20"/>
          <p:cNvSpPr/>
          <p:nvPr/>
        </p:nvSpPr>
        <p:spPr>
          <a:xfrm>
            <a:off x="7704000" y="100800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50" name="Line 20"/>
          <p:cNvSpPr/>
          <p:nvPr/>
        </p:nvSpPr>
        <p:spPr>
          <a:xfrm>
            <a:off x="8761803" y="4547880"/>
            <a:ext cx="0" cy="941040"/>
          </a:xfrm>
          <a:prstGeom prst="line">
            <a:avLst/>
          </a:prstGeom>
          <a:ln w="22320">
            <a:solidFill>
              <a:srgbClr val="953735"/>
            </a:solidFill>
            <a:round/>
          </a:ln>
        </p:spPr>
      </p:sp>
      <p:sp>
        <p:nvSpPr>
          <p:cNvPr id="2" name="Oval Callout 1"/>
          <p:cNvSpPr/>
          <p:nvPr/>
        </p:nvSpPr>
        <p:spPr>
          <a:xfrm>
            <a:off x="1723145" y="2756640"/>
            <a:ext cx="1041600" cy="469200"/>
          </a:xfrm>
          <a:prstGeom prst="wedgeEllipseCallout">
            <a:avLst>
              <a:gd name="adj1" fmla="val -30907"/>
              <a:gd name="adj2" fmla="val 752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43"/>
          <p:cNvSpPr/>
          <p:nvPr/>
        </p:nvSpPr>
        <p:spPr>
          <a:xfrm flipH="1" flipV="1">
            <a:off x="2295719" y="1762876"/>
            <a:ext cx="0" cy="847905"/>
          </a:xfrm>
          <a:prstGeom prst="line">
            <a:avLst/>
          </a:prstGeom>
          <a:ln>
            <a:solidFill>
              <a:srgbClr val="000000"/>
            </a:solidFill>
            <a:custDash>
              <a:ds d="51000" sp="127000"/>
              <a:ds d="51000" sp="127000"/>
              <a:ds d="254000" sp="127000"/>
              <a:ds d="254000" sp="127000"/>
              <a:ds d="254000" sp="127000"/>
            </a:custDash>
            <a:tailEnd type="triangle" w="med" len="med"/>
          </a:ln>
        </p:spPr>
      </p:sp>
      <p:sp>
        <p:nvSpPr>
          <p:cNvPr id="3" name="Rounded Rectangular Callout 2"/>
          <p:cNvSpPr/>
          <p:nvPr/>
        </p:nvSpPr>
        <p:spPr>
          <a:xfrm>
            <a:off x="5795640" y="2831101"/>
            <a:ext cx="973799" cy="535798"/>
          </a:xfrm>
          <a:prstGeom prst="wedgeRoundRectCallout">
            <a:avLst>
              <a:gd name="adj1" fmla="val 40741"/>
              <a:gd name="adj2" fmla="val 73691"/>
              <a:gd name="adj3" fmla="val 1666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Line 43"/>
          <p:cNvSpPr/>
          <p:nvPr/>
        </p:nvSpPr>
        <p:spPr>
          <a:xfrm flipH="1" flipV="1">
            <a:off x="6292800" y="1739161"/>
            <a:ext cx="0" cy="922318"/>
          </a:xfrm>
          <a:prstGeom prst="line">
            <a:avLst/>
          </a:prstGeom>
          <a:ln>
            <a:solidFill>
              <a:srgbClr val="000000"/>
            </a:solidFill>
            <a:custDash>
              <a:ds d="51000" sp="127000"/>
              <a:ds d="51000" sp="127000"/>
              <a:ds d="254000" sp="127000"/>
              <a:ds d="254000" sp="127000"/>
              <a:ds d="254000" sp="127000"/>
            </a:custDash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1082894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371600" y="0"/>
            <a:ext cx="6797160" cy="96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Policy discourses are embedded into </a:t>
            </a:r>
            <a:r>
              <a:rPr lang="en-US" sz="2400" dirty="0" smtClean="0">
                <a:solidFill>
                  <a:srgbClr val="A50021"/>
                </a:solidFill>
                <a:latin typeface="Calibri"/>
              </a:rPr>
              <a:t>discourse communities...</a:t>
            </a:r>
            <a:endParaRPr lang="en-US" sz="2400" dirty="0"/>
          </a:p>
        </p:txBody>
      </p:sp>
      <p:pic>
        <p:nvPicPr>
          <p:cNvPr id="210" name="Picture 1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440" y="0"/>
            <a:ext cx="924840" cy="531360"/>
          </a:xfrm>
          <a:prstGeom prst="rect">
            <a:avLst/>
          </a:prstGeom>
          <a:ln>
            <a:noFill/>
          </a:ln>
        </p:spPr>
      </p:pic>
      <p:sp>
        <p:nvSpPr>
          <p:cNvPr id="211" name="Line 2"/>
          <p:cNvSpPr/>
          <p:nvPr/>
        </p:nvSpPr>
        <p:spPr>
          <a:xfrm>
            <a:off x="0" y="1905120"/>
            <a:ext cx="9067680" cy="0"/>
          </a:xfrm>
          <a:prstGeom prst="line">
            <a:avLst/>
          </a:prstGeom>
          <a:ln w="22225">
            <a:solidFill>
              <a:srgbClr val="4F81BD"/>
            </a:solidFill>
            <a:prstDash val="sysDot"/>
            <a:round/>
          </a:ln>
        </p:spPr>
      </p:sp>
      <p:sp>
        <p:nvSpPr>
          <p:cNvPr id="212" name="Line 3"/>
          <p:cNvSpPr/>
          <p:nvPr/>
        </p:nvSpPr>
        <p:spPr>
          <a:xfrm>
            <a:off x="0" y="2586600"/>
            <a:ext cx="9067680" cy="0"/>
          </a:xfrm>
          <a:prstGeom prst="line">
            <a:avLst/>
          </a:prstGeom>
          <a:ln w="22225">
            <a:solidFill>
              <a:srgbClr val="4F81BD"/>
            </a:solidFill>
            <a:prstDash val="sysDot"/>
            <a:round/>
          </a:ln>
        </p:spPr>
      </p:sp>
      <p:sp>
        <p:nvSpPr>
          <p:cNvPr id="213" name="Line 4"/>
          <p:cNvSpPr/>
          <p:nvPr/>
        </p:nvSpPr>
        <p:spPr>
          <a:xfrm>
            <a:off x="0" y="3312000"/>
            <a:ext cx="9067680" cy="0"/>
          </a:xfrm>
          <a:prstGeom prst="line">
            <a:avLst/>
          </a:prstGeom>
          <a:ln w="22225">
            <a:solidFill>
              <a:srgbClr val="4F81BD"/>
            </a:solidFill>
            <a:prstDash val="sysDot"/>
            <a:round/>
          </a:ln>
        </p:spPr>
      </p:sp>
      <p:sp>
        <p:nvSpPr>
          <p:cNvPr id="214" name="Line 5"/>
          <p:cNvSpPr/>
          <p:nvPr/>
        </p:nvSpPr>
        <p:spPr>
          <a:xfrm>
            <a:off x="0" y="4032000"/>
            <a:ext cx="9067680" cy="0"/>
          </a:xfrm>
          <a:prstGeom prst="line">
            <a:avLst/>
          </a:prstGeom>
          <a:ln w="22225">
            <a:solidFill>
              <a:srgbClr val="4F81BD"/>
            </a:solidFill>
            <a:prstDash val="sysDot"/>
            <a:round/>
          </a:ln>
        </p:spPr>
      </p:sp>
      <p:sp>
        <p:nvSpPr>
          <p:cNvPr id="215" name="CustomShape 6"/>
          <p:cNvSpPr/>
          <p:nvPr/>
        </p:nvSpPr>
        <p:spPr>
          <a:xfrm>
            <a:off x="2952000" y="1298160"/>
            <a:ext cx="2532240" cy="35251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16" name="CustomShape 7"/>
          <p:cNvSpPr/>
          <p:nvPr/>
        </p:nvSpPr>
        <p:spPr>
          <a:xfrm>
            <a:off x="6274080" y="1298160"/>
            <a:ext cx="2509200" cy="35251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FF0000"/>
            </a:solidFill>
            <a:round/>
          </a:ln>
        </p:spPr>
      </p:sp>
      <p:sp>
        <p:nvSpPr>
          <p:cNvPr id="217" name="CustomShape 8"/>
          <p:cNvSpPr/>
          <p:nvPr/>
        </p:nvSpPr>
        <p:spPr>
          <a:xfrm>
            <a:off x="2950560" y="1551600"/>
            <a:ext cx="2501640" cy="331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1600" b="1" dirty="0">
                <a:solidFill>
                  <a:srgbClr val="000000"/>
                </a:solidFill>
                <a:latin typeface="Calibri"/>
                <a:ea typeface="DejaVu Sans"/>
              </a:rPr>
              <a:t>Discourse Community I</a:t>
            </a:r>
            <a:endParaRPr dirty="0"/>
          </a:p>
        </p:txBody>
      </p:sp>
      <p:sp>
        <p:nvSpPr>
          <p:cNvPr id="218" name="CustomShape 9"/>
          <p:cNvSpPr/>
          <p:nvPr/>
        </p:nvSpPr>
        <p:spPr>
          <a:xfrm>
            <a:off x="6281640" y="1512000"/>
            <a:ext cx="2501640" cy="331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1600" b="1">
                <a:solidFill>
                  <a:srgbClr val="000000"/>
                </a:solidFill>
                <a:latin typeface="Calibri"/>
                <a:ea typeface="DejaVu Sans"/>
              </a:rPr>
              <a:t>Discourse Community II</a:t>
            </a:r>
            <a:endParaRPr/>
          </a:p>
        </p:txBody>
      </p:sp>
      <p:sp>
        <p:nvSpPr>
          <p:cNvPr id="219" name="CustomShape 10"/>
          <p:cNvSpPr/>
          <p:nvPr/>
        </p:nvSpPr>
        <p:spPr>
          <a:xfrm>
            <a:off x="360" y="1905480"/>
            <a:ext cx="9065160" cy="679320"/>
          </a:xfrm>
          <a:prstGeom prst="rect">
            <a:avLst/>
          </a:prstGeom>
          <a:noFill/>
          <a:ln>
            <a:noFill/>
          </a:ln>
        </p:spPr>
        <p:txBody>
          <a:bodyPr lIns="68760" tIns="68760" rIns="68760" bIns="68760"/>
          <a:lstStyle/>
          <a:p>
            <a:pPr>
              <a:lnSpc>
                <a:spcPct val="90000"/>
              </a:lnSpc>
            </a:pPr>
            <a:r>
              <a:rPr lang="de-DE" b="1" dirty="0">
                <a:solidFill>
                  <a:srgbClr val="000000"/>
                </a:solidFill>
                <a:latin typeface="Calibri"/>
                <a:ea typeface="DejaVu Sans"/>
              </a:rPr>
              <a:t>Policy Discourse</a:t>
            </a:r>
            <a:endParaRPr dirty="0"/>
          </a:p>
        </p:txBody>
      </p:sp>
      <p:sp>
        <p:nvSpPr>
          <p:cNvPr id="220" name="CustomShape 11"/>
          <p:cNvSpPr/>
          <p:nvPr/>
        </p:nvSpPr>
        <p:spPr>
          <a:xfrm>
            <a:off x="360" y="2580480"/>
            <a:ext cx="9056520" cy="1057680"/>
          </a:xfrm>
          <a:prstGeom prst="rect">
            <a:avLst/>
          </a:prstGeom>
          <a:noFill/>
          <a:ln>
            <a:noFill/>
          </a:ln>
        </p:spPr>
        <p:txBody>
          <a:bodyPr lIns="68760" tIns="68760" rIns="68760" bIns="68760"/>
          <a:lstStyle/>
          <a:p>
            <a:pPr>
              <a:lnSpc>
                <a:spcPct val="90000"/>
              </a:lnSpc>
            </a:pPr>
            <a:r>
              <a:rPr lang="de-DE" b="1">
                <a:solidFill>
                  <a:srgbClr val="000000"/>
                </a:solidFill>
                <a:latin typeface="Calibri"/>
                <a:ea typeface="DejaVu Sans"/>
              </a:rPr>
              <a:t>Paradigm Discourse	</a:t>
            </a:r>
            <a:endParaRPr/>
          </a:p>
        </p:txBody>
      </p:sp>
      <p:sp>
        <p:nvSpPr>
          <p:cNvPr id="221" name="CustomShape 12"/>
          <p:cNvSpPr/>
          <p:nvPr/>
        </p:nvSpPr>
        <p:spPr>
          <a:xfrm>
            <a:off x="0" y="3312000"/>
            <a:ext cx="9056520" cy="729720"/>
          </a:xfrm>
          <a:prstGeom prst="rect">
            <a:avLst/>
          </a:prstGeom>
          <a:noFill/>
          <a:ln>
            <a:noFill/>
          </a:ln>
        </p:spPr>
        <p:txBody>
          <a:bodyPr lIns="68760" tIns="68760" rIns="68760" bIns="68760"/>
          <a:lstStyle/>
          <a:p>
            <a:pPr>
              <a:lnSpc>
                <a:spcPct val="90000"/>
              </a:lnSpc>
            </a:pPr>
            <a:r>
              <a:rPr lang="de-DE" b="1">
                <a:solidFill>
                  <a:srgbClr val="000000"/>
                </a:solidFill>
                <a:latin typeface="Calibri"/>
                <a:ea typeface="DejaVu Sans"/>
              </a:rPr>
              <a:t>Narrative Discourse</a:t>
            </a:r>
            <a:endParaRPr/>
          </a:p>
        </p:txBody>
      </p:sp>
      <p:sp>
        <p:nvSpPr>
          <p:cNvPr id="222" name="CustomShape 13"/>
          <p:cNvSpPr/>
          <p:nvPr/>
        </p:nvSpPr>
        <p:spPr>
          <a:xfrm>
            <a:off x="14760" y="4032000"/>
            <a:ext cx="9056520" cy="948960"/>
          </a:xfrm>
          <a:prstGeom prst="rect">
            <a:avLst/>
          </a:prstGeom>
          <a:noFill/>
          <a:ln>
            <a:noFill/>
          </a:ln>
        </p:spPr>
        <p:txBody>
          <a:bodyPr lIns="68760" tIns="68760" rIns="68760" bIns="68760"/>
          <a:lstStyle/>
          <a:p>
            <a:pPr>
              <a:lnSpc>
                <a:spcPct val="90000"/>
              </a:lnSpc>
            </a:pPr>
            <a:r>
              <a:rPr lang="de-DE" b="1">
                <a:solidFill>
                  <a:srgbClr val="000000"/>
                </a:solidFill>
                <a:latin typeface="Calibri"/>
                <a:ea typeface="DejaVu Sans"/>
              </a:rPr>
              <a:t>Metaphysical Discourse</a:t>
            </a:r>
            <a:endParaRPr/>
          </a:p>
        </p:txBody>
      </p:sp>
      <p:sp>
        <p:nvSpPr>
          <p:cNvPr id="223" name="CustomShape 14"/>
          <p:cNvSpPr/>
          <p:nvPr/>
        </p:nvSpPr>
        <p:spPr>
          <a:xfrm>
            <a:off x="1296000" y="5472000"/>
            <a:ext cx="6797160" cy="1293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24" name="CustomShape 15"/>
          <p:cNvSpPr/>
          <p:nvPr/>
        </p:nvSpPr>
        <p:spPr>
          <a:xfrm rot="16200000">
            <a:off x="7553040" y="5248980"/>
            <a:ext cx="281940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pic>
        <p:nvPicPr>
          <p:cNvPr id="225" name="Picture 2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0" y="7200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19" name="CustomShape 1"/>
          <p:cNvSpPr/>
          <p:nvPr/>
        </p:nvSpPr>
        <p:spPr>
          <a:xfrm>
            <a:off x="-34565" y="5800746"/>
            <a:ext cx="9055800" cy="96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… </a:t>
            </a: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discourse steering can influence, guide, justify </a:t>
            </a: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or define interests and positions.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0115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60008" y="1029977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35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6628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23820118"/>
              </p:ext>
            </p:extLst>
          </p:nvPr>
        </p:nvGraphicFramePr>
        <p:xfrm>
          <a:off x="8272100" y="0"/>
          <a:ext cx="871900" cy="498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100" y="0"/>
                        <a:ext cx="871900" cy="498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8432" y="180647"/>
            <a:ext cx="735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In a conservative political economy… 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-29275" y="6379067"/>
            <a:ext cx="917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… progressive policy initiatives often fail to be implemented.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2" name="Pfeil nach links 1"/>
          <p:cNvSpPr/>
          <p:nvPr/>
        </p:nvSpPr>
        <p:spPr>
          <a:xfrm>
            <a:off x="-29275" y="709932"/>
            <a:ext cx="8606604" cy="5669135"/>
          </a:xfrm>
          <a:prstGeom prst="leftArrow">
            <a:avLst>
              <a:gd name="adj1" fmla="val 73596"/>
              <a:gd name="adj2" fmla="val 41067"/>
            </a:avLst>
          </a:prstGeom>
          <a:gradFill>
            <a:gsLst>
              <a:gs pos="0">
                <a:schemeClr val="bg1">
                  <a:lumMod val="96000"/>
                </a:schemeClr>
              </a:gs>
              <a:gs pos="45000">
                <a:schemeClr val="bg1">
                  <a:lumMod val="88000"/>
                </a:schemeClr>
              </a:gs>
              <a:gs pos="100000">
                <a:schemeClr val="bg1">
                  <a:lumMod val="5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links 3" descr="Gesellschaftliche Allianzen&#10;"/>
          <p:cNvSpPr/>
          <p:nvPr/>
        </p:nvSpPr>
        <p:spPr>
          <a:xfrm>
            <a:off x="1880316" y="1497417"/>
            <a:ext cx="6585959" cy="843094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Status quo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alliance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Pfeil nach links 12" descr="Gesellschaftliche Allianzen&#10;"/>
          <p:cNvSpPr/>
          <p:nvPr/>
        </p:nvSpPr>
        <p:spPr>
          <a:xfrm>
            <a:off x="1880316" y="2384085"/>
            <a:ext cx="6585959" cy="843094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Narratives, myths and symbols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Pfeil nach links 13" descr="Gesellschaftliche Allianzen&#10;"/>
          <p:cNvSpPr/>
          <p:nvPr/>
        </p:nvSpPr>
        <p:spPr>
          <a:xfrm>
            <a:off x="1877887" y="3824084"/>
            <a:ext cx="6585959" cy="843094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Political economy,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policy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paradigms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Pfeil nach links 14" descr="Gesellschaftliche Allianzen&#10;"/>
          <p:cNvSpPr/>
          <p:nvPr/>
        </p:nvSpPr>
        <p:spPr>
          <a:xfrm>
            <a:off x="1877887" y="4720251"/>
            <a:ext cx="6585959" cy="843094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latin typeface="Calibri" pitchFamily="34" charset="0"/>
                <a:cs typeface="Calibri" pitchFamily="34" charset="0"/>
              </a:rPr>
              <a:t>Institutions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rules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norms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437882" y="3295434"/>
            <a:ext cx="5061397" cy="4755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Calibri" pitchFamily="34" charset="0"/>
                <a:cs typeface="Calibri" pitchFamily="34" charset="0"/>
              </a:rPr>
              <a:t>Progressive Policy Initiatives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67" descr="http://www.resandes.de/uploads/pics/Barockformat_Ziegelstei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7"/>
          <a:stretch/>
        </p:blipFill>
        <p:spPr bwMode="auto">
          <a:xfrm>
            <a:off x="5499279" y="3184800"/>
            <a:ext cx="1297951" cy="6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ghtning Bolt 7"/>
          <p:cNvSpPr/>
          <p:nvPr/>
        </p:nvSpPr>
        <p:spPr>
          <a:xfrm rot="20978701" flipH="1">
            <a:off x="5356187" y="3228179"/>
            <a:ext cx="457200" cy="632640"/>
          </a:xfrm>
          <a:prstGeom prst="lightningBol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15" descr="C:\Users\Intern1\Desktop\india-map-and-flag-13107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9" name="CustomShape 2"/>
          <p:cNvSpPr/>
          <p:nvPr/>
        </p:nvSpPr>
        <p:spPr>
          <a:xfrm rot="16200000">
            <a:off x="7517077" y="5161856"/>
            <a:ext cx="2892960" cy="49932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Picture" r:id="rId3" imgW="934179" imgH="534034" progId="Word.Picture.8">
                  <p:embed/>
                </p:oleObj>
              </mc:Choice>
              <mc:Fallback>
                <p:oleObj name="Picture" r:id="rId3" imgW="934179" imgH="534034" progId="Word.Picture.8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7212" y="-184666"/>
            <a:ext cx="7516153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cs typeface="Calibri" pitchFamily="34" charset="0"/>
              </a:rPr>
              <a:t>1970s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cs typeface="Calibri" pitchFamily="34" charset="0"/>
              </a:rPr>
              <a:t>Club of Rome at the fringe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1721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4322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23440"/>
              </p:ext>
            </p:extLst>
          </p:nvPr>
        </p:nvGraphicFramePr>
        <p:xfrm>
          <a:off x="704171" y="1447800"/>
          <a:ext cx="843982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38687" y="230002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Technology-driven 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7930" y="2300020"/>
            <a:ext cx="193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Redistributive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Social Justice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-1603578" y="3695700"/>
            <a:ext cx="464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2422" y="6019800"/>
            <a:ext cx="8039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4322" y="6019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5966" y="6043534"/>
            <a:ext cx="11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State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83322" y="4953000"/>
            <a:ext cx="1032078" cy="920965"/>
          </a:xfrm>
          <a:prstGeom prst="ellipse">
            <a:avLst/>
          </a:prstGeom>
          <a:solidFill>
            <a:srgbClr val="94FF85"/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701668" y="525331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De-growth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C:\Users\Intern1\Desktop\india-map-and-flag-13107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21" name="CustomShape 2"/>
          <p:cNvSpPr/>
          <p:nvPr/>
        </p:nvSpPr>
        <p:spPr>
          <a:xfrm>
            <a:off x="3124200" y="64954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745251" y="3477457"/>
            <a:ext cx="4308309" cy="70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Growth 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as a problem                         as  a solution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5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Picture" r:id="rId3" imgW="934179" imgH="534034" progId="Word.Picture.8">
                  <p:embed/>
                </p:oleObj>
              </mc:Choice>
              <mc:Fallback>
                <p:oleObj name="Picture" r:id="rId3" imgW="934179" imgH="534034" progId="Word.Picture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7212" y="-184666"/>
            <a:ext cx="7516153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1980s 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Environmental Protection resonates with more people </a:t>
            </a:r>
            <a:endParaRPr lang="th-TH" sz="2400" dirty="0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9155" y="53102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1756" y="53102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1353078"/>
              </p:ext>
            </p:extLst>
          </p:nvPr>
        </p:nvGraphicFramePr>
        <p:xfrm>
          <a:off x="711605" y="1424066"/>
          <a:ext cx="843982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37556" y="224465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Market-driven 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6252" y="2398538"/>
            <a:ext cx="19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Redistribution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Social Justice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9856" y="5996066"/>
            <a:ext cx="8039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1756" y="599606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6019800"/>
            <a:ext cx="11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State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95556" y="5088230"/>
            <a:ext cx="838200" cy="831635"/>
          </a:xfrm>
          <a:prstGeom prst="ellipse">
            <a:avLst/>
          </a:prstGeom>
          <a:solidFill>
            <a:srgbClr val="B5FFAB"/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043156" y="5081666"/>
            <a:ext cx="117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De-growth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97423" y="4474671"/>
            <a:ext cx="1447800" cy="1417394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0357" y="4700666"/>
            <a:ext cx="160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Environ-mental Protection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 descr="C:\Users\Intern1\Desktop\india-map-and-flag-13107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23" name="CustomShape 2"/>
          <p:cNvSpPr/>
          <p:nvPr/>
        </p:nvSpPr>
        <p:spPr>
          <a:xfrm>
            <a:off x="3048000" y="64954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-1596144" y="3671966"/>
            <a:ext cx="464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-1744406" y="3476612"/>
            <a:ext cx="430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Growth 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as a problem                         as  a solution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33800" y="2819400"/>
            <a:ext cx="304800" cy="0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71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Picture" r:id="rId3" imgW="934179" imgH="534034" progId="Word.Picture.8">
                  <p:embed/>
                </p:oleObj>
              </mc:Choice>
              <mc:Fallback>
                <p:oleObj name="Picture" r:id="rId3" imgW="934179" imgH="534034" progId="Word.Picture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7212" y="-184666"/>
            <a:ext cx="7516153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1990s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Sustainability moves closer to the center</a:t>
            </a:r>
            <a:endParaRPr lang="th-TH" sz="2400" dirty="0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1721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4322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0178657"/>
              </p:ext>
            </p:extLst>
          </p:nvPr>
        </p:nvGraphicFramePr>
        <p:xfrm>
          <a:off x="704171" y="1447800"/>
          <a:ext cx="843982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1008" y="2251476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Market-driven 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8122" y="2286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Third Way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Social 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2422" y="6019800"/>
            <a:ext cx="8039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4322" y="6019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45966" y="6043534"/>
            <a:ext cx="11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State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64322" y="5111964"/>
            <a:ext cx="838200" cy="755435"/>
          </a:xfrm>
          <a:prstGeom prst="ellipse">
            <a:avLst/>
          </a:prstGeom>
          <a:solidFill>
            <a:srgbClr val="94FF85"/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142218" y="5105400"/>
            <a:ext cx="1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De-growth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92722" y="4495800"/>
            <a:ext cx="1556331" cy="1516399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16522" y="4957810"/>
            <a:ext cx="172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Environmental Protection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7522" y="2263914"/>
            <a:ext cx="1808559" cy="1593344"/>
            <a:chOff x="6690946" y="2971800"/>
            <a:chExt cx="1808559" cy="1593344"/>
          </a:xfrm>
        </p:grpSpPr>
        <p:sp>
          <p:nvSpPr>
            <p:cNvPr id="7" name="Oval 6"/>
            <p:cNvSpPr/>
            <p:nvPr/>
          </p:nvSpPr>
          <p:spPr>
            <a:xfrm>
              <a:off x="6809618" y="2971800"/>
              <a:ext cx="1616661" cy="1593344"/>
            </a:xfrm>
            <a:prstGeom prst="ellipse">
              <a:avLst/>
            </a:prstGeom>
            <a:solidFill>
              <a:schemeClr val="accent5">
                <a:lumMod val="7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0946" y="3377863"/>
              <a:ext cx="1808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Sustainable Development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5" name="Picture 24" descr="C:\Users\Intern1\Desktop\india-map-and-flag-13107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32" name="CustomShape 2"/>
          <p:cNvSpPr/>
          <p:nvPr/>
        </p:nvSpPr>
        <p:spPr>
          <a:xfrm>
            <a:off x="3048000" y="64954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-1603578" y="3695700"/>
            <a:ext cx="464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1744406" y="3476612"/>
            <a:ext cx="430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Growth 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as a problem                         as  a solution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53200" y="2819400"/>
            <a:ext cx="33952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Picture" r:id="rId3" imgW="934179" imgH="534034" progId="Word.Picture.8">
                  <p:embed/>
                </p:oleObj>
              </mc:Choice>
              <mc:Fallback>
                <p:oleObj name="Picture" r:id="rId3" imgW="934179" imgH="534034" progId="Word.Picture.8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1818" y="-49871"/>
            <a:ext cx="7516153" cy="97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2000s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Climate change builds first bridges, 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but is dismissed as de-growth </a:t>
            </a:r>
            <a:endParaRPr lang="th-TH" sz="2400" dirty="0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37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7971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6071" y="6019800"/>
            <a:ext cx="8039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6019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2644" y="6043534"/>
            <a:ext cx="11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State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47971" y="5105400"/>
            <a:ext cx="838200" cy="768565"/>
          </a:xfrm>
          <a:prstGeom prst="ellipse">
            <a:avLst/>
          </a:prstGeom>
          <a:solidFill>
            <a:srgbClr val="B5FFAB"/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5867" y="5057320"/>
            <a:ext cx="1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De-growth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52571" y="4648201"/>
            <a:ext cx="1480131" cy="1363998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5606" y="4957810"/>
            <a:ext cx="160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Environmental Protection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6342" y="1454365"/>
            <a:ext cx="8439829" cy="4419600"/>
            <a:chOff x="440849" y="1447800"/>
            <a:chExt cx="8439829" cy="44196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743567040"/>
                </p:ext>
              </p:extLst>
            </p:nvPr>
          </p:nvGraphicFramePr>
          <p:xfrm>
            <a:off x="440849" y="1447800"/>
            <a:ext cx="8439829" cy="441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7067862" y="2263914"/>
              <a:ext cx="1616661" cy="1593344"/>
            </a:xfrm>
            <a:prstGeom prst="ellipse">
              <a:avLst/>
            </a:prstGeom>
            <a:solidFill>
              <a:schemeClr val="accent5">
                <a:lumMod val="7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7862" y="2680835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Sustainable Development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324883" y="4168201"/>
            <a:ext cx="1917277" cy="1843997"/>
          </a:xfrm>
          <a:prstGeom prst="ellipse">
            <a:avLst/>
          </a:prstGeom>
          <a:solidFill>
            <a:srgbClr val="94FF85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64645" y="4682625"/>
            <a:ext cx="186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Climate 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Change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957697" y="3581400"/>
            <a:ext cx="2737325" cy="1267037"/>
            <a:chOff x="2362200" y="3657600"/>
            <a:chExt cx="2737325" cy="1267037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362200" y="3657600"/>
              <a:ext cx="2737325" cy="1267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472095">
              <a:off x="2927582" y="4011747"/>
              <a:ext cx="2146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Emission Trading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85171" y="2438400"/>
            <a:ext cx="216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Market-driven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705494" y="3377395"/>
            <a:ext cx="1899859" cy="1119910"/>
            <a:chOff x="5273735" y="3148795"/>
            <a:chExt cx="1899859" cy="111991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476664" y="3364129"/>
              <a:ext cx="491919" cy="9045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302479">
              <a:off x="5273735" y="3148795"/>
              <a:ext cx="18998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Carbon </a:t>
              </a:r>
            </a:p>
            <a:p>
              <a:pPr algn="ctr"/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Development Initiatives 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2" name="Picture 41" descr="C:\Users\Intern1\Desktop\india-map-and-flag-13107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50" name="CustomShape 2"/>
          <p:cNvSpPr/>
          <p:nvPr/>
        </p:nvSpPr>
        <p:spPr>
          <a:xfrm>
            <a:off x="3200400" y="64954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-1619929" y="3695700"/>
            <a:ext cx="464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-1744406" y="3476612"/>
            <a:ext cx="430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Growth 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as a problem                         as  a solution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9244" y="237836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Third Way 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rot="17193167">
            <a:off x="6464706" y="3570367"/>
            <a:ext cx="1252288" cy="968376"/>
            <a:chOff x="2362200" y="3657600"/>
            <a:chExt cx="2737325" cy="1267037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362200" y="3657600"/>
              <a:ext cx="2737325" cy="12670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rot="1472095">
              <a:off x="2927582" y="4011747"/>
              <a:ext cx="2146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3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4" name="Picture" r:id="rId3" imgW="934179" imgH="534034" progId="Word.Picture.8">
                  <p:embed/>
                </p:oleObj>
              </mc:Choice>
              <mc:Fallback>
                <p:oleObj name="Picture" r:id="rId3" imgW="934179" imgH="534034" progId="Word.Pictur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23900" y="23852"/>
            <a:ext cx="7516153" cy="87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2010s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Green New Deal occupies the center </a:t>
            </a:r>
          </a:p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and changes the paradigm</a:t>
            </a:r>
            <a:endParaRPr lang="th-TH" sz="2400" dirty="0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37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7971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6071" y="6019800"/>
            <a:ext cx="80391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6019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Market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2644" y="6043534"/>
            <a:ext cx="115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State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47971" y="5105400"/>
            <a:ext cx="838200" cy="768565"/>
          </a:xfrm>
          <a:prstGeom prst="ellipse">
            <a:avLst/>
          </a:prstGeom>
          <a:solidFill>
            <a:srgbClr val="B5FFAB"/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5867" y="5057320"/>
            <a:ext cx="109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De-growth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952571" y="4648201"/>
            <a:ext cx="1480131" cy="1363998"/>
          </a:xfrm>
          <a:prstGeom prst="ellipse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5606" y="4957810"/>
            <a:ext cx="160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Environmental Protection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8257" y="1419640"/>
            <a:ext cx="8439829" cy="4419600"/>
            <a:chOff x="20574" y="892768"/>
            <a:chExt cx="8439829" cy="44196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598164619"/>
                </p:ext>
              </p:extLst>
            </p:nvPr>
          </p:nvGraphicFramePr>
          <p:xfrm>
            <a:off x="20574" y="892768"/>
            <a:ext cx="8439829" cy="441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6610462" y="2207265"/>
              <a:ext cx="1616661" cy="1593344"/>
            </a:xfrm>
            <a:prstGeom prst="ellipse">
              <a:avLst/>
            </a:prstGeom>
            <a:solidFill>
              <a:schemeClr val="accent5">
                <a:lumMod val="75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0969" y="2623286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Sustainable Development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471623" y="4083315"/>
            <a:ext cx="2033336" cy="1948010"/>
          </a:xfrm>
          <a:prstGeom prst="ellipse">
            <a:avLst/>
          </a:prstGeom>
          <a:solidFill>
            <a:srgbClr val="B5FFAB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6814" y="5009405"/>
            <a:ext cx="186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Climate </a:t>
            </a:r>
          </a:p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Change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06955" y="2590800"/>
            <a:ext cx="2860249" cy="2643266"/>
          </a:xfrm>
          <a:prstGeom prst="ellipse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 rot="813578">
            <a:off x="5106878" y="4389640"/>
            <a:ext cx="2374808" cy="910041"/>
            <a:chOff x="5226279" y="4415370"/>
            <a:chExt cx="2044080" cy="910041"/>
          </a:xfrm>
        </p:grpSpPr>
        <p:sp>
          <p:nvSpPr>
            <p:cNvPr id="21" name="TextBox 20"/>
            <p:cNvSpPr txBox="1"/>
            <p:nvPr/>
          </p:nvSpPr>
          <p:spPr>
            <a:xfrm rot="646557">
              <a:off x="5251587" y="4614167"/>
              <a:ext cx="2018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Greening the Economy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20786422">
              <a:off x="5226279" y="4415370"/>
              <a:ext cx="1676359" cy="910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8729424">
            <a:off x="2937774" y="2976890"/>
            <a:ext cx="795965" cy="1190015"/>
            <a:chOff x="2362200" y="3657600"/>
            <a:chExt cx="1670990" cy="67950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362200" y="3657600"/>
              <a:ext cx="1219200" cy="6795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3772406">
              <a:off x="3062306" y="3219461"/>
              <a:ext cx="506100" cy="14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Green Growth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85171" y="2438400"/>
            <a:ext cx="216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Technology-driven 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80971" y="2362200"/>
            <a:ext cx="168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Inclusive Growth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174977" y="3298686"/>
            <a:ext cx="1271621" cy="606238"/>
            <a:chOff x="4788206" y="3327666"/>
            <a:chExt cx="1395814" cy="669686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5024059" y="3388721"/>
              <a:ext cx="1148141" cy="6086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19918030">
              <a:off x="4788206" y="3327666"/>
              <a:ext cx="1395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Green Jobs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134739" y="3238963"/>
            <a:ext cx="2738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Green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Deal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2" name="Picture 41" descr="C:\Users\Intern1\Desktop\india-map-and-flag-13107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50" name="CustomShape 2"/>
          <p:cNvSpPr/>
          <p:nvPr/>
        </p:nvSpPr>
        <p:spPr>
          <a:xfrm>
            <a:off x="3200400" y="64954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-1619929" y="3695700"/>
            <a:ext cx="464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-1744406" y="3476612"/>
            <a:ext cx="430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Growth 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as a problem                         as  a solution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15370" y="2438400"/>
            <a:ext cx="2974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2" name="Picture" r:id="rId3" imgW="934179" imgH="534034" progId="Word.Picture.8">
                  <p:embed/>
                </p:oleObj>
              </mc:Choice>
              <mc:Fallback>
                <p:oleObj name="Picture" r:id="rId3" imgW="934179" imgH="53403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7212" y="-184666"/>
            <a:ext cx="780478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A discourse </a:t>
            </a:r>
            <a:r>
              <a:rPr lang="en-US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alliance is forming…</a:t>
            </a:r>
            <a:endParaRPr lang="th-TH" sz="2400" dirty="0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3200400" y="64954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pic>
        <p:nvPicPr>
          <p:cNvPr id="42" name="Picture 41" descr="C:\Users\Intern1\Desktop\india-map-and-flag-13107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5638800"/>
            <a:ext cx="780478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...even partnerships for Rainbow Coalition</a:t>
            </a:r>
            <a:endParaRPr lang="th-TH" sz="2400" dirty="0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4400" y="4343400"/>
            <a:ext cx="19050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Investment funds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26981" y="1990725"/>
            <a:ext cx="1828800" cy="990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Protestant churches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05100" y="2886075"/>
            <a:ext cx="18288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Catholic</a:t>
            </a:r>
            <a:r>
              <a:rPr lang="de-DE" dirty="0" smtClean="0"/>
              <a:t> </a:t>
            </a:r>
            <a:r>
              <a:rPr lang="de-DE" dirty="0" smtClean="0"/>
              <a:t>Church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553200" y="2171700"/>
            <a:ext cx="1981200" cy="1066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Spanish government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45319" y="2495550"/>
            <a:ext cx="2057400" cy="1066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German government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36281" y="2324100"/>
            <a:ext cx="2057400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Greenpeace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098606" y="666750"/>
            <a:ext cx="1981200" cy="990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 government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320537" y="4514850"/>
            <a:ext cx="1600200" cy="990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Pension Funds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857750" y="3590925"/>
            <a:ext cx="1600200" cy="990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Rating Agencies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33400" y="1390650"/>
            <a:ext cx="16764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Green Party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851206" y="1228725"/>
            <a:ext cx="20574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Swedish government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162425" y="1552575"/>
            <a:ext cx="19812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Italian government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093360" y="4171950"/>
            <a:ext cx="18288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German Labor Federation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836320" y="4695825"/>
            <a:ext cx="15240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Bank of England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381750" y="3333750"/>
            <a:ext cx="18288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Social Democrats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143000" y="3352800"/>
            <a:ext cx="1905000" cy="990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Utilities Enel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752725" y="3771900"/>
            <a:ext cx="2057400" cy="838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Utilities E.ON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028825" y="1082159"/>
            <a:ext cx="16764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Green NGOs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1099162" y="0"/>
            <a:ext cx="72262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By changing the interpretation, expectation and definition of interests of actors…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1907704" y="0"/>
            <a:ext cx="27363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th-TH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8201025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6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52401" y="6096000"/>
            <a:ext cx="8763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 the new paradigm discourse shifts resources and policies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1143000"/>
            <a:ext cx="8839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 2015, electricity from solar first time cheaper than all other energy sources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Bank of England / German government warn against “carbon bubble”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Fossil industry stocks lose AAA ratings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Pension Funds (largest investors in the world) shift portfolios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G7 pledges end of carbon economy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Germany is phasing out nuclear energy, legislates energy transformation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Spain</a:t>
            </a:r>
            <a:r>
              <a:rPr lang="en-US" sz="2000" dirty="0">
                <a:latin typeface="Calibri" panose="020F0502020204030204" pitchFamily="34" charset="0"/>
              </a:rPr>
              <a:t>, Italy, Sweden and Portugal start to wind down coal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Changing business plans: </a:t>
            </a:r>
            <a:r>
              <a:rPr lang="en-US" sz="2000" dirty="0" err="1" smtClean="0">
                <a:latin typeface="Calibri" panose="020F0502020204030204" pitchFamily="34" charset="0"/>
              </a:rPr>
              <a:t>Utitilies</a:t>
            </a:r>
            <a:r>
              <a:rPr lang="en-US" sz="2000" dirty="0" smtClean="0">
                <a:latin typeface="Calibri" panose="020F0502020204030204" pitchFamily="34" charset="0"/>
              </a:rPr>
              <a:t> giants </a:t>
            </a:r>
            <a:r>
              <a:rPr lang="en-US" sz="2000" dirty="0" err="1" smtClean="0">
                <a:latin typeface="Calibri" panose="020F0502020204030204" pitchFamily="34" charset="0"/>
              </a:rPr>
              <a:t>E.On</a:t>
            </a:r>
            <a:r>
              <a:rPr lang="en-US" sz="2000" dirty="0" smtClean="0">
                <a:latin typeface="Calibri" panose="020F0502020204030204" pitchFamily="34" charset="0"/>
              </a:rPr>
              <a:t> (Germany) and Enel (Italy) sell all conventional power plants. </a:t>
            </a:r>
            <a:r>
              <a:rPr lang="en-IN" sz="2000" dirty="0">
                <a:latin typeface="Calibri" panose="020F0502020204030204" pitchFamily="34" charset="0"/>
              </a:rPr>
              <a:t>Enel partners with Greenpeace — which has previously been deeply critical of Enel's carbon </a:t>
            </a:r>
            <a:r>
              <a:rPr lang="en-IN" sz="2000" dirty="0" smtClean="0">
                <a:latin typeface="Calibri" panose="020F0502020204030204" pitchFamily="34" charset="0"/>
              </a:rPr>
              <a:t>footprint. </a:t>
            </a:r>
            <a:r>
              <a:rPr lang="en-US" sz="2000" dirty="0" err="1" smtClean="0">
                <a:latin typeface="Calibri" panose="020F0502020204030204" pitchFamily="34" charset="0"/>
              </a:rPr>
              <a:t>Vattenfall</a:t>
            </a:r>
            <a:r>
              <a:rPr lang="en-US" sz="2000" dirty="0" smtClean="0">
                <a:latin typeface="Calibri" panose="020F0502020204030204" pitchFamily="34" charset="0"/>
              </a:rPr>
              <a:t> (Sweden) sells all conventional plants in Germany. </a:t>
            </a:r>
            <a:r>
              <a:rPr lang="en-IN" sz="2000" dirty="0">
                <a:latin typeface="Calibri" panose="020F0502020204030204" pitchFamily="34" charset="0"/>
              </a:rPr>
              <a:t>RWE </a:t>
            </a:r>
            <a:r>
              <a:rPr lang="en-IN" sz="2000" dirty="0" smtClean="0">
                <a:latin typeface="Calibri" panose="020F0502020204030204" pitchFamily="34" charset="0"/>
              </a:rPr>
              <a:t>and EnBW (Germany) announced </a:t>
            </a:r>
            <a:r>
              <a:rPr lang="en-IN" sz="2000" dirty="0">
                <a:latin typeface="Calibri" panose="020F0502020204030204" pitchFamily="34" charset="0"/>
              </a:rPr>
              <a:t>that they are thinking of shifting their energy generation towards </a:t>
            </a:r>
            <a:r>
              <a:rPr lang="en-IN" sz="2000" dirty="0" smtClean="0">
                <a:latin typeface="Calibri" panose="020F0502020204030204" pitchFamily="34" charset="0"/>
              </a:rPr>
              <a:t>renewable.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pic>
        <p:nvPicPr>
          <p:cNvPr id="9" name="Picture 8" descr="C:\Users\Intern1\Desktop\india-map-and-flag-13107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1" name="CustomShape 2"/>
          <p:cNvSpPr/>
          <p:nvPr/>
        </p:nvSpPr>
        <p:spPr>
          <a:xfrm rot="16200000">
            <a:off x="7516260" y="507654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9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440" y="0"/>
            <a:ext cx="924840" cy="53136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0" y="7200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22" name="CustomShape 1"/>
          <p:cNvSpPr/>
          <p:nvPr/>
        </p:nvSpPr>
        <p:spPr>
          <a:xfrm>
            <a:off x="9720" y="6492960"/>
            <a:ext cx="2893680" cy="36324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CustomShape 3"/>
          <p:cNvSpPr/>
          <p:nvPr/>
        </p:nvSpPr>
        <p:spPr>
          <a:xfrm>
            <a:off x="2331000" y="1905120"/>
            <a:ext cx="2502360" cy="447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  <a:ea typeface="DejaVu Sans"/>
              </a:rPr>
              <a:t>National Security</a:t>
            </a:r>
            <a:endParaRPr/>
          </a:p>
        </p:txBody>
      </p:sp>
      <p:sp>
        <p:nvSpPr>
          <p:cNvPr id="24" name="CustomShape 4"/>
          <p:cNvSpPr/>
          <p:nvPr/>
        </p:nvSpPr>
        <p:spPr>
          <a:xfrm>
            <a:off x="5856480" y="1905120"/>
            <a:ext cx="2502360" cy="332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  <a:ea typeface="DejaVu Sans"/>
              </a:rPr>
              <a:t>Development</a:t>
            </a:r>
            <a:endParaRPr/>
          </a:p>
        </p:txBody>
      </p:sp>
      <p:sp>
        <p:nvSpPr>
          <p:cNvPr id="25" name="CustomShape 5"/>
          <p:cNvSpPr/>
          <p:nvPr/>
        </p:nvSpPr>
        <p:spPr>
          <a:xfrm>
            <a:off x="360" y="1905480"/>
            <a:ext cx="9065880" cy="680040"/>
          </a:xfrm>
          <a:prstGeom prst="rect">
            <a:avLst/>
          </a:prstGeom>
          <a:noFill/>
          <a:ln>
            <a:noFill/>
          </a:ln>
        </p:spPr>
        <p:txBody>
          <a:bodyPr lIns="68760" tIns="68760" rIns="68760" bIns="68760"/>
          <a:lstStyle/>
          <a:p>
            <a:pPr>
              <a:lnSpc>
                <a:spcPct val="9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  <a:ea typeface="DejaVu Sans"/>
              </a:rPr>
              <a:t>Paradigm:</a:t>
            </a:r>
            <a:endParaRPr/>
          </a:p>
        </p:txBody>
      </p:sp>
      <p:sp>
        <p:nvSpPr>
          <p:cNvPr id="26" name="CustomShape 6"/>
          <p:cNvSpPr/>
          <p:nvPr/>
        </p:nvSpPr>
        <p:spPr>
          <a:xfrm>
            <a:off x="0" y="2743200"/>
            <a:ext cx="9057240" cy="10584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CustomShape 7"/>
          <p:cNvSpPr/>
          <p:nvPr/>
        </p:nvSpPr>
        <p:spPr>
          <a:xfrm>
            <a:off x="50400" y="4970520"/>
            <a:ext cx="9057240" cy="73044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CustomShape 8"/>
          <p:cNvSpPr/>
          <p:nvPr/>
        </p:nvSpPr>
        <p:spPr>
          <a:xfrm>
            <a:off x="360" y="4379760"/>
            <a:ext cx="9057240" cy="94968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CustomShape 10"/>
          <p:cNvSpPr/>
          <p:nvPr/>
        </p:nvSpPr>
        <p:spPr>
          <a:xfrm>
            <a:off x="0" y="4536000"/>
            <a:ext cx="2284560" cy="41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  <a:ea typeface="DejaVu Sans"/>
              </a:rPr>
              <a:t>Policy:</a:t>
            </a:r>
            <a:endParaRPr/>
          </a:p>
        </p:txBody>
      </p:sp>
      <p:sp>
        <p:nvSpPr>
          <p:cNvPr id="32" name="CustomShape 11"/>
          <p:cNvSpPr/>
          <p:nvPr/>
        </p:nvSpPr>
        <p:spPr>
          <a:xfrm>
            <a:off x="2635560" y="4536000"/>
            <a:ext cx="1827720" cy="45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  <a:ea typeface="DejaVu Sans"/>
              </a:rPr>
              <a:t>Stop</a:t>
            </a:r>
            <a:endParaRPr/>
          </a:p>
        </p:txBody>
      </p:sp>
      <p:sp>
        <p:nvSpPr>
          <p:cNvPr id="33" name="CustomShape 12"/>
          <p:cNvSpPr/>
          <p:nvPr/>
        </p:nvSpPr>
        <p:spPr>
          <a:xfrm>
            <a:off x="6264000" y="4536000"/>
            <a:ext cx="1827720" cy="45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  <a:ea typeface="DejaVu Sans"/>
              </a:rPr>
              <a:t>Go</a:t>
            </a:r>
            <a:endParaRPr/>
          </a:p>
        </p:txBody>
      </p:sp>
      <p:sp>
        <p:nvSpPr>
          <p:cNvPr id="34" name="CustomShape 13"/>
          <p:cNvSpPr/>
          <p:nvPr/>
        </p:nvSpPr>
        <p:spPr>
          <a:xfrm>
            <a:off x="4475880" y="3286800"/>
            <a:ext cx="1422000" cy="528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5" name="CustomShape 14"/>
          <p:cNvSpPr/>
          <p:nvPr/>
        </p:nvSpPr>
        <p:spPr>
          <a:xfrm rot="16200000">
            <a:off x="7454880" y="514818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 err="1">
                <a:solidFill>
                  <a:srgbClr val="808080"/>
                </a:solidFill>
                <a:latin typeface="Calibri"/>
                <a:ea typeface="DejaVu Sans"/>
              </a:rPr>
              <a:t>Contact</a:t>
            </a: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: marc.saxer@fesindia.org</a:t>
            </a:r>
            <a:endParaRPr dirty="0"/>
          </a:p>
        </p:txBody>
      </p:sp>
      <p:pic>
        <p:nvPicPr>
          <p:cNvPr id="36" name="Picture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8000" y="2952000"/>
            <a:ext cx="791280" cy="1295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8000" y="3024000"/>
            <a:ext cx="863280" cy="1295280"/>
          </a:xfrm>
          <a:prstGeom prst="rect">
            <a:avLst/>
          </a:prstGeom>
          <a:ln>
            <a:noFill/>
          </a:ln>
        </p:spPr>
      </p:pic>
      <p:sp>
        <p:nvSpPr>
          <p:cNvPr id="20" name="CustomShape 2"/>
          <p:cNvSpPr/>
          <p:nvPr/>
        </p:nvSpPr>
        <p:spPr>
          <a:xfrm>
            <a:off x="838200" y="0"/>
            <a:ext cx="7332360" cy="80703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2600" dirty="0" smtClean="0">
              <a:solidFill>
                <a:srgbClr val="A50021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</a:rPr>
              <a:t>The strategic trap: </a:t>
            </a:r>
          </a:p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</a:rPr>
              <a:t>In a hegemonic situation, policies can not be changed…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861560" y="6212132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400" dirty="0" smtClean="0">
                <a:solidFill>
                  <a:srgbClr val="A50021"/>
                </a:solidFill>
                <a:latin typeface="Calibri"/>
              </a:rPr>
              <a:t>…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</a:rPr>
              <a:t>if</a:t>
            </a:r>
            <a:r>
              <a:rPr lang="de-DE" sz="2400" dirty="0" smtClean="0">
                <a:solidFill>
                  <a:srgbClr val="A50021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</a:rPr>
              <a:t>paradigms</a:t>
            </a:r>
            <a:r>
              <a:rPr lang="de-DE" sz="2400" dirty="0" smtClean="0">
                <a:solidFill>
                  <a:srgbClr val="A50021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</a:rPr>
              <a:t>stay</a:t>
            </a:r>
            <a:r>
              <a:rPr lang="de-DE" sz="2400" dirty="0" smtClean="0">
                <a:solidFill>
                  <a:srgbClr val="A50021"/>
                </a:solidFill>
                <a:latin typeface="Calibri"/>
              </a:rPr>
              <a:t> </a:t>
            </a:r>
            <a:r>
              <a:rPr lang="de-DE" sz="2400" dirty="0" err="1" smtClean="0">
                <a:solidFill>
                  <a:srgbClr val="A50021"/>
                </a:solidFill>
                <a:latin typeface="Calibri"/>
              </a:rPr>
              <a:t>the</a:t>
            </a:r>
            <a:r>
              <a:rPr lang="de-DE" sz="2400" dirty="0" smtClean="0">
                <a:solidFill>
                  <a:srgbClr val="A50021"/>
                </a:solidFill>
                <a:latin typeface="Calibri"/>
              </a:rPr>
              <a:t> same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13499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1099162" y="0"/>
            <a:ext cx="72262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A50021"/>
                </a:solidFill>
                <a:latin typeface="Calibri" panose="020F0502020204030204" pitchFamily="34" charset="0"/>
              </a:rPr>
              <a:t>Policies are hard to shift within old paradigm…</a:t>
            </a:r>
            <a:endParaRPr lang="th-TH" sz="24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1907704" y="0"/>
            <a:ext cx="27363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th-TH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8201025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9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:\Users\Intern1\Desktop\india-map-and-flag-13107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1" name="CustomShape 2"/>
          <p:cNvSpPr/>
          <p:nvPr/>
        </p:nvSpPr>
        <p:spPr>
          <a:xfrm rot="16200000">
            <a:off x="7516260" y="507654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397000"/>
          <a:ext cx="8550599" cy="462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999"/>
                <a:gridCol w="3844506"/>
                <a:gridCol w="3623094"/>
              </a:tblGrid>
              <a:tr h="402555"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Struggle for innovation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62474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Paradigm</a:t>
                      </a:r>
                    </a:p>
                    <a:p>
                      <a:endParaRPr lang="en-IN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Extractive growth</a:t>
                      </a: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Few extract from the 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Inclusive growth: Lift all boats</a:t>
                      </a:r>
                    </a:p>
                    <a:p>
                      <a:pPr algn="l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IN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332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Defend status quo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Promise innovation</a:t>
                      </a:r>
                    </a:p>
                  </a:txBody>
                  <a:tcPr/>
                </a:tc>
              </a:tr>
              <a:tr h="402555"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Struggle for democracy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62474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State enforces universal rules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State responds to needs of citizens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7541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No recognition of difference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Recognition of differences (local, religious, race, gender,</a:t>
                      </a:r>
                      <a:r>
                        <a:rPr lang="en-IN" sz="1400" baseline="0" dirty="0" smtClean="0">
                          <a:latin typeface="Calibri" pitchFamily="34" charset="0"/>
                          <a:cs typeface="Calibri" pitchFamily="34" charset="0"/>
                        </a:rPr>
                        <a:t> ethnic)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02555"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Struggle against corruption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62474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Corruption is immoral behaviour of a few rotten apples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Corruption</a:t>
                      </a:r>
                      <a:r>
                        <a:rPr lang="en-IN" sz="1400" baseline="0" dirty="0" smtClean="0">
                          <a:latin typeface="Calibri" pitchFamily="34" charset="0"/>
                          <a:cs typeface="Calibri" pitchFamily="34" charset="0"/>
                        </a:rPr>
                        <a:t> is the DNA of the patronage system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6247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Anti-corruption  inhibition</a:t>
                      </a:r>
                      <a:r>
                        <a:rPr lang="en-IN" sz="1400" baseline="0" dirty="0" smtClean="0">
                          <a:latin typeface="Calibri" pitchFamily="34" charset="0"/>
                          <a:cs typeface="Calibri" pitchFamily="34" charset="0"/>
                        </a:rPr>
                        <a:t> sanction individuals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Empowered</a:t>
                      </a:r>
                      <a:r>
                        <a:rPr lang="en-IN" sz="1400" baseline="0" dirty="0" smtClean="0">
                          <a:latin typeface="Calibri" pitchFamily="34" charset="0"/>
                          <a:cs typeface="Calibri" pitchFamily="34" charset="0"/>
                        </a:rPr>
                        <a:t> people to resist abuse of power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1099162" y="0"/>
            <a:ext cx="7226219" cy="820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 to </a:t>
            </a:r>
            <a:r>
              <a:rPr lang="en-US" sz="2400" dirty="0">
                <a:solidFill>
                  <a:srgbClr val="A50021"/>
                </a:solidFill>
                <a:latin typeface="Calibri" panose="020F0502020204030204" pitchFamily="34" charset="0"/>
              </a:rPr>
              <a:t>prepare ground for policy change, </a:t>
            </a:r>
            <a:endParaRPr lang="en-US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paradigm </a:t>
            </a:r>
            <a:r>
              <a:rPr lang="en-US" sz="2400" dirty="0">
                <a:solidFill>
                  <a:srgbClr val="A50021"/>
                </a:solidFill>
                <a:latin typeface="Calibri" panose="020F0502020204030204" pitchFamily="34" charset="0"/>
              </a:rPr>
              <a:t>needs to </a:t>
            </a: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shift</a:t>
            </a:r>
            <a:endParaRPr lang="th-TH" sz="24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1907704" y="0"/>
            <a:ext cx="27363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th-TH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8201025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91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:\Users\Intern1\Desktop\india-map-and-flag-13107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1" name="CustomShape 2"/>
          <p:cNvSpPr/>
          <p:nvPr/>
        </p:nvSpPr>
        <p:spPr>
          <a:xfrm rot="16200000">
            <a:off x="7516260" y="507654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066800"/>
          <a:ext cx="8077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962400"/>
                <a:gridCol w="3048000"/>
              </a:tblGrid>
              <a:tr h="415753"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Foreign Policy/Struggle for Peace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71811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National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Win-win cooperation</a:t>
                      </a:r>
                    </a:p>
                  </a:txBody>
                  <a:tcPr/>
                </a:tc>
              </a:tr>
              <a:tr h="59800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Close borders (Pakistan)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Open borders (Bangladesh)</a:t>
                      </a:r>
                    </a:p>
                  </a:txBody>
                  <a:tcPr/>
                </a:tc>
              </a:tr>
              <a:tr h="415753"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Struggle for gender justice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80915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Demography curse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Demographic divided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6458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Kill unborn girls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Capabilities for all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15753">
                <a:tc gridSpan="3"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Struggle for social</a:t>
                      </a:r>
                      <a:r>
                        <a:rPr lang="en-IN" sz="1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security</a:t>
                      </a:r>
                      <a:endParaRPr lang="en-IN" sz="14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80915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Competition between nation states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Moving up the value chain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091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 smtClean="0">
                          <a:latin typeface="Calibri" pitchFamily="34" charset="0"/>
                          <a:cs typeface="Calibri" pitchFamily="34" charset="0"/>
                        </a:rPr>
                        <a:t>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Curb “luxury” welfare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None/>
                      </a:pPr>
                      <a:r>
                        <a:rPr lang="en-IN" sz="1400" dirty="0" smtClean="0">
                          <a:latin typeface="Calibri" pitchFamily="34" charset="0"/>
                          <a:cs typeface="Calibri" pitchFamily="34" charset="0"/>
                        </a:rPr>
                        <a:t> Invest in capabilities</a:t>
                      </a:r>
                      <a:r>
                        <a:rPr lang="en-IN" sz="1400" baseline="0" dirty="0" smtClean="0">
                          <a:latin typeface="Calibri" pitchFamily="34" charset="0"/>
                          <a:cs typeface="Calibri" pitchFamily="34" charset="0"/>
                        </a:rPr>
                        <a:t> for all</a:t>
                      </a:r>
                      <a:endParaRPr lang="en-IN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69302" y="589732"/>
          <a:ext cx="7667625" cy="574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Slide" r:id="rId4" imgW="3189726" imgH="2392686" progId="PowerPoint.Slide.8">
                  <p:embed/>
                </p:oleObj>
              </mc:Choice>
              <mc:Fallback>
                <p:oleObj name="Slide" r:id="rId4" imgW="3189726" imgH="2392686" progId="PowerPoint.Slide.8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02" y="589732"/>
                        <a:ext cx="7667625" cy="574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-23192" y="30480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EXCLUSIVE SOCIETY WITH PRIVILEGES FOR THE ELITES</a:t>
            </a:r>
            <a:endParaRPr lang="th-TH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7631833" y="3081866"/>
            <a:ext cx="15121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GOOD SOCIETY WITH FULL CAPABILITIES FOR ALL</a:t>
            </a:r>
            <a:endParaRPr lang="th-TH" sz="1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099163" y="0"/>
            <a:ext cx="705423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So why don’t we simply change the paradigm?</a:t>
            </a:r>
            <a:endParaRPr lang="en-US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Picture" r:id="rId6" imgW="934179" imgH="534034" progId="Word.Picture.8">
                  <p:embed/>
                </p:oleObj>
              </mc:Choice>
              <mc:Fallback>
                <p:oleObj name="Picture" r:id="rId6" imgW="934179" imgH="534034" progId="Word.Picture.8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1" y="57150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Change is not the outcome 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a </a:t>
            </a: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struggle between those who seek to uphold the status quo and those who want change </a:t>
            </a:r>
            <a:endParaRPr lang="en-US" sz="2400" dirty="0">
              <a:solidFill>
                <a:srgbClr val="A5002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" name="Picture 9" descr="C:\Users\Intern1\Desktop\india-map-and-flag-131079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1" name="CustomShape 2"/>
          <p:cNvSpPr/>
          <p:nvPr/>
        </p:nvSpPr>
        <p:spPr>
          <a:xfrm rot="16200000">
            <a:off x="7564201" y="515274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2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" name="Object 2"/>
          <p:cNvGraphicFramePr>
            <a:graphicFrameLocks noChangeAspect="1"/>
          </p:cNvGraphicFramePr>
          <p:nvPr/>
        </p:nvGraphicFramePr>
        <p:xfrm>
          <a:off x="8210550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0600" y="230188"/>
            <a:ext cx="7010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Who are those who resist change? </a:t>
            </a: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…</a:t>
            </a: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                                              </a:t>
            </a:r>
            <a:endParaRPr lang="en-US" sz="2400" dirty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762000" y="996651"/>
            <a:ext cx="7064150" cy="4876802"/>
          </a:xfrm>
          <a:prstGeom prst="rightArrow">
            <a:avLst>
              <a:gd name="adj1" fmla="val 70133"/>
              <a:gd name="adj2" fmla="val 24369"/>
            </a:avLst>
          </a:prstGeom>
          <a:gradFill>
            <a:gsLst>
              <a:gs pos="0">
                <a:schemeClr val="bg1">
                  <a:lumMod val="96000"/>
                </a:schemeClr>
              </a:gs>
              <a:gs pos="45000">
                <a:schemeClr val="bg1">
                  <a:lumMod val="88000"/>
                </a:schemeClr>
              </a:gs>
              <a:gs pos="100000">
                <a:schemeClr val="bg1">
                  <a:lumMod val="5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1871790" y="1952625"/>
            <a:ext cx="59559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Elites</a:t>
            </a:r>
            <a:r>
              <a:rPr lang="en-US" sz="2400" dirty="0" smtClean="0">
                <a:latin typeface="Calibri" panose="020F0502020204030204" pitchFamily="34" charset="0"/>
              </a:rPr>
              <a:t>                                                                                      fear loss of status and privilege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Middle classes                                                               </a:t>
            </a:r>
            <a:r>
              <a:rPr lang="en-US" sz="2400" dirty="0" smtClean="0">
                <a:latin typeface="Calibri" panose="020F0502020204030204" pitchFamily="34" charset="0"/>
              </a:rPr>
              <a:t>fear the abuse of power and resent corruption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Socially conservatives                                                                  </a:t>
            </a:r>
            <a:r>
              <a:rPr lang="en-US" sz="2400" dirty="0" smtClean="0">
                <a:latin typeface="Calibri" panose="020F0502020204030204" pitchFamily="34" charset="0"/>
              </a:rPr>
              <a:t>fear the loss of identity 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and moral decay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AutoShape 9" descr="data:image/jpeg;base64,/9j/4AAQSkZJRgABAQAAAQABAAD/2wCEAAkGBw8PEBAPEBIQDw8QDw8PDQ8QEA8QEA8QFBEWFxQRFBgaHCkiGCYoHRcVIT0jJSk3Li8wFx8zODMtNygtLisBCgoKDg0OFw8QFCwcHBwsLDEsLCssLCwsLCw3LDcsLCssLCwsLCwsLCwsLCwsNywsLCwsNywuLCssLCwsLCwsLP/AABEIAMMBAgMBIgACEQEDEQH/xAAcAAEAAQUBAQAAAAAAAAAAAAAABgECAwQFBwj/xABBEAACAgEBBAcECAIIBwAAAAAAAQIDBBEFEiExBhMyQVFhcQcigYIUM0JicpGhsVLBI0Njc5KisuEVJERTg5Pw/8QAFgEBAQEAAAAAAAAAAAAAAAAAAAEC/8QAGBEBAQEBAQAAAAAAAAAAAAAAAAERUQL/2gAMAwEAAhEDEQA/APcQAAAAAAAAAAAAAAAAAAAAAAAAAAAAAAAAAAAAAAAAAAAAAAAAAAAAAHI2n0kxMeXVyn1l3D+gpi7bePLWMez6y0Rz3tvaFv1OJCmD+3l3e+v/AB1p/wCsCTgi8HtR6ueTiR8FVh2cF6zuev5GWM86P/VY8vFWYrf+m2IEjBxYbRy49qmq5eNFu5N+kLEo/wCc2sfbFM5KEt6myXCNd0XXKT8IN+7P5WwOgAAAAAAAAAAAAAAAAAAAAAAAAAAAAAAAAAau09oVY1U77pKFdcd6T/ZJd7b0SXe2gG0toU41UrrpquuC1lJ/oku9+SIxPKy9oLX+kwsR9mKe7lXx+819Wn4Ljx59xr7Pw7s+2Ofmx3Yx1eDhvjHHi19ZZ3Sm138lyXDVy6c753S6un5p9yXiEYsanFw47lUIxfeorWcn3uT5syxlkWckq4+L5m/ibNrq4v3598n4+RsuJFcpbNb7c5y+Ohd/w2vwb9Wzp7pRxA530GC5by9JCzGk4uLkrINaShbFTjJeD15m84FjiBo0X24/Z1dffVOTlDT+zm9XD8L1jwSW7zO3hZsLo70Hyek4vhKEv4ZL/wCT5rVcTQNS3DlGStx2q7V9l/V2LvhNeH7cyiRA1Nm58b4t6OE4Pcuql2q56a7r8eaafemmbYAAAAAAAAAAAAAAAAAAAAAAAAAAACCZc3tTaEocXg7Ns3dPs5Gcl7zfiq9d1fe3/BEj6X7WeFh3Xx0dqUa8eL5SyLZKupP55R+GpydkYUdn4NVSbc1BazfanZLjKyXi29W/NgbebfK2Sx6uC/rGvDvT8jpYmLGqO7H1b75PxZr7GxNyG8+3Pi/FLuR0UgLd0aF+g0As0KaF+g0IMbRbKJlaLWgNeUTGbMkYJoDUzHKtrJr7Va0uilr1tK4tad7jxkvmX2juUXKcVKPFP4nNgzX2Pf1dltD4KqUHBcfqLdeql5aSjZX6QiUd4AAAAAAAAAAAAAAAAAAAAAAAAAAQ7ps+uy9l4f2XddmWrxjTFQin816fyG7lrrsmFX2Ydr93/JGnn+9tylNfV7P1i/722ze0/wDVE6Gxvfvus9Uvml/sB2dC7QFSCmg0KgC0F2hTQC3QtaL9CjQGNowzibDMckBr6HNzfdy8ST13chZGFPTlrKvrq5P0dM0v7w6czjdJbNyvGsXOG0dnL0VmVXVL/LYwiTYVrnBN9paxn+KL0ZnNLDelt8POFi+aOj/VG6VQAAAAAAAAAAAAAAAAAAAAAAAEW2m1Da2O+CduFck+9qqyP87l+Zs9GeVnjrD9ma/TJOu3AyUuFeROix98a7q21+dldUfmNnYDSndDz1XopNfzQHbKhAAVAApoNCoAtaLWi8oyDG0WSMrMckBq2I4PSjjXjV/x7T2Yv8OXXY/0gzv2nnm2ekkp7dwNmVQjNV3Qttct9OEuqlNyWjWulbfB6r3n3paB6PW/+amvGiDf+ORvnNxpKWVf92uqP56s6RQAAAAAAAAAAAAAAAAAAAAAAABy+kWy3lY9lUZbs3HeqbScY3Qkp1Ta8pRiyP8ARvPUp1WaOHWR3Jwk05Vz7Mq5ad8Zx3X5pk0IVt3B+jZDnHVU5U01LjpVlPhp4RU9Fpy99d7sAmKLjU2dk9bXGf2uU14SXM24sIqCoCqFCpQChQqNALWYpGZrzMVjRBzdq51ePVZfa92uqEpzfkl3eJ4j7MLJZu0s3ac76ce9S3oddOPCFkm7N3X+GuG7q+Gj/Lse2nb1l8q9mYvvuVsVbGOrdtndUtPDm/yOVhezet1VQcp0ZUp7k21727Dedk5Qf3tPB6R58Sas81690dscL7nbB0u7cdcZz3m3rLVavz7uZKDxLZe3tr7IUrM3Hefh3NudkW5zqr3pNa89E3KcveWnv81yJ5sTprs/KqlbjZEVuVuyzGubU4xjFuW738l3aryNCYgh23+mbwaJ2WVN2b9dVMOLU7bN5Rimlo+MZ8OfuNeDeh0d9qGLfLqsldTYnpKUd5wT+9F+9D9Qj0AGPHvhZFTrlGcH2ZQalF+jRkAAAAAAAAAAAAAAAAAAAAYsvGhdCdVkVOucXGcXyafcZQBGcZ2YVsa7JOcbPdjY9NbtNdE/7RLu+1xa46pSKDUkpReqfJopk48LYOuyKnCS0lF8mRu7IyNny99Suxm+Fq96yC8LI85/iXvcOUmBJ0y45+Htei2G/Gcd3Xdct5bql/C33Pyej8jfQFS0qU0AoUZXQwZWVXUtZyUVo35v0XeBfJnB6SbfhiKMYp3ZNjUMfHhxnZY+SS/XyWrei4mrZ0ity5Sq2dX1ujcZ5Enu49b5PWejTf3Y6y8UuZs7N2Pj7O3srIs6/LnFxnfNaPR8XXTDV7kdfNt8NW9EBxOjvRGvZXW7RyZfSMufCrWKf0bf4yrjLX3m25az4aruRkwNlZGW53p7urfvvVOWvNI7VOPZnSVtycMeP1VXfP7zJBVXGCUYpKKWiS5JDFt1DpfSsdNXQ3646azS7v5kQ6UdFMHLUrcaLxsqWkYW1a1qds32ZRWilw1ba46acXyPYmjhbc6OQthOVGlGTuT6mxcIqxxe63wenHTkjOcWXr5s6TbczcbI+iSyHlV4eS5xnNuandGMI8W+Pu7iWmr0alx4s7eJ0r2fnqMMytVXcldF7sk/FSXH8zjdKOh+bgzccmqUU3wt7ddjfHVT5Nvno+PiiK24vHgalZevYD2hgvrcC95NXNwTSs0849mf7k06Oe1Wi2XU5cXRauEmoyWj+9B+8vhqfPOytu5WG9a5yS74vjFkxxul2DnJQz6lGz7Ny4NPxUlxRR9LYmXXdBWVTjZB8pQkpL9DMeA7PozcR9fs3JeRXz3N5KzTwf2Z/FEx6Pe1auUuozq3TauDkouL9ZQfH4x19CD00GtgZ9ORBWU2Qtg++LT08n4ejNkAAAAAAAAAAAAAAAAAWzgpJppNPg0+KZcAIttHotuyduM3CXelKVctFx3VKPFr7r4Gjj5ltDUZydUlw0sg4qT/ABVaQ/OtvzJuWWVRktJRUk+aaTQEcr2pltawVNr+5kVz/PejWxLO2q+ziw0+9bTH9VOX7HQyOjmLPjubj8YNxNZ9F4fZuuivDeA03i7YtT6y3FxU33StyWo/CNWj5/afxMEthYEG55uRPMl/27ZxVPp1UElP5958eZ010Wrfatul5ORuY2wMWviq1J+M9ZfuBoR2xOxKvCo91LdjOUVCuC8lyM+HsLWStyZO63mk+xHySO1GKS0SSXclwRUAgAAAAGO+mFkXCcYzhJaShOKlGS8GnwZ530o9kOFk708R/RLXx3NHOiT/AA84fB6LwPSAB8rdKegmds9vr6X1fddD36X8y7PpLR+REb8JryPtacVJNNJpppprVNPmmQHpT7KcDM3p0L6Hc9XrXHWmT86+GnytfEg+bdm7XycSWtU5R0fZ5xfwJlidNcTMjGraNMXp2bYrjF+KkuMS3pX7Os/A3pWVdZSv6+nWyrTxlw1h8yS9SE3YbXIuj1LZ+Nk47WRsvL66HdVKe7bp4KXKXoyY7A9rG7JUbQqlXZy31Hdl6uL4P1j+R8+4O0L8aW9VOUH4J8H6omGF02qyIqrPqjZHlv6cV569wH01szamPlQ36LIWx7918Y+UlzXxNw+c8HEsg1fsrKb04qqU3GcV/DGX8mS/YHtZtqkqNpUyjJcOsUVGfrp2ZfDQD10HP2RtrGzIb+PbCxaatJ6Sj+KL4o6AAAAAAAAAAAAAAAAAAAAAAAAAAAAAAAAAAAAGQjpR7MNnZ29OEfol71fWUpKEn4zr5P4aN+JNwB8y9LfZjtDB3p9X9IoXHrqE5pLxnHtQ/LReJArsTTiv9j7XIj0o9nOzdob05V9Re/6+jSEpPxnHTdn6ta+aIPlXEy7qJKVcpRa8G9CWbP6bRsj1WbXG6HLeaWq89e47vSz2SZ+JrOmP02lfapi+tS+9Vxf+HX4HnF+G02tNGm015rmi6PQcPF4q/ZmS4TXGNM5uMl+CS4ky2D7VsjHlGjaVMvDrNFGfqn2Z/p6nhFN1tL3oScXz4Eo2f00bh1WXCN1enHeWv5Pmij6m2TtOnLpjfRLfrnro9Gmmno013G4Rv2d7KlibNxqpRcJyjK6yD51ytk7Orf4VJR+UkhAAAAAAAAAAAAAAAAAAAAAAAAAAAAAAAAAAAAAACNdKOg2z9pJu+pRua4ZFWkLvLV6aT9JJklAHz30o9jmbj708ZrMqXFKK3bkvOHf8revgjB7MvZrdk5td+VVKvFx5b81ZFxd1kexUk+a10b8lp3n0W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43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19175" y="5715000"/>
            <a:ext cx="72262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A50021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…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  <a:cs typeface="Arial" pitchFamily="34" charset="0"/>
              </a:rPr>
              <a:t>those who benefit, and those who fear</a:t>
            </a:r>
            <a:endParaRPr lang="en-US" sz="2400" dirty="0">
              <a:solidFill>
                <a:srgbClr val="A5002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9" name="Picture 8" descr="C:\Users\Intern1\Desktop\india-map-and-flag-13107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0" name="CustomShape 2"/>
          <p:cNvSpPr/>
          <p:nvPr/>
        </p:nvSpPr>
        <p:spPr>
          <a:xfrm rot="16200000">
            <a:off x="7464787" y="523026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0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 rot="16200000">
            <a:off x="7488540" y="4914930"/>
            <a:ext cx="2892960" cy="36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 err="1">
                <a:solidFill>
                  <a:srgbClr val="808080"/>
                </a:solidFill>
                <a:latin typeface="Calibri"/>
                <a:ea typeface="DejaVu Sans"/>
              </a:rPr>
              <a:t>Contact</a:t>
            </a: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: marc.saxer@fesindia.org</a:t>
            </a:r>
            <a:endParaRPr dirty="0"/>
          </a:p>
        </p:txBody>
      </p:sp>
      <p:sp>
        <p:nvSpPr>
          <p:cNvPr id="78" name="CustomShape 2"/>
          <p:cNvSpPr/>
          <p:nvPr/>
        </p:nvSpPr>
        <p:spPr>
          <a:xfrm>
            <a:off x="1316520" y="0"/>
            <a:ext cx="6797160" cy="8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A50021"/>
                </a:solidFill>
                <a:latin typeface="Calibri"/>
              </a:rPr>
              <a:t>So we need a broad societal change alliance</a:t>
            </a: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…</a:t>
            </a:r>
            <a:endParaRPr lang="en-US" sz="2400" dirty="0"/>
          </a:p>
        </p:txBody>
      </p:sp>
      <p:pic>
        <p:nvPicPr>
          <p:cNvPr id="80" name="Picture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440" y="0"/>
            <a:ext cx="924840" cy="531360"/>
          </a:xfrm>
          <a:prstGeom prst="rect">
            <a:avLst/>
          </a:prstGeom>
          <a:ln>
            <a:noFill/>
          </a:ln>
        </p:spPr>
      </p:pic>
      <p:pic>
        <p:nvPicPr>
          <p:cNvPr id="82" name="Picture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0" y="72000"/>
            <a:ext cx="951480" cy="863280"/>
          </a:xfrm>
          <a:prstGeom prst="rect">
            <a:avLst/>
          </a:prstGeom>
          <a:ln>
            <a:noFill/>
          </a:ln>
        </p:spPr>
      </p:pic>
      <p:sp>
        <p:nvSpPr>
          <p:cNvPr id="8" name="CustomShape 2"/>
          <p:cNvSpPr/>
          <p:nvPr/>
        </p:nvSpPr>
        <p:spPr>
          <a:xfrm>
            <a:off x="304800" y="5867400"/>
            <a:ext cx="8534400" cy="83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dirty="0" smtClean="0">
                <a:solidFill>
                  <a:srgbClr val="A50021"/>
                </a:solidFill>
                <a:latin typeface="Calibri"/>
                <a:ea typeface="DejaVu Sans"/>
              </a:rPr>
              <a:t>… </a:t>
            </a:r>
            <a:r>
              <a:rPr lang="en-US" sz="2400" dirty="0" smtClean="0">
                <a:solidFill>
                  <a:srgbClr val="A50021"/>
                </a:solidFill>
                <a:latin typeface="Calibri"/>
                <a:ea typeface="DejaVu Sans"/>
              </a:rPr>
              <a:t>why does such a Rainbow Coalition not emerge?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53000" y="44004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libri" panose="020F0502020204030204" pitchFamily="34" charset="0"/>
              </a:rPr>
              <a:t>The Rainbow Coalition</a:t>
            </a:r>
            <a:endParaRPr lang="en-IN" sz="2000" b="1" dirty="0">
              <a:latin typeface="Calibri" panose="020F0502020204030204" pitchFamily="34" charset="0"/>
            </a:endParaRPr>
          </a:p>
        </p:txBody>
      </p:sp>
      <p:pic>
        <p:nvPicPr>
          <p:cNvPr id="9" name="Picture 2" descr="http://cdn2-b.examiner.com/sites/default/files/styles/image_content_width/hash/1f/f0/1ff0fee5050b3bc16176832bfc8f3cfe.jpg?itok=QB6FCt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34443"/>
            <a:ext cx="3336535" cy="33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15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858307" y="28016"/>
            <a:ext cx="72262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The isolation trap:</a:t>
            </a:r>
          </a:p>
          <a:p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Those who want change are </a:t>
            </a:r>
            <a:r>
              <a:rPr lang="en-IN" sz="2400" dirty="0" err="1" smtClean="0">
                <a:solidFill>
                  <a:srgbClr val="A50021"/>
                </a:solidFill>
                <a:latin typeface="Calibri" panose="020F0502020204030204" pitchFamily="34" charset="0"/>
              </a:rPr>
              <a:t>tribalized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 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into 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small movements 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with different </a:t>
            </a:r>
            <a:r>
              <a:rPr lang="en-IN" sz="2400" dirty="0">
                <a:solidFill>
                  <a:srgbClr val="A50021"/>
                </a:solidFill>
                <a:latin typeface="Calibri" panose="020F0502020204030204" pitchFamily="34" charset="0"/>
              </a:rPr>
              <a:t>interests and diverging </a:t>
            </a:r>
            <a:r>
              <a:rPr lang="en-IN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priorities</a:t>
            </a:r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sp>
        <p:nvSpPr>
          <p:cNvPr id="15389" name="Rectangle 2"/>
          <p:cNvSpPr>
            <a:spLocks noChangeArrowheads="1"/>
          </p:cNvSpPr>
          <p:nvPr/>
        </p:nvSpPr>
        <p:spPr bwMode="auto">
          <a:xfrm>
            <a:off x="1907704" y="0"/>
            <a:ext cx="27363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th-TH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/>
          </p:nvPr>
        </p:nvGraphicFramePr>
        <p:xfrm>
          <a:off x="8201025" y="0"/>
          <a:ext cx="93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3" name="Picture" r:id="rId4" imgW="934179" imgH="534034" progId="Word.Picture.8">
                  <p:embed/>
                </p:oleObj>
              </mc:Choice>
              <mc:Fallback>
                <p:oleObj name="Picture" r:id="rId4" imgW="934179" imgH="534034" progId="Word.Picture.8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025" y="0"/>
                        <a:ext cx="933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57200" y="5656340"/>
            <a:ext cx="8153400" cy="1201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A50021"/>
                </a:solidFill>
                <a:latin typeface="Calibri" panose="020F0502020204030204" pitchFamily="34" charset="0"/>
              </a:rPr>
              <a:t>… scaling up these isolated struggles into a broad societal alliance is a hard-to-solve collective action problem</a:t>
            </a:r>
            <a:endParaRPr lang="th-TH" sz="2400" dirty="0" smtClean="0">
              <a:solidFill>
                <a:srgbClr val="A5002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10" descr="C:\Users\Intern1\Desktop\india-map-and-flag-13107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</p:spPr>
      </p:pic>
      <p:sp>
        <p:nvSpPr>
          <p:cNvPr id="16" name="CustomShape 2"/>
          <p:cNvSpPr/>
          <p:nvPr/>
        </p:nvSpPr>
        <p:spPr>
          <a:xfrm rot="16200000">
            <a:off x="7465312" y="4810433"/>
            <a:ext cx="2892960" cy="589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DE" sz="1000" dirty="0">
                <a:solidFill>
                  <a:srgbClr val="808080"/>
                </a:solidFill>
                <a:latin typeface="Calibri"/>
                <a:ea typeface="DejaVu Sans"/>
              </a:rPr>
              <a:t>Contact: marc.saxer@fesindia.org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7" y="4066984"/>
            <a:ext cx="924054" cy="628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53" y="3665626"/>
            <a:ext cx="924054" cy="628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5893"/>
            <a:ext cx="924054" cy="628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1" y="1352646"/>
            <a:ext cx="924054" cy="6287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1" y="4476645"/>
            <a:ext cx="924054" cy="6287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76329"/>
            <a:ext cx="924054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1350</Words>
  <Application>Microsoft Office PowerPoint</Application>
  <PresentationFormat>On-screen Show (4:3)</PresentationFormat>
  <Paragraphs>333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 Unicode MS</vt:lpstr>
      <vt:lpstr>SimSun</vt:lpstr>
      <vt:lpstr>Angsana New</vt:lpstr>
      <vt:lpstr>Arial</vt:lpstr>
      <vt:lpstr>Calibri</vt:lpstr>
      <vt:lpstr>Cordia New</vt:lpstr>
      <vt:lpstr>DejaVu Sans</vt:lpstr>
      <vt:lpstr>Mangal</vt:lpstr>
      <vt:lpstr>StarSymbol</vt:lpstr>
      <vt:lpstr>Times New Roman</vt:lpstr>
      <vt:lpstr>Wingdings</vt:lpstr>
      <vt:lpstr>Office Theme</vt:lpstr>
      <vt:lpstr>Office Theme</vt:lpstr>
      <vt:lpstr>Picture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Actors do not define their interests in isolation,  but within the frames of their discourse communities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Intern1</dc:creator>
  <cp:lastModifiedBy>FES India Marc</cp:lastModifiedBy>
  <cp:revision>228</cp:revision>
  <cp:lastPrinted>2015-08-26T12:02:37Z</cp:lastPrinted>
  <dcterms:modified xsi:type="dcterms:W3CDTF">2015-08-26T12:21:30Z</dcterms:modified>
</cp:coreProperties>
</file>