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6"/>
  </p:notesMasterIdLst>
  <p:sldIdLst>
    <p:sldId id="256" r:id="rId2"/>
    <p:sldId id="258" r:id="rId3"/>
    <p:sldId id="257"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66207F-7583-43C3-9FF5-F17E0128ACA4}" type="datetimeFigureOut">
              <a:rPr lang="en-IN" smtClean="0"/>
              <a:t>29-03-2013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A260A2-6C08-4D99-B26D-C51D221707B9}" type="slidenum">
              <a:rPr lang="en-IN" smtClean="0"/>
              <a:t>‹#›</a:t>
            </a:fld>
            <a:endParaRPr lang="en-IN"/>
          </a:p>
        </p:txBody>
      </p:sp>
    </p:spTree>
    <p:extLst>
      <p:ext uri="{BB962C8B-B14F-4D97-AF65-F5344CB8AC3E}">
        <p14:creationId xmlns:p14="http://schemas.microsoft.com/office/powerpoint/2010/main" val="2036254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3A37914-B5C1-458E-93DA-296525EE2CEB}" type="datetime1">
              <a:rPr lang="en-IN" smtClean="0"/>
              <a:t>29-03-2013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9707B6F-10FF-4C03-9993-1BDC96EBC62E}"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DB531B-A58D-46E5-8EE7-8E1042C588A9}" type="datetime1">
              <a:rPr lang="en-IN" smtClean="0"/>
              <a:t>29-03-2013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9707B6F-10FF-4C03-9993-1BDC96EBC62E}"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8DC1A6-3CBA-43D6-B4BF-A036E805E337}" type="datetime1">
              <a:rPr lang="en-IN" smtClean="0"/>
              <a:t>29-03-2013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9707B6F-10FF-4C03-9993-1BDC96EBC62E}"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78098"/>
          </a:xfrm>
        </p:spPr>
        <p:txBody>
          <a:bodyPr/>
          <a:lstStyle>
            <a:lvl1pPr>
              <a:defRPr sz="30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68760"/>
            <a:ext cx="7620000" cy="51320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78166C5-A8F1-4337-B139-5DBA49C9BE66}" type="datetime1">
              <a:rPr lang="en-IN" smtClean="0"/>
              <a:t>29-03-2013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9707B6F-10FF-4C03-9993-1BDC96EBC62E}"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CC1A5F-DE50-4141-94A6-6318DD8A0947}" type="datetime1">
              <a:rPr lang="en-IN" smtClean="0"/>
              <a:t>29-03-2013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9707B6F-10FF-4C03-9993-1BDC96EBC62E}"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F64DF3-67CC-4BE3-9BC0-67E171AA562B}" type="datetime1">
              <a:rPr lang="en-IN" smtClean="0"/>
              <a:t>29-03-2013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9707B6F-10FF-4C03-9993-1BDC96EBC62E}"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027BE9-3136-48E9-A480-B441B4579802}" type="datetime1">
              <a:rPr lang="en-IN" smtClean="0"/>
              <a:t>29-03-2013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9707B6F-10FF-4C03-9993-1BDC96EBC62E}"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DE6673-575F-4F5F-AA06-CBFD223536BC}" type="datetime1">
              <a:rPr lang="en-IN" smtClean="0"/>
              <a:t>29-03-2013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9707B6F-10FF-4C03-9993-1BDC96EBC62E}"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3C1B0C-4EE3-486D-8E20-3E39B39E93FF}" type="datetime1">
              <a:rPr lang="en-IN" smtClean="0"/>
              <a:t>29-03-2013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9707B6F-10FF-4C03-9993-1BDC96EBC62E}"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356E48-C104-4186-A348-620A8DBC4AAB}" type="datetime1">
              <a:rPr lang="en-IN" smtClean="0"/>
              <a:t>29-03-2013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9707B6F-10FF-4C03-9993-1BDC96EBC62E}" type="slidenum">
              <a:rPr lang="en-IN" smtClean="0"/>
              <a:t>‹#›</a:t>
            </a:fld>
            <a:endParaRPr lang="en-IN"/>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97AEF32-C17B-47E5-BE9C-B6E68B640D90}" type="datetime1">
              <a:rPr lang="en-IN" smtClean="0"/>
              <a:t>29-03-2013</a:t>
            </a:fld>
            <a:endParaRPr lang="en-IN"/>
          </a:p>
        </p:txBody>
      </p:sp>
      <p:sp>
        <p:nvSpPr>
          <p:cNvPr id="9" name="Slide Number Placeholder 8"/>
          <p:cNvSpPr>
            <a:spLocks noGrp="1"/>
          </p:cNvSpPr>
          <p:nvPr>
            <p:ph type="sldNum" sz="quarter" idx="11"/>
          </p:nvPr>
        </p:nvSpPr>
        <p:spPr/>
        <p:txBody>
          <a:bodyPr/>
          <a:lstStyle/>
          <a:p>
            <a:fld id="{C9707B6F-10FF-4C03-9993-1BDC96EBC62E}" type="slidenum">
              <a:rPr lang="en-IN" smtClean="0"/>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9707B6F-10FF-4C03-9993-1BDC96EBC62E}" type="slidenum">
              <a:rPr lang="en-IN" smtClean="0"/>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7F563EB-301A-451D-BEE4-75227D3FE629}" type="datetime1">
              <a:rPr lang="en-IN" smtClean="0"/>
              <a:t>29-03-2013</a:t>
            </a:fld>
            <a:endParaRPr lang="en-IN"/>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1"/>
            <a:ext cx="7772400" cy="1512168"/>
          </a:xfrm>
        </p:spPr>
        <p:txBody>
          <a:bodyPr>
            <a:normAutofit/>
          </a:bodyPr>
          <a:lstStyle/>
          <a:p>
            <a:r>
              <a:rPr lang="en-IN" sz="4000" dirty="0" smtClean="0"/>
              <a:t>Improving the Consumer Interface of Pharmaceutical Sector in India</a:t>
            </a:r>
            <a:endParaRPr lang="en-IN" sz="4000" dirty="0"/>
          </a:p>
        </p:txBody>
      </p:sp>
      <p:sp>
        <p:nvSpPr>
          <p:cNvPr id="3" name="Subtitle 2"/>
          <p:cNvSpPr>
            <a:spLocks noGrp="1"/>
          </p:cNvSpPr>
          <p:nvPr>
            <p:ph type="subTitle" idx="1"/>
          </p:nvPr>
        </p:nvSpPr>
        <p:spPr>
          <a:xfrm>
            <a:off x="1619672" y="4365104"/>
            <a:ext cx="6400800" cy="1600200"/>
          </a:xfrm>
        </p:spPr>
        <p:txBody>
          <a:bodyPr>
            <a:normAutofit/>
          </a:bodyPr>
          <a:lstStyle/>
          <a:p>
            <a:r>
              <a:rPr lang="en-IN" i="1" dirty="0" err="1" smtClean="0"/>
              <a:t>Prof.</a:t>
            </a:r>
            <a:r>
              <a:rPr lang="en-IN" i="1" dirty="0" smtClean="0"/>
              <a:t> Viswanath Pingali</a:t>
            </a:r>
          </a:p>
          <a:p>
            <a:r>
              <a:rPr lang="en-IN" i="1" dirty="0" smtClean="0"/>
              <a:t>Indian Institute of Management Ahmedabad</a:t>
            </a:r>
            <a:endParaRPr lang="en-IN" i="1" dirty="0"/>
          </a:p>
        </p:txBody>
      </p:sp>
      <p:sp>
        <p:nvSpPr>
          <p:cNvPr id="4" name="Date Placeholder 3"/>
          <p:cNvSpPr>
            <a:spLocks noGrp="1"/>
          </p:cNvSpPr>
          <p:nvPr>
            <p:ph type="dt" sz="half" idx="10"/>
          </p:nvPr>
        </p:nvSpPr>
        <p:spPr/>
        <p:txBody>
          <a:bodyPr/>
          <a:lstStyle/>
          <a:p>
            <a:fld id="{6162E8B4-A6A7-4221-AEF3-FEF7E59D2DC9}" type="datetime1">
              <a:rPr lang="en-IN" smtClean="0"/>
              <a:t>29-03-2013</a:t>
            </a:fld>
            <a:endParaRPr lang="en-IN"/>
          </a:p>
        </p:txBody>
      </p:sp>
      <p:sp>
        <p:nvSpPr>
          <p:cNvPr id="5" name="Slide Number Placeholder 4"/>
          <p:cNvSpPr>
            <a:spLocks noGrp="1"/>
          </p:cNvSpPr>
          <p:nvPr>
            <p:ph type="sldNum" sz="quarter" idx="12"/>
          </p:nvPr>
        </p:nvSpPr>
        <p:spPr/>
        <p:txBody>
          <a:bodyPr/>
          <a:lstStyle/>
          <a:p>
            <a:fld id="{C9707B6F-10FF-4C03-9993-1BDC96EBC62E}" type="slidenum">
              <a:rPr lang="en-IN" smtClean="0"/>
              <a:t>1</a:t>
            </a:fld>
            <a:endParaRPr lang="en-IN"/>
          </a:p>
        </p:txBody>
      </p:sp>
    </p:spTree>
    <p:extLst>
      <p:ext uri="{BB962C8B-B14F-4D97-AF65-F5344CB8AC3E}">
        <p14:creationId xmlns:p14="http://schemas.microsoft.com/office/powerpoint/2010/main" val="438893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Regulatory framework: Pricing</a:t>
            </a:r>
            <a:endParaRPr lang="en-IN" dirty="0"/>
          </a:p>
        </p:txBody>
      </p:sp>
      <p:sp>
        <p:nvSpPr>
          <p:cNvPr id="3" name="Content Placeholder 2"/>
          <p:cNvSpPr>
            <a:spLocks noGrp="1"/>
          </p:cNvSpPr>
          <p:nvPr>
            <p:ph idx="1"/>
          </p:nvPr>
        </p:nvSpPr>
        <p:spPr/>
        <p:txBody>
          <a:bodyPr/>
          <a:lstStyle/>
          <a:p>
            <a:r>
              <a:rPr lang="en-IN" dirty="0" smtClean="0"/>
              <a:t>First introduced in 1962, and controlled through Drug Prices and Control Order (DPCO)</a:t>
            </a:r>
          </a:p>
          <a:p>
            <a:r>
              <a:rPr lang="en-IN" dirty="0" smtClean="0"/>
              <a:t>Criteria: mass consumption potential (disease burden) and lack of potential and viable competition</a:t>
            </a:r>
          </a:p>
          <a:p>
            <a:r>
              <a:rPr lang="en-IN" dirty="0" smtClean="0"/>
              <a:t>Drugs with market share more than 50% are subject to price control</a:t>
            </a:r>
          </a:p>
          <a:p>
            <a:r>
              <a:rPr lang="en-IN" b="1" i="1" dirty="0" smtClean="0"/>
              <a:t>Discussion: Definition of market share and competition</a:t>
            </a:r>
            <a:endParaRPr lang="en-IN" dirty="0" smtClean="0"/>
          </a:p>
          <a:p>
            <a:r>
              <a:rPr lang="en-IN" dirty="0" smtClean="0"/>
              <a:t>List of drugs under price control has been reducing</a:t>
            </a:r>
          </a:p>
          <a:p>
            <a:r>
              <a:rPr lang="en-IN" b="1" i="1" dirty="0" smtClean="0"/>
              <a:t>Discussion: Welfare effects of price controls</a:t>
            </a:r>
            <a:endParaRPr lang="en-IN" dirty="0" smtClean="0"/>
          </a:p>
          <a:p>
            <a:r>
              <a:rPr lang="en-IN" dirty="0" smtClean="0"/>
              <a:t>For drugs not under price control, the government allows the company to set minimum retail price, and intervenes only if the annual price increases by more than 20%</a:t>
            </a:r>
            <a:endParaRPr lang="en-IN" dirty="0"/>
          </a:p>
        </p:txBody>
      </p:sp>
      <p:sp>
        <p:nvSpPr>
          <p:cNvPr id="4" name="Date Placeholder 3"/>
          <p:cNvSpPr>
            <a:spLocks noGrp="1"/>
          </p:cNvSpPr>
          <p:nvPr>
            <p:ph type="dt" sz="half" idx="10"/>
          </p:nvPr>
        </p:nvSpPr>
        <p:spPr/>
        <p:txBody>
          <a:bodyPr/>
          <a:lstStyle/>
          <a:p>
            <a:fld id="{678166C5-A8F1-4337-B139-5DBA49C9BE66}" type="datetime1">
              <a:rPr lang="en-IN" smtClean="0"/>
              <a:t>29-03-2013</a:t>
            </a:fld>
            <a:endParaRPr lang="en-IN"/>
          </a:p>
        </p:txBody>
      </p:sp>
      <p:sp>
        <p:nvSpPr>
          <p:cNvPr id="5" name="Slide Number Placeholder 4"/>
          <p:cNvSpPr>
            <a:spLocks noGrp="1"/>
          </p:cNvSpPr>
          <p:nvPr>
            <p:ph type="sldNum" sz="quarter" idx="12"/>
          </p:nvPr>
        </p:nvSpPr>
        <p:spPr/>
        <p:txBody>
          <a:bodyPr/>
          <a:lstStyle/>
          <a:p>
            <a:fld id="{C9707B6F-10FF-4C03-9993-1BDC96EBC62E}" type="slidenum">
              <a:rPr lang="en-IN" smtClean="0"/>
              <a:t>10</a:t>
            </a:fld>
            <a:endParaRPr lang="en-IN"/>
          </a:p>
        </p:txBody>
      </p:sp>
    </p:spTree>
    <p:extLst>
      <p:ext uri="{BB962C8B-B14F-4D97-AF65-F5344CB8AC3E}">
        <p14:creationId xmlns:p14="http://schemas.microsoft.com/office/powerpoint/2010/main" val="1845085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Regulatory practices: GMP</a:t>
            </a:r>
            <a:endParaRPr lang="en-IN" dirty="0"/>
          </a:p>
        </p:txBody>
      </p:sp>
      <p:sp>
        <p:nvSpPr>
          <p:cNvPr id="3" name="Content Placeholder 2"/>
          <p:cNvSpPr>
            <a:spLocks noGrp="1"/>
          </p:cNvSpPr>
          <p:nvPr>
            <p:ph idx="1"/>
          </p:nvPr>
        </p:nvSpPr>
        <p:spPr>
          <a:xfrm>
            <a:off x="395536" y="1052736"/>
            <a:ext cx="7620000" cy="5132040"/>
          </a:xfrm>
        </p:spPr>
        <p:txBody>
          <a:bodyPr/>
          <a:lstStyle/>
          <a:p>
            <a:r>
              <a:rPr lang="en-IN" dirty="0" smtClean="0"/>
              <a:t>The WHO GMP were originated in 1975, and as of July 1, it became mandatory to follow the Schedule M of the GMP</a:t>
            </a:r>
          </a:p>
          <a:p>
            <a:r>
              <a:rPr lang="en-IN" dirty="0" smtClean="0"/>
              <a:t>Small scale </a:t>
            </a:r>
            <a:r>
              <a:rPr lang="en-IN" dirty="0" err="1" smtClean="0"/>
              <a:t>pharma</a:t>
            </a:r>
            <a:r>
              <a:rPr lang="en-IN" dirty="0" smtClean="0"/>
              <a:t> has greater problems than large scale ones with regards to compliance</a:t>
            </a:r>
          </a:p>
          <a:p>
            <a:r>
              <a:rPr lang="en-IN" dirty="0" smtClean="0"/>
              <a:t>No concrete reports available as to the extent of such compliance by various firms</a:t>
            </a:r>
          </a:p>
          <a:p>
            <a:r>
              <a:rPr lang="en-IN" dirty="0" smtClean="0"/>
              <a:t>Maharashtra, Andhra Pradesh, and Gujarat lead in number of units with GMP compliance</a:t>
            </a:r>
          </a:p>
          <a:p>
            <a:r>
              <a:rPr lang="en-IN" dirty="0" smtClean="0"/>
              <a:t>For more advanced economics, complying with WHO is not sufficient: US-FDA, UK-MHRA, AUS-TGA, </a:t>
            </a:r>
            <a:r>
              <a:rPr lang="en-IN" dirty="0" err="1" smtClean="0"/>
              <a:t>etc</a:t>
            </a:r>
            <a:endParaRPr lang="en-IN" dirty="0" smtClean="0"/>
          </a:p>
          <a:p>
            <a:r>
              <a:rPr lang="en-IN" dirty="0" smtClean="0"/>
              <a:t>India has the maximum US FDA approved manufacturing plants (100)</a:t>
            </a:r>
          </a:p>
          <a:p>
            <a:pPr marL="114300" indent="0">
              <a:buNone/>
            </a:pPr>
            <a:r>
              <a:rPr lang="en-IN" b="1" dirty="0" smtClean="0"/>
              <a:t>Discussion: The Ranbaxy incident in 2007</a:t>
            </a:r>
          </a:p>
        </p:txBody>
      </p:sp>
      <p:sp>
        <p:nvSpPr>
          <p:cNvPr id="4" name="Date Placeholder 3"/>
          <p:cNvSpPr>
            <a:spLocks noGrp="1"/>
          </p:cNvSpPr>
          <p:nvPr>
            <p:ph type="dt" sz="half" idx="10"/>
          </p:nvPr>
        </p:nvSpPr>
        <p:spPr/>
        <p:txBody>
          <a:bodyPr/>
          <a:lstStyle/>
          <a:p>
            <a:fld id="{678166C5-A8F1-4337-B139-5DBA49C9BE66}" type="datetime1">
              <a:rPr lang="en-IN" smtClean="0"/>
              <a:t>29-03-2013</a:t>
            </a:fld>
            <a:endParaRPr lang="en-IN"/>
          </a:p>
        </p:txBody>
      </p:sp>
      <p:sp>
        <p:nvSpPr>
          <p:cNvPr id="5" name="Slide Number Placeholder 4"/>
          <p:cNvSpPr>
            <a:spLocks noGrp="1"/>
          </p:cNvSpPr>
          <p:nvPr>
            <p:ph type="sldNum" sz="quarter" idx="12"/>
          </p:nvPr>
        </p:nvSpPr>
        <p:spPr/>
        <p:txBody>
          <a:bodyPr/>
          <a:lstStyle/>
          <a:p>
            <a:fld id="{C9707B6F-10FF-4C03-9993-1BDC96EBC62E}" type="slidenum">
              <a:rPr lang="en-IN" smtClean="0"/>
              <a:t>11</a:t>
            </a:fld>
            <a:endParaRPr lang="en-IN"/>
          </a:p>
        </p:txBody>
      </p:sp>
    </p:spTree>
    <p:extLst>
      <p:ext uri="{BB962C8B-B14F-4D97-AF65-F5344CB8AC3E}">
        <p14:creationId xmlns:p14="http://schemas.microsoft.com/office/powerpoint/2010/main" val="18324657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Deficiencies</a:t>
            </a:r>
            <a:endParaRPr lang="en-IN" dirty="0"/>
          </a:p>
        </p:txBody>
      </p:sp>
      <p:sp>
        <p:nvSpPr>
          <p:cNvPr id="3" name="Content Placeholder 2"/>
          <p:cNvSpPr>
            <a:spLocks noGrp="1"/>
          </p:cNvSpPr>
          <p:nvPr>
            <p:ph idx="1"/>
          </p:nvPr>
        </p:nvSpPr>
        <p:spPr/>
        <p:txBody>
          <a:bodyPr/>
          <a:lstStyle/>
          <a:p>
            <a:r>
              <a:rPr lang="en-IN" dirty="0" smtClean="0"/>
              <a:t>Recently, the regulatory authorities (CDCA) withdrew 294 molecules on the grounds that they are therapeutically spurious and counterfeit drugs</a:t>
            </a:r>
          </a:p>
          <a:p>
            <a:r>
              <a:rPr lang="en-IN" dirty="0" smtClean="0"/>
              <a:t>No regulation for approval of cocktail drugs; whether PKPD studies are mandated or not</a:t>
            </a:r>
          </a:p>
          <a:p>
            <a:r>
              <a:rPr lang="en-IN" dirty="0" smtClean="0"/>
              <a:t>WHO estimates that roughly 30% of medicines could be in some way contaminated</a:t>
            </a:r>
          </a:p>
          <a:p>
            <a:r>
              <a:rPr lang="en-IN" dirty="0" smtClean="0"/>
              <a:t>No transparency in licensing, approval </a:t>
            </a:r>
            <a:r>
              <a:rPr lang="en-IN" dirty="0" err="1" smtClean="0"/>
              <a:t>etc</a:t>
            </a:r>
            <a:endParaRPr lang="en-IN" dirty="0" smtClean="0"/>
          </a:p>
          <a:p>
            <a:r>
              <a:rPr lang="en-IN" b="1" dirty="0" smtClean="0"/>
              <a:t>OTHER POINTS ANYONE WOULD LIKE TO ADD</a:t>
            </a:r>
            <a:endParaRPr lang="en-IN" b="1" dirty="0"/>
          </a:p>
        </p:txBody>
      </p:sp>
      <p:sp>
        <p:nvSpPr>
          <p:cNvPr id="4" name="Date Placeholder 3"/>
          <p:cNvSpPr>
            <a:spLocks noGrp="1"/>
          </p:cNvSpPr>
          <p:nvPr>
            <p:ph type="dt" sz="half" idx="10"/>
          </p:nvPr>
        </p:nvSpPr>
        <p:spPr/>
        <p:txBody>
          <a:bodyPr/>
          <a:lstStyle/>
          <a:p>
            <a:fld id="{678166C5-A8F1-4337-B139-5DBA49C9BE66}" type="datetime1">
              <a:rPr lang="en-IN" smtClean="0"/>
              <a:t>29-03-2013</a:t>
            </a:fld>
            <a:endParaRPr lang="en-IN"/>
          </a:p>
        </p:txBody>
      </p:sp>
      <p:sp>
        <p:nvSpPr>
          <p:cNvPr id="5" name="Slide Number Placeholder 4"/>
          <p:cNvSpPr>
            <a:spLocks noGrp="1"/>
          </p:cNvSpPr>
          <p:nvPr>
            <p:ph type="sldNum" sz="quarter" idx="12"/>
          </p:nvPr>
        </p:nvSpPr>
        <p:spPr/>
        <p:txBody>
          <a:bodyPr/>
          <a:lstStyle/>
          <a:p>
            <a:fld id="{C9707B6F-10FF-4C03-9993-1BDC96EBC62E}" type="slidenum">
              <a:rPr lang="en-IN" smtClean="0"/>
              <a:t>12</a:t>
            </a:fld>
            <a:endParaRPr lang="en-IN"/>
          </a:p>
        </p:txBody>
      </p:sp>
    </p:spTree>
    <p:extLst>
      <p:ext uri="{BB962C8B-B14F-4D97-AF65-F5344CB8AC3E}">
        <p14:creationId xmlns:p14="http://schemas.microsoft.com/office/powerpoint/2010/main" val="1580340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7704" y="1772816"/>
            <a:ext cx="4474840" cy="2376264"/>
          </a:xfrm>
        </p:spPr>
        <p:txBody>
          <a:bodyPr/>
          <a:lstStyle/>
          <a:p>
            <a:pPr marL="114300" indent="0" algn="ctr">
              <a:buNone/>
            </a:pPr>
            <a:r>
              <a:rPr lang="en-IN" u="sng" dirty="0" smtClean="0"/>
              <a:t>Consumer Interface</a:t>
            </a:r>
          </a:p>
          <a:p>
            <a:r>
              <a:rPr lang="en-IN" dirty="0" smtClean="0"/>
              <a:t>Rational Use of Drugs</a:t>
            </a:r>
          </a:p>
          <a:p>
            <a:r>
              <a:rPr lang="en-IN" dirty="0" smtClean="0"/>
              <a:t>Understanding detailing broadly</a:t>
            </a:r>
          </a:p>
          <a:p>
            <a:r>
              <a:rPr lang="en-IN" dirty="0" smtClean="0"/>
              <a:t>Detailing to doctors</a:t>
            </a:r>
          </a:p>
          <a:p>
            <a:r>
              <a:rPr lang="en-IN" dirty="0" smtClean="0"/>
              <a:t>Direct to Consumer advertising</a:t>
            </a:r>
            <a:endParaRPr lang="en-IN" dirty="0"/>
          </a:p>
        </p:txBody>
      </p:sp>
      <p:sp>
        <p:nvSpPr>
          <p:cNvPr id="4" name="Date Placeholder 3"/>
          <p:cNvSpPr>
            <a:spLocks noGrp="1"/>
          </p:cNvSpPr>
          <p:nvPr>
            <p:ph type="dt" sz="half" idx="10"/>
          </p:nvPr>
        </p:nvSpPr>
        <p:spPr/>
        <p:txBody>
          <a:bodyPr/>
          <a:lstStyle/>
          <a:p>
            <a:fld id="{678166C5-A8F1-4337-B139-5DBA49C9BE66}" type="datetime1">
              <a:rPr lang="en-IN" smtClean="0"/>
              <a:t>29-03-2013</a:t>
            </a:fld>
            <a:endParaRPr lang="en-IN"/>
          </a:p>
        </p:txBody>
      </p:sp>
      <p:sp>
        <p:nvSpPr>
          <p:cNvPr id="5" name="Slide Number Placeholder 4"/>
          <p:cNvSpPr>
            <a:spLocks noGrp="1"/>
          </p:cNvSpPr>
          <p:nvPr>
            <p:ph type="sldNum" sz="quarter" idx="12"/>
          </p:nvPr>
        </p:nvSpPr>
        <p:spPr/>
        <p:txBody>
          <a:bodyPr/>
          <a:lstStyle/>
          <a:p>
            <a:fld id="{C9707B6F-10FF-4C03-9993-1BDC96EBC62E}" type="slidenum">
              <a:rPr lang="en-IN" smtClean="0"/>
              <a:t>13</a:t>
            </a:fld>
            <a:endParaRPr lang="en-IN"/>
          </a:p>
        </p:txBody>
      </p:sp>
    </p:spTree>
    <p:extLst>
      <p:ext uri="{BB962C8B-B14F-4D97-AF65-F5344CB8AC3E}">
        <p14:creationId xmlns:p14="http://schemas.microsoft.com/office/powerpoint/2010/main" val="16648713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Rational use of drugs</a:t>
            </a:r>
            <a:endParaRPr lang="en-IN" dirty="0"/>
          </a:p>
        </p:txBody>
      </p:sp>
      <p:sp>
        <p:nvSpPr>
          <p:cNvPr id="3" name="Content Placeholder 2"/>
          <p:cNvSpPr>
            <a:spLocks noGrp="1"/>
          </p:cNvSpPr>
          <p:nvPr>
            <p:ph idx="1"/>
          </p:nvPr>
        </p:nvSpPr>
        <p:spPr>
          <a:xfrm>
            <a:off x="457200" y="1052736"/>
            <a:ext cx="7620000" cy="5544616"/>
          </a:xfrm>
        </p:spPr>
        <p:txBody>
          <a:bodyPr/>
          <a:lstStyle/>
          <a:p>
            <a:pPr marL="114300" indent="0">
              <a:buNone/>
            </a:pPr>
            <a:r>
              <a:rPr lang="en-IN" dirty="0" smtClean="0"/>
              <a:t>WHO defines rational use of drugs as a situation where: </a:t>
            </a:r>
            <a:r>
              <a:rPr lang="en-IN" dirty="0"/>
              <a:t>patients receive medications </a:t>
            </a:r>
            <a:r>
              <a:rPr lang="en-IN" u="sng" dirty="0"/>
              <a:t>appropriate to their clinical needs</a:t>
            </a:r>
            <a:r>
              <a:rPr lang="en-IN" dirty="0"/>
              <a:t>, in doses that meet their own individual requirements, for an adequate period of time, and at the </a:t>
            </a:r>
            <a:r>
              <a:rPr lang="en-IN" u="sng" dirty="0"/>
              <a:t>lowest cost to them </a:t>
            </a:r>
            <a:r>
              <a:rPr lang="en-IN" dirty="0"/>
              <a:t>and their </a:t>
            </a:r>
            <a:r>
              <a:rPr lang="en-IN" dirty="0" smtClean="0"/>
              <a:t>community</a:t>
            </a:r>
            <a:endParaRPr lang="en-IN" dirty="0"/>
          </a:p>
          <a:p>
            <a:pPr marL="114300" indent="0">
              <a:buNone/>
            </a:pPr>
            <a:r>
              <a:rPr lang="en-IN" b="1" dirty="0" smtClean="0"/>
              <a:t>Contrast it with the facts regarding developing countries including India:</a:t>
            </a:r>
            <a:endParaRPr lang="en-IN" b="1" dirty="0"/>
          </a:p>
          <a:p>
            <a:pPr lvl="0"/>
            <a:r>
              <a:rPr lang="en-IN" dirty="0"/>
              <a:t>More than 50% of the drugs are improperly prescribed, sold and consumed</a:t>
            </a:r>
          </a:p>
          <a:p>
            <a:pPr lvl="0"/>
            <a:r>
              <a:rPr lang="en-IN" dirty="0"/>
              <a:t>The overuse, underuse or misuse of medicines harms people and wastes resources</a:t>
            </a:r>
          </a:p>
          <a:p>
            <a:pPr lvl="0"/>
            <a:r>
              <a:rPr lang="en-IN" dirty="0"/>
              <a:t>More than 50% of countries do not implement basic policies to promote rational use</a:t>
            </a:r>
          </a:p>
          <a:p>
            <a:pPr lvl="0"/>
            <a:r>
              <a:rPr lang="en-IN" dirty="0"/>
              <a:t>Less than 40% of patients in developing countries are treated according to proper clinical guidelines</a:t>
            </a:r>
          </a:p>
          <a:p>
            <a:endParaRPr lang="en-IN" dirty="0"/>
          </a:p>
        </p:txBody>
      </p:sp>
      <p:sp>
        <p:nvSpPr>
          <p:cNvPr id="4" name="Date Placeholder 3"/>
          <p:cNvSpPr>
            <a:spLocks noGrp="1"/>
          </p:cNvSpPr>
          <p:nvPr>
            <p:ph type="dt" sz="half" idx="10"/>
          </p:nvPr>
        </p:nvSpPr>
        <p:spPr/>
        <p:txBody>
          <a:bodyPr/>
          <a:lstStyle/>
          <a:p>
            <a:fld id="{678166C5-A8F1-4337-B139-5DBA49C9BE66}" type="datetime1">
              <a:rPr lang="en-IN" smtClean="0"/>
              <a:t>29-03-2013</a:t>
            </a:fld>
            <a:endParaRPr lang="en-IN"/>
          </a:p>
        </p:txBody>
      </p:sp>
      <p:sp>
        <p:nvSpPr>
          <p:cNvPr id="5" name="Slide Number Placeholder 4"/>
          <p:cNvSpPr>
            <a:spLocks noGrp="1"/>
          </p:cNvSpPr>
          <p:nvPr>
            <p:ph type="sldNum" sz="quarter" idx="12"/>
          </p:nvPr>
        </p:nvSpPr>
        <p:spPr/>
        <p:txBody>
          <a:bodyPr/>
          <a:lstStyle/>
          <a:p>
            <a:fld id="{C9707B6F-10FF-4C03-9993-1BDC96EBC62E}" type="slidenum">
              <a:rPr lang="en-IN" smtClean="0"/>
              <a:t>14</a:t>
            </a:fld>
            <a:endParaRPr lang="en-IN"/>
          </a:p>
        </p:txBody>
      </p:sp>
    </p:spTree>
    <p:extLst>
      <p:ext uri="{BB962C8B-B14F-4D97-AF65-F5344CB8AC3E}">
        <p14:creationId xmlns:p14="http://schemas.microsoft.com/office/powerpoint/2010/main" val="1210102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7620000" cy="5184576"/>
          </a:xfrm>
        </p:spPr>
        <p:txBody>
          <a:bodyPr/>
          <a:lstStyle/>
          <a:p>
            <a:pPr marL="114300" indent="0">
              <a:buNone/>
            </a:pPr>
            <a:r>
              <a:rPr lang="en-IN" dirty="0" smtClean="0"/>
              <a:t>National Rural Health Mission (NHRM) study pertaining to exclusively rural India:</a:t>
            </a:r>
          </a:p>
          <a:p>
            <a:r>
              <a:rPr lang="en-IN" dirty="0" smtClean="0"/>
              <a:t>Very little effort to promote Rational use of medicine</a:t>
            </a:r>
            <a:endParaRPr lang="en-IN" dirty="0"/>
          </a:p>
          <a:p>
            <a:r>
              <a:rPr lang="en-IN" dirty="0" smtClean="0"/>
              <a:t>Common to see prescriptions with banned drugs</a:t>
            </a:r>
          </a:p>
          <a:p>
            <a:r>
              <a:rPr lang="en-IN" dirty="0" smtClean="0"/>
              <a:t>Prescriptions with overdose of antibiotics</a:t>
            </a:r>
          </a:p>
          <a:p>
            <a:pPr marL="114300" indent="0">
              <a:buNone/>
            </a:pPr>
            <a:endParaRPr lang="en-IN" dirty="0"/>
          </a:p>
          <a:p>
            <a:pPr marL="114300" indent="0">
              <a:buNone/>
            </a:pPr>
            <a:r>
              <a:rPr lang="en-IN" dirty="0" smtClean="0"/>
              <a:t>WHO recommends several ways to encourage rational use of drugs.  Most important for this talk is:</a:t>
            </a:r>
          </a:p>
          <a:p>
            <a:pPr marL="114300" indent="0">
              <a:buNone/>
            </a:pPr>
            <a:endParaRPr lang="en-IN" dirty="0"/>
          </a:p>
          <a:p>
            <a:pPr marL="114300" indent="0">
              <a:buNone/>
            </a:pPr>
            <a:r>
              <a:rPr lang="en-IN" dirty="0" smtClean="0"/>
              <a:t>“There should be no financial incentive to prescribe particular drugs, and artificially withhold some other important, and, perhaps, more efficacious drugs.”</a:t>
            </a:r>
            <a:endParaRPr lang="en-IN" dirty="0"/>
          </a:p>
        </p:txBody>
      </p:sp>
      <p:sp>
        <p:nvSpPr>
          <p:cNvPr id="4" name="Date Placeholder 3"/>
          <p:cNvSpPr>
            <a:spLocks noGrp="1"/>
          </p:cNvSpPr>
          <p:nvPr>
            <p:ph type="dt" sz="half" idx="10"/>
          </p:nvPr>
        </p:nvSpPr>
        <p:spPr/>
        <p:txBody>
          <a:bodyPr/>
          <a:lstStyle/>
          <a:p>
            <a:fld id="{678166C5-A8F1-4337-B139-5DBA49C9BE66}" type="datetime1">
              <a:rPr lang="en-IN" smtClean="0"/>
              <a:t>29-03-2013</a:t>
            </a:fld>
            <a:endParaRPr lang="en-IN"/>
          </a:p>
        </p:txBody>
      </p:sp>
      <p:sp>
        <p:nvSpPr>
          <p:cNvPr id="5" name="Slide Number Placeholder 4"/>
          <p:cNvSpPr>
            <a:spLocks noGrp="1"/>
          </p:cNvSpPr>
          <p:nvPr>
            <p:ph type="sldNum" sz="quarter" idx="12"/>
          </p:nvPr>
        </p:nvSpPr>
        <p:spPr/>
        <p:txBody>
          <a:bodyPr/>
          <a:lstStyle/>
          <a:p>
            <a:fld id="{C9707B6F-10FF-4C03-9993-1BDC96EBC62E}" type="slidenum">
              <a:rPr lang="en-IN" smtClean="0"/>
              <a:t>15</a:t>
            </a:fld>
            <a:endParaRPr lang="en-IN"/>
          </a:p>
        </p:txBody>
      </p:sp>
    </p:spTree>
    <p:extLst>
      <p:ext uri="{BB962C8B-B14F-4D97-AF65-F5344CB8AC3E}">
        <p14:creationId xmlns:p14="http://schemas.microsoft.com/office/powerpoint/2010/main" val="15799578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Detailing the doctors</a:t>
            </a:r>
            <a:endParaRPr lang="en-IN" dirty="0"/>
          </a:p>
        </p:txBody>
      </p:sp>
      <p:sp>
        <p:nvSpPr>
          <p:cNvPr id="3" name="Content Placeholder 2"/>
          <p:cNvSpPr>
            <a:spLocks noGrp="1"/>
          </p:cNvSpPr>
          <p:nvPr>
            <p:ph idx="1"/>
          </p:nvPr>
        </p:nvSpPr>
        <p:spPr/>
        <p:txBody>
          <a:bodyPr/>
          <a:lstStyle/>
          <a:p>
            <a:r>
              <a:rPr lang="en-IN" dirty="0" smtClean="0"/>
              <a:t>The decision maker and payer are two distinct personalities</a:t>
            </a:r>
          </a:p>
          <a:p>
            <a:r>
              <a:rPr lang="en-IN" dirty="0" smtClean="0"/>
              <a:t>Detailing is a dynamic process</a:t>
            </a:r>
          </a:p>
          <a:p>
            <a:r>
              <a:rPr lang="en-IN" dirty="0" smtClean="0"/>
              <a:t>Detailing of drugs in mature markets like the US</a:t>
            </a:r>
          </a:p>
          <a:p>
            <a:r>
              <a:rPr lang="en-IN" dirty="0" smtClean="0"/>
              <a:t>Detailing in India where branded generics </a:t>
            </a:r>
            <a:r>
              <a:rPr lang="en-IN" dirty="0" err="1" smtClean="0"/>
              <a:t>dominage</a:t>
            </a:r>
            <a:endParaRPr lang="en-IN" dirty="0" smtClean="0"/>
          </a:p>
          <a:p>
            <a:r>
              <a:rPr lang="en-IN" dirty="0" smtClean="0"/>
              <a:t>Detailing serves several purposes:</a:t>
            </a:r>
          </a:p>
          <a:p>
            <a:pPr lvl="1"/>
            <a:r>
              <a:rPr lang="en-IN" dirty="0" smtClean="0"/>
              <a:t>Information to the doctors about availability of new drugs</a:t>
            </a:r>
          </a:p>
          <a:p>
            <a:pPr lvl="1"/>
            <a:r>
              <a:rPr lang="en-IN" dirty="0" smtClean="0"/>
              <a:t>Barrier of entry within the molecule and therapeutic area</a:t>
            </a:r>
          </a:p>
          <a:p>
            <a:pPr marL="114300" indent="0">
              <a:buNone/>
            </a:pPr>
            <a:endParaRPr lang="en-IN" dirty="0" smtClean="0"/>
          </a:p>
          <a:p>
            <a:pPr marL="114300" indent="0">
              <a:buNone/>
            </a:pPr>
            <a:r>
              <a:rPr lang="en-IN" b="1" i="1" dirty="0" smtClean="0"/>
              <a:t>Discussion: Ethicality of erecting entry barriers within a molecule and within a therapeutic area</a:t>
            </a:r>
            <a:endParaRPr lang="en-IN" b="1" i="1" dirty="0"/>
          </a:p>
        </p:txBody>
      </p:sp>
      <p:sp>
        <p:nvSpPr>
          <p:cNvPr id="4" name="Date Placeholder 3"/>
          <p:cNvSpPr>
            <a:spLocks noGrp="1"/>
          </p:cNvSpPr>
          <p:nvPr>
            <p:ph type="dt" sz="half" idx="10"/>
          </p:nvPr>
        </p:nvSpPr>
        <p:spPr/>
        <p:txBody>
          <a:bodyPr/>
          <a:lstStyle/>
          <a:p>
            <a:fld id="{678166C5-A8F1-4337-B139-5DBA49C9BE66}" type="datetime1">
              <a:rPr lang="en-IN" smtClean="0"/>
              <a:t>29-03-2013</a:t>
            </a:fld>
            <a:endParaRPr lang="en-IN"/>
          </a:p>
        </p:txBody>
      </p:sp>
      <p:sp>
        <p:nvSpPr>
          <p:cNvPr id="5" name="Slide Number Placeholder 4"/>
          <p:cNvSpPr>
            <a:spLocks noGrp="1"/>
          </p:cNvSpPr>
          <p:nvPr>
            <p:ph type="sldNum" sz="quarter" idx="12"/>
          </p:nvPr>
        </p:nvSpPr>
        <p:spPr/>
        <p:txBody>
          <a:bodyPr/>
          <a:lstStyle/>
          <a:p>
            <a:fld id="{C9707B6F-10FF-4C03-9993-1BDC96EBC62E}" type="slidenum">
              <a:rPr lang="en-IN" smtClean="0"/>
              <a:t>16</a:t>
            </a:fld>
            <a:endParaRPr lang="en-IN"/>
          </a:p>
        </p:txBody>
      </p:sp>
    </p:spTree>
    <p:extLst>
      <p:ext uri="{BB962C8B-B14F-4D97-AF65-F5344CB8AC3E}">
        <p14:creationId xmlns:p14="http://schemas.microsoft.com/office/powerpoint/2010/main" val="9690295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Attitudes towards detailing</a:t>
            </a:r>
            <a:endParaRPr lang="en-IN" dirty="0"/>
          </a:p>
        </p:txBody>
      </p:sp>
      <p:sp>
        <p:nvSpPr>
          <p:cNvPr id="3" name="Content Placeholder 2"/>
          <p:cNvSpPr>
            <a:spLocks noGrp="1"/>
          </p:cNvSpPr>
          <p:nvPr>
            <p:ph idx="1"/>
          </p:nvPr>
        </p:nvSpPr>
        <p:spPr>
          <a:xfrm>
            <a:off x="395536" y="1052736"/>
            <a:ext cx="7620000" cy="5544616"/>
          </a:xfrm>
        </p:spPr>
        <p:txBody>
          <a:bodyPr/>
          <a:lstStyle/>
          <a:p>
            <a:r>
              <a:rPr lang="en-IN" dirty="0" smtClean="0"/>
              <a:t>1998 study on attitudes of physicians and patients about physicians receiving gifts from drug companies</a:t>
            </a:r>
          </a:p>
          <a:p>
            <a:r>
              <a:rPr lang="en-IN" dirty="0" smtClean="0"/>
              <a:t>The BMJ 2004 study of physicians and drug company connections. Suggestions from the study include:</a:t>
            </a:r>
          </a:p>
          <a:p>
            <a:pPr lvl="1"/>
            <a:r>
              <a:rPr lang="en-IN" dirty="0" smtClean="0"/>
              <a:t>Appointing a centralized authority in hospitals to interact with drug companies</a:t>
            </a:r>
          </a:p>
          <a:p>
            <a:pPr lvl="1"/>
            <a:r>
              <a:rPr lang="en-IN" dirty="0" smtClean="0"/>
              <a:t>Transparency in dealings between drug companies and doctors</a:t>
            </a:r>
          </a:p>
          <a:p>
            <a:pPr lvl="1"/>
            <a:r>
              <a:rPr lang="en-IN" dirty="0" smtClean="0"/>
              <a:t>Clear mentioning of conflict of interest</a:t>
            </a:r>
          </a:p>
          <a:p>
            <a:r>
              <a:rPr lang="en-IN" dirty="0" smtClean="0"/>
              <a:t>Main point of contention: conflict of interest can result in doctors prescribing sub-optimal drug therapy</a:t>
            </a:r>
          </a:p>
          <a:p>
            <a:endParaRPr lang="en-IN" dirty="0"/>
          </a:p>
          <a:p>
            <a:pPr marL="114300" indent="0">
              <a:buNone/>
            </a:pPr>
            <a:r>
              <a:rPr lang="en-IN" b="1" i="1" dirty="0" smtClean="0"/>
              <a:t>Discussion: Pharmaceutical companies view of detailing activities to physicians and more importantly gift giving and conference sponsorship?</a:t>
            </a:r>
          </a:p>
        </p:txBody>
      </p:sp>
      <p:sp>
        <p:nvSpPr>
          <p:cNvPr id="4" name="Date Placeholder 3"/>
          <p:cNvSpPr>
            <a:spLocks noGrp="1"/>
          </p:cNvSpPr>
          <p:nvPr>
            <p:ph type="dt" sz="half" idx="10"/>
          </p:nvPr>
        </p:nvSpPr>
        <p:spPr/>
        <p:txBody>
          <a:bodyPr/>
          <a:lstStyle/>
          <a:p>
            <a:fld id="{678166C5-A8F1-4337-B139-5DBA49C9BE66}" type="datetime1">
              <a:rPr lang="en-IN" smtClean="0"/>
              <a:t>29-03-2013</a:t>
            </a:fld>
            <a:endParaRPr lang="en-IN"/>
          </a:p>
        </p:txBody>
      </p:sp>
      <p:sp>
        <p:nvSpPr>
          <p:cNvPr id="5" name="Slide Number Placeholder 4"/>
          <p:cNvSpPr>
            <a:spLocks noGrp="1"/>
          </p:cNvSpPr>
          <p:nvPr>
            <p:ph type="sldNum" sz="quarter" idx="12"/>
          </p:nvPr>
        </p:nvSpPr>
        <p:spPr/>
        <p:txBody>
          <a:bodyPr/>
          <a:lstStyle/>
          <a:p>
            <a:fld id="{C9707B6F-10FF-4C03-9993-1BDC96EBC62E}" type="slidenum">
              <a:rPr lang="en-IN" smtClean="0"/>
              <a:t>17</a:t>
            </a:fld>
            <a:endParaRPr lang="en-IN"/>
          </a:p>
        </p:txBody>
      </p:sp>
    </p:spTree>
    <p:extLst>
      <p:ext uri="{BB962C8B-B14F-4D97-AF65-F5344CB8AC3E}">
        <p14:creationId xmlns:p14="http://schemas.microsoft.com/office/powerpoint/2010/main" val="34080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14300" indent="0">
              <a:buNone/>
            </a:pPr>
            <a:r>
              <a:rPr lang="en-IN" b="1" dirty="0" smtClean="0"/>
              <a:t>Further points for discussion:</a:t>
            </a:r>
          </a:p>
          <a:p>
            <a:r>
              <a:rPr lang="en-IN" dirty="0" smtClean="0"/>
              <a:t>Given that the doctor ought to be the primary decision maker on drug therapy, is Direct to Consumer Advertising indeed justified?</a:t>
            </a:r>
          </a:p>
          <a:p>
            <a:r>
              <a:rPr lang="en-IN" dirty="0" smtClean="0"/>
              <a:t>Given that the prescription drugs are available even without prescription, and a patient is likely to miss-assess the potential of a drug, isn’t DTCA potential health hazard?</a:t>
            </a:r>
          </a:p>
          <a:p>
            <a:pPr lvl="1"/>
            <a:endParaRPr lang="en-IN" dirty="0"/>
          </a:p>
          <a:p>
            <a:pPr lvl="1"/>
            <a:r>
              <a:rPr lang="en-IN" dirty="0" smtClean="0"/>
              <a:t>Experience of buying </a:t>
            </a:r>
            <a:r>
              <a:rPr lang="en-IN" dirty="0" err="1" smtClean="0"/>
              <a:t>sorafenib</a:t>
            </a:r>
            <a:r>
              <a:rPr lang="en-IN" dirty="0" smtClean="0"/>
              <a:t> </a:t>
            </a:r>
            <a:r>
              <a:rPr lang="en-IN" dirty="0" err="1" smtClean="0"/>
              <a:t>tosylate</a:t>
            </a:r>
            <a:r>
              <a:rPr lang="en-IN" dirty="0" smtClean="0"/>
              <a:t> and </a:t>
            </a:r>
            <a:r>
              <a:rPr lang="en-IN" dirty="0" err="1" smtClean="0"/>
              <a:t>sitagliptin</a:t>
            </a:r>
            <a:r>
              <a:rPr lang="en-IN" dirty="0" smtClean="0"/>
              <a:t> phosphate in Delhi</a:t>
            </a:r>
          </a:p>
          <a:p>
            <a:endParaRPr lang="en-IN" dirty="0"/>
          </a:p>
        </p:txBody>
      </p:sp>
      <p:sp>
        <p:nvSpPr>
          <p:cNvPr id="4" name="Date Placeholder 3"/>
          <p:cNvSpPr>
            <a:spLocks noGrp="1"/>
          </p:cNvSpPr>
          <p:nvPr>
            <p:ph type="dt" sz="half" idx="10"/>
          </p:nvPr>
        </p:nvSpPr>
        <p:spPr/>
        <p:txBody>
          <a:bodyPr/>
          <a:lstStyle/>
          <a:p>
            <a:fld id="{678166C5-A8F1-4337-B139-5DBA49C9BE66}" type="datetime1">
              <a:rPr lang="en-IN" smtClean="0"/>
              <a:t>29-03-2013</a:t>
            </a:fld>
            <a:endParaRPr lang="en-IN"/>
          </a:p>
        </p:txBody>
      </p:sp>
      <p:sp>
        <p:nvSpPr>
          <p:cNvPr id="5" name="Slide Number Placeholder 4"/>
          <p:cNvSpPr>
            <a:spLocks noGrp="1"/>
          </p:cNvSpPr>
          <p:nvPr>
            <p:ph type="sldNum" sz="quarter" idx="12"/>
          </p:nvPr>
        </p:nvSpPr>
        <p:spPr/>
        <p:txBody>
          <a:bodyPr/>
          <a:lstStyle/>
          <a:p>
            <a:fld id="{C9707B6F-10FF-4C03-9993-1BDC96EBC62E}" type="slidenum">
              <a:rPr lang="en-IN" smtClean="0"/>
              <a:t>18</a:t>
            </a:fld>
            <a:endParaRPr lang="en-IN"/>
          </a:p>
        </p:txBody>
      </p:sp>
    </p:spTree>
    <p:extLst>
      <p:ext uri="{BB962C8B-B14F-4D97-AF65-F5344CB8AC3E}">
        <p14:creationId xmlns:p14="http://schemas.microsoft.com/office/powerpoint/2010/main" val="14038971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7620000" cy="5636096"/>
          </a:xfrm>
        </p:spPr>
        <p:txBody>
          <a:bodyPr/>
          <a:lstStyle/>
          <a:p>
            <a:pPr marL="114300" indent="0">
              <a:buNone/>
            </a:pPr>
            <a:r>
              <a:rPr lang="en-IN" b="1" u="sng" dirty="0" smtClean="0"/>
              <a:t>A Bigger ethical question:</a:t>
            </a:r>
          </a:p>
          <a:p>
            <a:pPr marL="114300" indent="0">
              <a:buNone/>
            </a:pPr>
            <a:endParaRPr lang="en-IN" b="1" u="sng" dirty="0" smtClean="0"/>
          </a:p>
          <a:p>
            <a:pPr marL="114300" indent="0">
              <a:buNone/>
            </a:pPr>
            <a:endParaRPr lang="en-IN" b="1" u="sng" dirty="0" smtClean="0"/>
          </a:p>
          <a:p>
            <a:pPr marL="114300" indent="0">
              <a:buNone/>
            </a:pPr>
            <a:r>
              <a:rPr lang="en-IN" b="1" dirty="0" smtClean="0"/>
              <a:t>Is substantial part of pharmaceutical advertising (especially for off-patent drugs) in India, a classic case of prisoners’ dilemma?</a:t>
            </a:r>
            <a:endParaRPr lang="en-IN" b="1" dirty="0"/>
          </a:p>
          <a:p>
            <a:pPr marL="114300" indent="0">
              <a:buNone/>
            </a:pPr>
            <a:endParaRPr lang="en-IN" b="1" u="sng" dirty="0"/>
          </a:p>
          <a:p>
            <a:pPr marL="114300" indent="0">
              <a:buNone/>
            </a:pPr>
            <a:r>
              <a:rPr lang="en-IN" b="1" dirty="0" smtClean="0"/>
              <a:t>In a country like India where many people cannot afford basic medicine, how ethical is it to incur such substantial expenditure over advertising (which, in turn, has to be passed on to the consumers through higher prices)?</a:t>
            </a:r>
            <a:endParaRPr lang="en-IN" b="1" dirty="0"/>
          </a:p>
        </p:txBody>
      </p:sp>
      <p:sp>
        <p:nvSpPr>
          <p:cNvPr id="4" name="Date Placeholder 3"/>
          <p:cNvSpPr>
            <a:spLocks noGrp="1"/>
          </p:cNvSpPr>
          <p:nvPr>
            <p:ph type="dt" sz="half" idx="10"/>
          </p:nvPr>
        </p:nvSpPr>
        <p:spPr/>
        <p:txBody>
          <a:bodyPr/>
          <a:lstStyle/>
          <a:p>
            <a:fld id="{678166C5-A8F1-4337-B139-5DBA49C9BE66}" type="datetime1">
              <a:rPr lang="en-IN" smtClean="0"/>
              <a:t>29-03-2013</a:t>
            </a:fld>
            <a:endParaRPr lang="en-IN"/>
          </a:p>
        </p:txBody>
      </p:sp>
      <p:sp>
        <p:nvSpPr>
          <p:cNvPr id="5" name="Slide Number Placeholder 4"/>
          <p:cNvSpPr>
            <a:spLocks noGrp="1"/>
          </p:cNvSpPr>
          <p:nvPr>
            <p:ph type="sldNum" sz="quarter" idx="12"/>
          </p:nvPr>
        </p:nvSpPr>
        <p:spPr/>
        <p:txBody>
          <a:bodyPr/>
          <a:lstStyle/>
          <a:p>
            <a:fld id="{C9707B6F-10FF-4C03-9993-1BDC96EBC62E}" type="slidenum">
              <a:rPr lang="en-IN" smtClean="0"/>
              <a:t>19</a:t>
            </a:fld>
            <a:endParaRPr lang="en-IN"/>
          </a:p>
        </p:txBody>
      </p:sp>
    </p:spTree>
    <p:extLst>
      <p:ext uri="{BB962C8B-B14F-4D97-AF65-F5344CB8AC3E}">
        <p14:creationId xmlns:p14="http://schemas.microsoft.com/office/powerpoint/2010/main" val="1756638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276872"/>
            <a:ext cx="7776864" cy="1512168"/>
          </a:xfrm>
        </p:spPr>
        <p:txBody>
          <a:bodyPr/>
          <a:lstStyle/>
          <a:p>
            <a:pPr marL="114300" indent="0" algn="ctr">
              <a:buNone/>
            </a:pPr>
            <a:r>
              <a:rPr lang="en-IN" u="sng" dirty="0" smtClean="0"/>
              <a:t>Preliminaries</a:t>
            </a:r>
          </a:p>
          <a:p>
            <a:pPr marL="114300" indent="0" algn="ctr">
              <a:buNone/>
            </a:pPr>
            <a:r>
              <a:rPr lang="en-IN" dirty="0" smtClean="0"/>
              <a:t>Please organize yourselves into groups of five, preferably not from the same background</a:t>
            </a:r>
            <a:endParaRPr lang="en-IN" dirty="0"/>
          </a:p>
        </p:txBody>
      </p:sp>
      <p:sp>
        <p:nvSpPr>
          <p:cNvPr id="4" name="Date Placeholder 3"/>
          <p:cNvSpPr>
            <a:spLocks noGrp="1"/>
          </p:cNvSpPr>
          <p:nvPr>
            <p:ph type="dt" sz="half" idx="10"/>
          </p:nvPr>
        </p:nvSpPr>
        <p:spPr/>
        <p:txBody>
          <a:bodyPr/>
          <a:lstStyle/>
          <a:p>
            <a:fld id="{EA9674D2-C06B-4E8B-9719-A858D5285B7D}" type="datetime1">
              <a:rPr lang="en-IN" smtClean="0"/>
              <a:t>29-03-2013</a:t>
            </a:fld>
            <a:endParaRPr lang="en-IN"/>
          </a:p>
        </p:txBody>
      </p:sp>
      <p:sp>
        <p:nvSpPr>
          <p:cNvPr id="5" name="Slide Number Placeholder 4"/>
          <p:cNvSpPr>
            <a:spLocks noGrp="1"/>
          </p:cNvSpPr>
          <p:nvPr>
            <p:ph type="sldNum" sz="quarter" idx="12"/>
          </p:nvPr>
        </p:nvSpPr>
        <p:spPr/>
        <p:txBody>
          <a:bodyPr/>
          <a:lstStyle/>
          <a:p>
            <a:fld id="{C9707B6F-10FF-4C03-9993-1BDC96EBC62E}" type="slidenum">
              <a:rPr lang="en-IN" smtClean="0"/>
              <a:t>2</a:t>
            </a:fld>
            <a:endParaRPr lang="en-IN"/>
          </a:p>
        </p:txBody>
      </p:sp>
    </p:spTree>
    <p:extLst>
      <p:ext uri="{BB962C8B-B14F-4D97-AF65-F5344CB8AC3E}">
        <p14:creationId xmlns:p14="http://schemas.microsoft.com/office/powerpoint/2010/main" val="7493066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1680" y="2204864"/>
            <a:ext cx="5472608" cy="1512168"/>
          </a:xfrm>
        </p:spPr>
        <p:txBody>
          <a:bodyPr>
            <a:normAutofit/>
          </a:bodyPr>
          <a:lstStyle/>
          <a:p>
            <a:pPr marL="114300" indent="0" algn="ctr">
              <a:buNone/>
            </a:pPr>
            <a:r>
              <a:rPr lang="en-IN" b="1" u="sng" dirty="0" smtClean="0"/>
              <a:t>Role of the Government:</a:t>
            </a:r>
          </a:p>
          <a:p>
            <a:pPr marL="114300" indent="0">
              <a:buNone/>
            </a:pPr>
            <a:r>
              <a:rPr lang="en-IN" dirty="0" smtClean="0"/>
              <a:t>Compulsory licensing</a:t>
            </a:r>
          </a:p>
          <a:p>
            <a:pPr marL="114300" indent="0">
              <a:buNone/>
            </a:pPr>
            <a:r>
              <a:rPr lang="en-IN" dirty="0" smtClean="0"/>
              <a:t>Generic name vs. brand name prescriptions</a:t>
            </a:r>
          </a:p>
          <a:p>
            <a:pPr marL="114300" indent="0">
              <a:buNone/>
            </a:pPr>
            <a:endParaRPr lang="en-IN" dirty="0"/>
          </a:p>
        </p:txBody>
      </p:sp>
      <p:sp>
        <p:nvSpPr>
          <p:cNvPr id="4" name="Date Placeholder 3"/>
          <p:cNvSpPr>
            <a:spLocks noGrp="1"/>
          </p:cNvSpPr>
          <p:nvPr>
            <p:ph type="dt" sz="half" idx="10"/>
          </p:nvPr>
        </p:nvSpPr>
        <p:spPr/>
        <p:txBody>
          <a:bodyPr/>
          <a:lstStyle/>
          <a:p>
            <a:fld id="{678166C5-A8F1-4337-B139-5DBA49C9BE66}" type="datetime1">
              <a:rPr lang="en-IN" smtClean="0"/>
              <a:t>29-03-2013</a:t>
            </a:fld>
            <a:endParaRPr lang="en-IN"/>
          </a:p>
        </p:txBody>
      </p:sp>
      <p:sp>
        <p:nvSpPr>
          <p:cNvPr id="5" name="Slide Number Placeholder 4"/>
          <p:cNvSpPr>
            <a:spLocks noGrp="1"/>
          </p:cNvSpPr>
          <p:nvPr>
            <p:ph type="sldNum" sz="quarter" idx="12"/>
          </p:nvPr>
        </p:nvSpPr>
        <p:spPr/>
        <p:txBody>
          <a:bodyPr/>
          <a:lstStyle/>
          <a:p>
            <a:fld id="{C9707B6F-10FF-4C03-9993-1BDC96EBC62E}" type="slidenum">
              <a:rPr lang="en-IN" smtClean="0"/>
              <a:t>20</a:t>
            </a:fld>
            <a:endParaRPr lang="en-IN"/>
          </a:p>
        </p:txBody>
      </p:sp>
    </p:spTree>
    <p:extLst>
      <p:ext uri="{BB962C8B-B14F-4D97-AF65-F5344CB8AC3E}">
        <p14:creationId xmlns:p14="http://schemas.microsoft.com/office/powerpoint/2010/main" val="9033116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Compulsory licensing</a:t>
            </a:r>
            <a:endParaRPr lang="en-IN" dirty="0"/>
          </a:p>
        </p:txBody>
      </p:sp>
      <p:sp>
        <p:nvSpPr>
          <p:cNvPr id="3" name="Content Placeholder 2"/>
          <p:cNvSpPr>
            <a:spLocks noGrp="1"/>
          </p:cNvSpPr>
          <p:nvPr>
            <p:ph idx="1"/>
          </p:nvPr>
        </p:nvSpPr>
        <p:spPr>
          <a:xfrm>
            <a:off x="457200" y="1124744"/>
            <a:ext cx="7620000" cy="5276056"/>
          </a:xfrm>
        </p:spPr>
        <p:txBody>
          <a:bodyPr/>
          <a:lstStyle/>
          <a:p>
            <a:pPr marL="114300" indent="0">
              <a:buNone/>
            </a:pPr>
            <a:r>
              <a:rPr lang="en-IN" dirty="0" smtClean="0"/>
              <a:t>Facts of the case:</a:t>
            </a:r>
          </a:p>
          <a:p>
            <a:r>
              <a:rPr lang="en-IN" dirty="0" smtClean="0"/>
              <a:t>In 2012, the government allowed </a:t>
            </a:r>
            <a:r>
              <a:rPr lang="en-IN" dirty="0" err="1" smtClean="0"/>
              <a:t>Natco</a:t>
            </a:r>
            <a:r>
              <a:rPr lang="en-IN" dirty="0" smtClean="0"/>
              <a:t> </a:t>
            </a:r>
            <a:r>
              <a:rPr lang="en-IN" dirty="0" err="1" smtClean="0"/>
              <a:t>Pharma</a:t>
            </a:r>
            <a:r>
              <a:rPr lang="en-IN" dirty="0" smtClean="0"/>
              <a:t> a compulsory license to manufacture Bayer’s renal cancer product </a:t>
            </a:r>
            <a:r>
              <a:rPr lang="en-IN" dirty="0" err="1" smtClean="0"/>
              <a:t>Nexavar</a:t>
            </a:r>
            <a:r>
              <a:rPr lang="en-IN" dirty="0" smtClean="0"/>
              <a:t> (</a:t>
            </a:r>
            <a:r>
              <a:rPr lang="en-IN" dirty="0" err="1" smtClean="0"/>
              <a:t>sorafenib</a:t>
            </a:r>
            <a:r>
              <a:rPr lang="en-IN" dirty="0" smtClean="0"/>
              <a:t> </a:t>
            </a:r>
            <a:r>
              <a:rPr lang="en-IN" dirty="0" err="1" smtClean="0"/>
              <a:t>tosylate</a:t>
            </a:r>
            <a:r>
              <a:rPr lang="en-IN" dirty="0" smtClean="0"/>
              <a:t>)</a:t>
            </a:r>
          </a:p>
          <a:p>
            <a:r>
              <a:rPr lang="en-IN" dirty="0" smtClean="0"/>
              <a:t>The reason cited by the government is public interest</a:t>
            </a:r>
          </a:p>
          <a:p>
            <a:r>
              <a:rPr lang="en-IN" dirty="0" smtClean="0"/>
              <a:t>Cost of therapy fell by 90%; </a:t>
            </a:r>
            <a:r>
              <a:rPr lang="en-IN" dirty="0" err="1" smtClean="0"/>
              <a:t>Cipla</a:t>
            </a:r>
            <a:r>
              <a:rPr lang="en-IN" dirty="0" smtClean="0"/>
              <a:t> soon joined in</a:t>
            </a:r>
          </a:p>
          <a:p>
            <a:pPr marL="114300" indent="0">
              <a:buNone/>
            </a:pPr>
            <a:endParaRPr lang="en-IN" dirty="0"/>
          </a:p>
          <a:p>
            <a:pPr marL="114300" indent="0">
              <a:buNone/>
            </a:pPr>
            <a:r>
              <a:rPr lang="en-IN" dirty="0" smtClean="0"/>
              <a:t>Questions for discussion</a:t>
            </a:r>
            <a:endParaRPr lang="en-IN" dirty="0"/>
          </a:p>
          <a:p>
            <a:r>
              <a:rPr lang="en-IN" dirty="0" smtClean="0"/>
              <a:t>Is the government right in granting compulsory licensing to </a:t>
            </a:r>
            <a:r>
              <a:rPr lang="en-IN" dirty="0" err="1" smtClean="0"/>
              <a:t>Natco</a:t>
            </a:r>
            <a:r>
              <a:rPr lang="en-IN" dirty="0" smtClean="0"/>
              <a:t> </a:t>
            </a:r>
            <a:r>
              <a:rPr lang="en-IN" dirty="0" err="1" smtClean="0"/>
              <a:t>Pharma</a:t>
            </a:r>
            <a:r>
              <a:rPr lang="en-IN" dirty="0" smtClean="0"/>
              <a:t>?</a:t>
            </a:r>
          </a:p>
          <a:p>
            <a:r>
              <a:rPr lang="en-IN" dirty="0" smtClean="0"/>
              <a:t>What could be the positives and negatives of granting compulsory licensing for pharmaceutical products?</a:t>
            </a:r>
          </a:p>
        </p:txBody>
      </p:sp>
      <p:sp>
        <p:nvSpPr>
          <p:cNvPr id="4" name="Date Placeholder 3"/>
          <p:cNvSpPr>
            <a:spLocks noGrp="1"/>
          </p:cNvSpPr>
          <p:nvPr>
            <p:ph type="dt" sz="half" idx="10"/>
          </p:nvPr>
        </p:nvSpPr>
        <p:spPr/>
        <p:txBody>
          <a:bodyPr/>
          <a:lstStyle/>
          <a:p>
            <a:fld id="{678166C5-A8F1-4337-B139-5DBA49C9BE66}" type="datetime1">
              <a:rPr lang="en-IN" smtClean="0"/>
              <a:t>29-03-2013</a:t>
            </a:fld>
            <a:endParaRPr lang="en-IN"/>
          </a:p>
        </p:txBody>
      </p:sp>
      <p:sp>
        <p:nvSpPr>
          <p:cNvPr id="5" name="Slide Number Placeholder 4"/>
          <p:cNvSpPr>
            <a:spLocks noGrp="1"/>
          </p:cNvSpPr>
          <p:nvPr>
            <p:ph type="sldNum" sz="quarter" idx="12"/>
          </p:nvPr>
        </p:nvSpPr>
        <p:spPr/>
        <p:txBody>
          <a:bodyPr/>
          <a:lstStyle/>
          <a:p>
            <a:fld id="{C9707B6F-10FF-4C03-9993-1BDC96EBC62E}" type="slidenum">
              <a:rPr lang="en-IN" smtClean="0"/>
              <a:t>21</a:t>
            </a:fld>
            <a:endParaRPr lang="en-IN"/>
          </a:p>
        </p:txBody>
      </p:sp>
    </p:spTree>
    <p:extLst>
      <p:ext uri="{BB962C8B-B14F-4D97-AF65-F5344CB8AC3E}">
        <p14:creationId xmlns:p14="http://schemas.microsoft.com/office/powerpoint/2010/main" val="18350218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Brand vs. Generic prescriptions</a:t>
            </a:r>
            <a:endParaRPr lang="en-IN" dirty="0"/>
          </a:p>
        </p:txBody>
      </p:sp>
      <p:sp>
        <p:nvSpPr>
          <p:cNvPr id="3" name="Content Placeholder 2"/>
          <p:cNvSpPr>
            <a:spLocks noGrp="1"/>
          </p:cNvSpPr>
          <p:nvPr>
            <p:ph idx="1"/>
          </p:nvPr>
        </p:nvSpPr>
        <p:spPr>
          <a:xfrm>
            <a:off x="467544" y="2060848"/>
            <a:ext cx="7620000" cy="3528392"/>
          </a:xfrm>
        </p:spPr>
        <p:txBody>
          <a:bodyPr/>
          <a:lstStyle/>
          <a:p>
            <a:r>
              <a:rPr lang="en-IN" dirty="0" smtClean="0"/>
              <a:t>The government is planning to propose a bill re: prescription habits of the doctors.  According to the bill:</a:t>
            </a:r>
          </a:p>
          <a:p>
            <a:pPr lvl="1"/>
            <a:r>
              <a:rPr lang="en-IN" dirty="0" smtClean="0"/>
              <a:t>The doctor has to write generic name of the medicine on the prescription and not the brand name of the medicine</a:t>
            </a:r>
          </a:p>
          <a:p>
            <a:pPr lvl="1"/>
            <a:r>
              <a:rPr lang="en-IN" dirty="0" smtClean="0"/>
              <a:t>The pharmacist would give the available brand to the consumer</a:t>
            </a:r>
          </a:p>
          <a:p>
            <a:r>
              <a:rPr lang="en-IN" dirty="0" smtClean="0"/>
              <a:t>This means, patented and proprietary drugs require marketing but off patent drugs require no marketing activity</a:t>
            </a:r>
          </a:p>
          <a:p>
            <a:pPr lvl="1"/>
            <a:r>
              <a:rPr lang="en-IN" dirty="0" smtClean="0"/>
              <a:t>Direct implication is reduction of prices for the molecules which see competition and are old in the market place</a:t>
            </a:r>
            <a:endParaRPr lang="en-IN" dirty="0"/>
          </a:p>
        </p:txBody>
      </p:sp>
      <p:sp>
        <p:nvSpPr>
          <p:cNvPr id="4" name="Date Placeholder 3"/>
          <p:cNvSpPr>
            <a:spLocks noGrp="1"/>
          </p:cNvSpPr>
          <p:nvPr>
            <p:ph type="dt" sz="half" idx="10"/>
          </p:nvPr>
        </p:nvSpPr>
        <p:spPr/>
        <p:txBody>
          <a:bodyPr/>
          <a:lstStyle/>
          <a:p>
            <a:fld id="{678166C5-A8F1-4337-B139-5DBA49C9BE66}" type="datetime1">
              <a:rPr lang="en-IN" smtClean="0"/>
              <a:t>29-03-2013</a:t>
            </a:fld>
            <a:endParaRPr lang="en-IN"/>
          </a:p>
        </p:txBody>
      </p:sp>
      <p:sp>
        <p:nvSpPr>
          <p:cNvPr id="5" name="Slide Number Placeholder 4"/>
          <p:cNvSpPr>
            <a:spLocks noGrp="1"/>
          </p:cNvSpPr>
          <p:nvPr>
            <p:ph type="sldNum" sz="quarter" idx="12"/>
          </p:nvPr>
        </p:nvSpPr>
        <p:spPr/>
        <p:txBody>
          <a:bodyPr/>
          <a:lstStyle/>
          <a:p>
            <a:fld id="{C9707B6F-10FF-4C03-9993-1BDC96EBC62E}" type="slidenum">
              <a:rPr lang="en-IN" smtClean="0"/>
              <a:t>22</a:t>
            </a:fld>
            <a:endParaRPr lang="en-IN"/>
          </a:p>
        </p:txBody>
      </p:sp>
    </p:spTree>
    <p:extLst>
      <p:ext uri="{BB962C8B-B14F-4D97-AF65-F5344CB8AC3E}">
        <p14:creationId xmlns:p14="http://schemas.microsoft.com/office/powerpoint/2010/main" val="784581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Discussion of the bill: Questions</a:t>
            </a:r>
            <a:endParaRPr lang="en-IN" dirty="0"/>
          </a:p>
        </p:txBody>
      </p:sp>
      <p:sp>
        <p:nvSpPr>
          <p:cNvPr id="3" name="Content Placeholder 2"/>
          <p:cNvSpPr>
            <a:spLocks noGrp="1"/>
          </p:cNvSpPr>
          <p:nvPr>
            <p:ph idx="1"/>
          </p:nvPr>
        </p:nvSpPr>
        <p:spPr/>
        <p:txBody>
          <a:bodyPr/>
          <a:lstStyle/>
          <a:p>
            <a:r>
              <a:rPr lang="en-IN" dirty="0" smtClean="0"/>
              <a:t>How will the proposed bill change the way pharmaceuticals do business: </a:t>
            </a:r>
          </a:p>
          <a:p>
            <a:pPr lvl="1"/>
            <a:r>
              <a:rPr lang="en-IN" dirty="0" smtClean="0"/>
              <a:t>Strategy</a:t>
            </a:r>
          </a:p>
          <a:p>
            <a:pPr lvl="1"/>
            <a:r>
              <a:rPr lang="en-IN" dirty="0" smtClean="0"/>
              <a:t>Marketing activity</a:t>
            </a:r>
          </a:p>
          <a:p>
            <a:pPr lvl="1"/>
            <a:r>
              <a:rPr lang="en-IN" dirty="0" smtClean="0"/>
              <a:t>Brand management?</a:t>
            </a:r>
          </a:p>
          <a:p>
            <a:r>
              <a:rPr lang="en-IN" dirty="0" smtClean="0"/>
              <a:t>What are the positives of such bill to:</a:t>
            </a:r>
          </a:p>
          <a:p>
            <a:pPr lvl="1"/>
            <a:r>
              <a:rPr lang="en-IN" dirty="0" smtClean="0"/>
              <a:t>Doctors and patients</a:t>
            </a:r>
          </a:p>
          <a:p>
            <a:pPr lvl="1"/>
            <a:r>
              <a:rPr lang="en-IN" dirty="0" smtClean="0"/>
              <a:t>Pharmaceutical companies</a:t>
            </a:r>
          </a:p>
          <a:p>
            <a:r>
              <a:rPr lang="en-IN" dirty="0" smtClean="0"/>
              <a:t>What are the negatives of such bill to:</a:t>
            </a:r>
          </a:p>
          <a:p>
            <a:pPr lvl="1"/>
            <a:r>
              <a:rPr lang="en-IN" dirty="0" smtClean="0"/>
              <a:t>Patients and doctors</a:t>
            </a:r>
          </a:p>
          <a:p>
            <a:pPr lvl="1"/>
            <a:r>
              <a:rPr lang="en-IN" dirty="0" smtClean="0"/>
              <a:t>Pharmaceutical companies</a:t>
            </a:r>
          </a:p>
        </p:txBody>
      </p:sp>
      <p:sp>
        <p:nvSpPr>
          <p:cNvPr id="4" name="Date Placeholder 3"/>
          <p:cNvSpPr>
            <a:spLocks noGrp="1"/>
          </p:cNvSpPr>
          <p:nvPr>
            <p:ph type="dt" sz="half" idx="10"/>
          </p:nvPr>
        </p:nvSpPr>
        <p:spPr/>
        <p:txBody>
          <a:bodyPr/>
          <a:lstStyle/>
          <a:p>
            <a:fld id="{678166C5-A8F1-4337-B139-5DBA49C9BE66}" type="datetime1">
              <a:rPr lang="en-IN" smtClean="0"/>
              <a:t>29-03-2013</a:t>
            </a:fld>
            <a:endParaRPr lang="en-IN"/>
          </a:p>
        </p:txBody>
      </p:sp>
      <p:sp>
        <p:nvSpPr>
          <p:cNvPr id="5" name="Slide Number Placeholder 4"/>
          <p:cNvSpPr>
            <a:spLocks noGrp="1"/>
          </p:cNvSpPr>
          <p:nvPr>
            <p:ph type="sldNum" sz="quarter" idx="12"/>
          </p:nvPr>
        </p:nvSpPr>
        <p:spPr/>
        <p:txBody>
          <a:bodyPr/>
          <a:lstStyle/>
          <a:p>
            <a:fld id="{C9707B6F-10FF-4C03-9993-1BDC96EBC62E}" type="slidenum">
              <a:rPr lang="en-IN" smtClean="0"/>
              <a:t>23</a:t>
            </a:fld>
            <a:endParaRPr lang="en-IN"/>
          </a:p>
        </p:txBody>
      </p:sp>
    </p:spTree>
    <p:extLst>
      <p:ext uri="{BB962C8B-B14F-4D97-AF65-F5344CB8AC3E}">
        <p14:creationId xmlns:p14="http://schemas.microsoft.com/office/powerpoint/2010/main" val="42478804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Conclusions</a:t>
            </a:r>
            <a:endParaRPr lang="en-IN" dirty="0"/>
          </a:p>
        </p:txBody>
      </p:sp>
      <p:sp>
        <p:nvSpPr>
          <p:cNvPr id="3" name="Content Placeholder 2"/>
          <p:cNvSpPr>
            <a:spLocks noGrp="1"/>
          </p:cNvSpPr>
          <p:nvPr>
            <p:ph idx="1"/>
          </p:nvPr>
        </p:nvSpPr>
        <p:spPr>
          <a:xfrm>
            <a:off x="457200" y="1268760"/>
            <a:ext cx="7620000" cy="1728192"/>
          </a:xfrm>
        </p:spPr>
        <p:txBody>
          <a:bodyPr/>
          <a:lstStyle/>
          <a:p>
            <a:r>
              <a:rPr lang="en-IN" dirty="0" smtClean="0"/>
              <a:t>What can the other groups do?</a:t>
            </a:r>
          </a:p>
          <a:p>
            <a:pPr lvl="1"/>
            <a:r>
              <a:rPr lang="en-IN" dirty="0" smtClean="0"/>
              <a:t>Patients</a:t>
            </a:r>
          </a:p>
          <a:p>
            <a:pPr lvl="1"/>
            <a:r>
              <a:rPr lang="en-IN" dirty="0" smtClean="0"/>
              <a:t>Pharmaceutical associations?</a:t>
            </a:r>
          </a:p>
          <a:p>
            <a:pPr lvl="1"/>
            <a:r>
              <a:rPr lang="en-IN" dirty="0" smtClean="0"/>
              <a:t>Advocacy groups?</a:t>
            </a:r>
            <a:endParaRPr lang="en-IN" dirty="0"/>
          </a:p>
        </p:txBody>
      </p:sp>
      <p:sp>
        <p:nvSpPr>
          <p:cNvPr id="4" name="Date Placeholder 3"/>
          <p:cNvSpPr>
            <a:spLocks noGrp="1"/>
          </p:cNvSpPr>
          <p:nvPr>
            <p:ph type="dt" sz="half" idx="10"/>
          </p:nvPr>
        </p:nvSpPr>
        <p:spPr/>
        <p:txBody>
          <a:bodyPr/>
          <a:lstStyle/>
          <a:p>
            <a:fld id="{678166C5-A8F1-4337-B139-5DBA49C9BE66}" type="datetime1">
              <a:rPr lang="en-IN" smtClean="0"/>
              <a:t>29-03-2013</a:t>
            </a:fld>
            <a:endParaRPr lang="en-IN"/>
          </a:p>
        </p:txBody>
      </p:sp>
      <p:sp>
        <p:nvSpPr>
          <p:cNvPr id="5" name="Slide Number Placeholder 4"/>
          <p:cNvSpPr>
            <a:spLocks noGrp="1"/>
          </p:cNvSpPr>
          <p:nvPr>
            <p:ph type="sldNum" sz="quarter" idx="12"/>
          </p:nvPr>
        </p:nvSpPr>
        <p:spPr/>
        <p:txBody>
          <a:bodyPr/>
          <a:lstStyle/>
          <a:p>
            <a:fld id="{C9707B6F-10FF-4C03-9993-1BDC96EBC62E}" type="slidenum">
              <a:rPr lang="en-IN" smtClean="0"/>
              <a:t>24</a:t>
            </a:fld>
            <a:endParaRPr lang="en-IN"/>
          </a:p>
        </p:txBody>
      </p:sp>
    </p:spTree>
    <p:extLst>
      <p:ext uri="{BB962C8B-B14F-4D97-AF65-F5344CB8AC3E}">
        <p14:creationId xmlns:p14="http://schemas.microsoft.com/office/powerpoint/2010/main" val="4171570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Outline of the talk</a:t>
            </a:r>
            <a:endParaRPr lang="en-IN" dirty="0"/>
          </a:p>
        </p:txBody>
      </p:sp>
      <p:sp>
        <p:nvSpPr>
          <p:cNvPr id="3" name="Content Placeholder 2"/>
          <p:cNvSpPr>
            <a:spLocks noGrp="1"/>
          </p:cNvSpPr>
          <p:nvPr>
            <p:ph idx="1"/>
          </p:nvPr>
        </p:nvSpPr>
        <p:spPr/>
        <p:txBody>
          <a:bodyPr/>
          <a:lstStyle/>
          <a:p>
            <a:r>
              <a:rPr lang="en-IN" dirty="0" smtClean="0"/>
              <a:t>Background of the Industry</a:t>
            </a:r>
          </a:p>
          <a:p>
            <a:r>
              <a:rPr lang="en-IN" dirty="0" smtClean="0"/>
              <a:t>Regulatory Framework</a:t>
            </a:r>
          </a:p>
          <a:p>
            <a:r>
              <a:rPr lang="en-IN" dirty="0" smtClean="0"/>
              <a:t>Consumer interface in the pharmaceutical sector</a:t>
            </a:r>
          </a:p>
          <a:p>
            <a:r>
              <a:rPr lang="en-IN" dirty="0" smtClean="0"/>
              <a:t>Ethical issues related to marketing</a:t>
            </a:r>
          </a:p>
          <a:p>
            <a:r>
              <a:rPr lang="en-IN" dirty="0" smtClean="0"/>
              <a:t>Role of the Government</a:t>
            </a:r>
          </a:p>
          <a:p>
            <a:r>
              <a:rPr lang="en-IN" dirty="0" smtClean="0"/>
              <a:t>Role of advocacy groups</a:t>
            </a:r>
          </a:p>
          <a:p>
            <a:r>
              <a:rPr lang="en-IN" dirty="0" smtClean="0"/>
              <a:t>Case study on ethical advertising</a:t>
            </a:r>
          </a:p>
          <a:p>
            <a:pPr marL="114300" indent="0">
              <a:buNone/>
            </a:pPr>
            <a:endParaRPr lang="en-IN" dirty="0" smtClean="0"/>
          </a:p>
          <a:p>
            <a:pPr marL="114300" indent="0">
              <a:buNone/>
            </a:pPr>
            <a:r>
              <a:rPr lang="en-IN" i="1" dirty="0" smtClean="0"/>
              <a:t>Towards the later half of the talk, there will be several discussion questions.  I might pick a group at random and ask them to discuss the issue under consideration</a:t>
            </a:r>
            <a:endParaRPr lang="en-IN" i="1" dirty="0"/>
          </a:p>
        </p:txBody>
      </p:sp>
      <p:sp>
        <p:nvSpPr>
          <p:cNvPr id="4" name="Date Placeholder 3"/>
          <p:cNvSpPr>
            <a:spLocks noGrp="1"/>
          </p:cNvSpPr>
          <p:nvPr>
            <p:ph type="dt" sz="half" idx="10"/>
          </p:nvPr>
        </p:nvSpPr>
        <p:spPr/>
        <p:txBody>
          <a:bodyPr/>
          <a:lstStyle/>
          <a:p>
            <a:fld id="{286B68F6-A95C-4B26-876B-AF6200E2F72D}" type="datetime1">
              <a:rPr lang="en-IN" smtClean="0"/>
              <a:t>29-03-2013</a:t>
            </a:fld>
            <a:endParaRPr lang="en-IN"/>
          </a:p>
        </p:txBody>
      </p:sp>
      <p:sp>
        <p:nvSpPr>
          <p:cNvPr id="5" name="Slide Number Placeholder 4"/>
          <p:cNvSpPr>
            <a:spLocks noGrp="1"/>
          </p:cNvSpPr>
          <p:nvPr>
            <p:ph type="sldNum" sz="quarter" idx="12"/>
          </p:nvPr>
        </p:nvSpPr>
        <p:spPr/>
        <p:txBody>
          <a:bodyPr/>
          <a:lstStyle/>
          <a:p>
            <a:fld id="{C9707B6F-10FF-4C03-9993-1BDC96EBC62E}" type="slidenum">
              <a:rPr lang="en-IN" smtClean="0"/>
              <a:t>3</a:t>
            </a:fld>
            <a:endParaRPr lang="en-IN"/>
          </a:p>
        </p:txBody>
      </p:sp>
    </p:spTree>
    <p:extLst>
      <p:ext uri="{BB962C8B-B14F-4D97-AF65-F5344CB8AC3E}">
        <p14:creationId xmlns:p14="http://schemas.microsoft.com/office/powerpoint/2010/main" val="3720847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Background</a:t>
            </a:r>
            <a:endParaRPr lang="en-IN" dirty="0"/>
          </a:p>
        </p:txBody>
      </p:sp>
      <p:sp>
        <p:nvSpPr>
          <p:cNvPr id="3" name="Content Placeholder 2"/>
          <p:cNvSpPr>
            <a:spLocks noGrp="1"/>
          </p:cNvSpPr>
          <p:nvPr>
            <p:ph idx="1"/>
          </p:nvPr>
        </p:nvSpPr>
        <p:spPr>
          <a:xfrm>
            <a:off x="539552" y="1196752"/>
            <a:ext cx="7620000" cy="5184576"/>
          </a:xfrm>
        </p:spPr>
        <p:txBody>
          <a:bodyPr/>
          <a:lstStyle/>
          <a:p>
            <a:r>
              <a:rPr lang="en-IN" dirty="0" smtClean="0"/>
              <a:t>Started in 1930s with the Bengal Chemicals and Pharmaceutical works</a:t>
            </a:r>
          </a:p>
          <a:p>
            <a:r>
              <a:rPr lang="en-IN" dirty="0"/>
              <a:t>History of the Indian </a:t>
            </a:r>
            <a:r>
              <a:rPr lang="en-IN" dirty="0" err="1"/>
              <a:t>pharma</a:t>
            </a:r>
            <a:r>
              <a:rPr lang="en-IN" dirty="0"/>
              <a:t> is virtually non-existent before 1970s; started with revamping of patent </a:t>
            </a:r>
            <a:r>
              <a:rPr lang="en-IN" dirty="0" smtClean="0"/>
              <a:t>act in 1970</a:t>
            </a:r>
            <a:endParaRPr lang="en-IN" dirty="0"/>
          </a:p>
          <a:p>
            <a:r>
              <a:rPr lang="en-IN" dirty="0" smtClean="0"/>
              <a:t>From importing country to exporting country</a:t>
            </a:r>
          </a:p>
          <a:p>
            <a:r>
              <a:rPr lang="en-IN" dirty="0" smtClean="0"/>
              <a:t>Output of $1.9 Billion in 1980</a:t>
            </a:r>
          </a:p>
          <a:p>
            <a:r>
              <a:rPr lang="en-IN" dirty="0" smtClean="0"/>
              <a:t>Robust y-o-y growth rate from 2001 onwards</a:t>
            </a:r>
          </a:p>
          <a:p>
            <a:pPr lvl="1"/>
            <a:r>
              <a:rPr lang="en-IN" dirty="0" smtClean="0"/>
              <a:t>Growth of around 10% between 2001 and 2006</a:t>
            </a:r>
          </a:p>
          <a:p>
            <a:pPr lvl="1"/>
            <a:r>
              <a:rPr lang="en-IN" dirty="0" smtClean="0"/>
              <a:t>14% since 2007</a:t>
            </a:r>
          </a:p>
          <a:p>
            <a:r>
              <a:rPr lang="en-IN" dirty="0" smtClean="0"/>
              <a:t>Currently at around $18 billion with 60% for domestic consumption and rest for exports</a:t>
            </a:r>
          </a:p>
          <a:p>
            <a:r>
              <a:rPr lang="en-IN" dirty="0" smtClean="0"/>
              <a:t>Ranked third in terms of volume and tenth in terms of value</a:t>
            </a:r>
          </a:p>
          <a:p>
            <a:r>
              <a:rPr lang="en-IN" dirty="0" smtClean="0"/>
              <a:t>Expected to reach $25 billion by 2015 and $50 billion by 2020</a:t>
            </a:r>
          </a:p>
        </p:txBody>
      </p:sp>
      <p:sp>
        <p:nvSpPr>
          <p:cNvPr id="4" name="Date Placeholder 3"/>
          <p:cNvSpPr>
            <a:spLocks noGrp="1"/>
          </p:cNvSpPr>
          <p:nvPr>
            <p:ph type="dt" sz="half" idx="10"/>
          </p:nvPr>
        </p:nvSpPr>
        <p:spPr/>
        <p:txBody>
          <a:bodyPr/>
          <a:lstStyle/>
          <a:p>
            <a:fld id="{F5E08898-89CC-4B9E-A2BC-4A9C73C0704E}" type="datetime1">
              <a:rPr lang="en-IN" smtClean="0"/>
              <a:t>29-03-2013</a:t>
            </a:fld>
            <a:endParaRPr lang="en-IN"/>
          </a:p>
        </p:txBody>
      </p:sp>
      <p:sp>
        <p:nvSpPr>
          <p:cNvPr id="5" name="Slide Number Placeholder 4"/>
          <p:cNvSpPr>
            <a:spLocks noGrp="1"/>
          </p:cNvSpPr>
          <p:nvPr>
            <p:ph type="sldNum" sz="quarter" idx="12"/>
          </p:nvPr>
        </p:nvSpPr>
        <p:spPr/>
        <p:txBody>
          <a:bodyPr/>
          <a:lstStyle/>
          <a:p>
            <a:fld id="{C9707B6F-10FF-4C03-9993-1BDC96EBC62E}" type="slidenum">
              <a:rPr lang="en-IN" smtClean="0"/>
              <a:t>4</a:t>
            </a:fld>
            <a:endParaRPr lang="en-IN"/>
          </a:p>
        </p:txBody>
      </p:sp>
    </p:spTree>
    <p:extLst>
      <p:ext uri="{BB962C8B-B14F-4D97-AF65-F5344CB8AC3E}">
        <p14:creationId xmlns:p14="http://schemas.microsoft.com/office/powerpoint/2010/main" val="3148394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Key drivers for future growth</a:t>
            </a:r>
            <a:endParaRPr lang="en-IN" dirty="0"/>
          </a:p>
        </p:txBody>
      </p:sp>
      <p:sp>
        <p:nvSpPr>
          <p:cNvPr id="3" name="Content Placeholder 2"/>
          <p:cNvSpPr>
            <a:spLocks noGrp="1"/>
          </p:cNvSpPr>
          <p:nvPr>
            <p:ph idx="1"/>
          </p:nvPr>
        </p:nvSpPr>
        <p:spPr>
          <a:xfrm>
            <a:off x="457200" y="980728"/>
            <a:ext cx="7620000" cy="5420072"/>
          </a:xfrm>
        </p:spPr>
        <p:txBody>
          <a:bodyPr/>
          <a:lstStyle/>
          <a:p>
            <a:r>
              <a:rPr lang="en-IN" dirty="0" smtClean="0"/>
              <a:t>Affordability improves:</a:t>
            </a:r>
          </a:p>
          <a:p>
            <a:pPr lvl="1"/>
            <a:r>
              <a:rPr lang="en-IN" dirty="0" smtClean="0"/>
              <a:t>Indian GDP growth is projected at a robust rate</a:t>
            </a:r>
          </a:p>
          <a:p>
            <a:pPr lvl="1"/>
            <a:r>
              <a:rPr lang="en-IN" dirty="0" smtClean="0"/>
              <a:t>Government poverty alleviation programs like MNREGA showing some signs of progress</a:t>
            </a:r>
          </a:p>
          <a:p>
            <a:pPr lvl="1"/>
            <a:r>
              <a:rPr lang="en-IN" dirty="0" smtClean="0"/>
              <a:t>Government implemented insurance for poor households</a:t>
            </a:r>
          </a:p>
          <a:p>
            <a:r>
              <a:rPr lang="en-IN" dirty="0" smtClean="0"/>
              <a:t>Life-style disorders become more prevalent:</a:t>
            </a:r>
          </a:p>
          <a:p>
            <a:pPr lvl="1"/>
            <a:r>
              <a:rPr lang="en-IN" dirty="0" smtClean="0"/>
              <a:t>Between 2005 and 2015, growth of chronic diseases like coronary heart disease, diabetes, asthma, obesity etc. is expected to be more than 50%</a:t>
            </a:r>
          </a:p>
          <a:p>
            <a:r>
              <a:rPr lang="en-IN" dirty="0" smtClean="0"/>
              <a:t>Patent expiry of pharmaceutical products:</a:t>
            </a:r>
          </a:p>
          <a:p>
            <a:pPr lvl="1"/>
            <a:r>
              <a:rPr lang="en-IN" dirty="0" smtClean="0"/>
              <a:t>Several bio-pharmaceuticals – for example, monoclonal antibodies like </a:t>
            </a:r>
            <a:r>
              <a:rPr lang="en-IN" dirty="0" err="1" smtClean="0"/>
              <a:t>bevacizumab</a:t>
            </a:r>
            <a:r>
              <a:rPr lang="en-IN" dirty="0" smtClean="0"/>
              <a:t>, </a:t>
            </a:r>
            <a:r>
              <a:rPr lang="en-IN" dirty="0" err="1" smtClean="0"/>
              <a:t>trastuzimab</a:t>
            </a:r>
            <a:r>
              <a:rPr lang="en-IN" dirty="0" smtClean="0"/>
              <a:t>, etc. – are likely to lose patent status soon</a:t>
            </a:r>
          </a:p>
          <a:p>
            <a:pPr lvl="1"/>
            <a:r>
              <a:rPr lang="en-IN" dirty="0" smtClean="0"/>
              <a:t>An ICRA report estimates roughly $100 billion worth drugs would lose patent status soon</a:t>
            </a:r>
          </a:p>
          <a:p>
            <a:pPr lvl="1"/>
            <a:endParaRPr lang="en-IN" dirty="0" smtClean="0"/>
          </a:p>
        </p:txBody>
      </p:sp>
      <p:sp>
        <p:nvSpPr>
          <p:cNvPr id="4" name="Date Placeholder 3"/>
          <p:cNvSpPr>
            <a:spLocks noGrp="1"/>
          </p:cNvSpPr>
          <p:nvPr>
            <p:ph type="dt" sz="half" idx="10"/>
          </p:nvPr>
        </p:nvSpPr>
        <p:spPr/>
        <p:txBody>
          <a:bodyPr/>
          <a:lstStyle/>
          <a:p>
            <a:fld id="{C2C97F8B-867D-45A6-A149-871244CBF101}" type="datetime1">
              <a:rPr lang="en-IN" smtClean="0"/>
              <a:t>29-03-2013</a:t>
            </a:fld>
            <a:endParaRPr lang="en-IN"/>
          </a:p>
        </p:txBody>
      </p:sp>
      <p:sp>
        <p:nvSpPr>
          <p:cNvPr id="5" name="Slide Number Placeholder 4"/>
          <p:cNvSpPr>
            <a:spLocks noGrp="1"/>
          </p:cNvSpPr>
          <p:nvPr>
            <p:ph type="sldNum" sz="quarter" idx="12"/>
          </p:nvPr>
        </p:nvSpPr>
        <p:spPr/>
        <p:txBody>
          <a:bodyPr/>
          <a:lstStyle/>
          <a:p>
            <a:fld id="{C9707B6F-10FF-4C03-9993-1BDC96EBC62E}" type="slidenum">
              <a:rPr lang="en-IN" smtClean="0"/>
              <a:t>5</a:t>
            </a:fld>
            <a:endParaRPr lang="en-IN"/>
          </a:p>
        </p:txBody>
      </p:sp>
    </p:spTree>
    <p:extLst>
      <p:ext uri="{BB962C8B-B14F-4D97-AF65-F5344CB8AC3E}">
        <p14:creationId xmlns:p14="http://schemas.microsoft.com/office/powerpoint/2010/main" val="4233969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Some predicted trends in the industry</a:t>
            </a:r>
            <a:endParaRPr lang="en-IN" dirty="0"/>
          </a:p>
        </p:txBody>
      </p:sp>
      <p:sp>
        <p:nvSpPr>
          <p:cNvPr id="3" name="Content Placeholder 2"/>
          <p:cNvSpPr>
            <a:spLocks noGrp="1"/>
          </p:cNvSpPr>
          <p:nvPr>
            <p:ph idx="1"/>
          </p:nvPr>
        </p:nvSpPr>
        <p:spPr>
          <a:xfrm>
            <a:off x="457200" y="1052736"/>
            <a:ext cx="7620000" cy="5112568"/>
          </a:xfrm>
        </p:spPr>
        <p:txBody>
          <a:bodyPr/>
          <a:lstStyle/>
          <a:p>
            <a:r>
              <a:rPr lang="en-IN" dirty="0" smtClean="0"/>
              <a:t>Speciality and super-speciality segment is likely to grow more than mass-therapy segment</a:t>
            </a:r>
          </a:p>
          <a:p>
            <a:r>
              <a:rPr lang="en-IN" dirty="0" smtClean="0"/>
              <a:t>Metro and Tier 1 cities segment will continue to grow robustly, but the share of rural market is likely to increase</a:t>
            </a:r>
          </a:p>
          <a:p>
            <a:r>
              <a:rPr lang="en-IN" dirty="0" smtClean="0"/>
              <a:t>Hospital channel is likely to increase significantly more than the retail market segment</a:t>
            </a:r>
          </a:p>
          <a:p>
            <a:r>
              <a:rPr lang="en-IN" dirty="0" smtClean="0"/>
              <a:t>Non-traditional opportunities (read non-generics) might grow:</a:t>
            </a:r>
          </a:p>
          <a:p>
            <a:pPr lvl="1"/>
            <a:r>
              <a:rPr lang="en-IN" dirty="0" smtClean="0"/>
              <a:t>Investment in patented medicine</a:t>
            </a:r>
          </a:p>
          <a:p>
            <a:pPr lvl="1"/>
            <a:r>
              <a:rPr lang="en-IN" dirty="0" smtClean="0"/>
              <a:t>Biologics and vaccines market also grows up</a:t>
            </a:r>
          </a:p>
          <a:p>
            <a:r>
              <a:rPr lang="en-IN" dirty="0" smtClean="0"/>
              <a:t>Several mergers, collaborative research and marketing, increasing foreign investment, </a:t>
            </a:r>
            <a:r>
              <a:rPr lang="en-IN" dirty="0" err="1" smtClean="0"/>
              <a:t>etc</a:t>
            </a:r>
            <a:endParaRPr lang="en-IN" dirty="0" smtClean="0"/>
          </a:p>
          <a:p>
            <a:r>
              <a:rPr lang="en-IN" dirty="0" smtClean="0"/>
              <a:t>Penetration of sales representatives is likely to be higher (from 1 rep for 7 doctors to 1 rep for 3 doctors in 2020)</a:t>
            </a:r>
            <a:endParaRPr lang="en-IN" dirty="0"/>
          </a:p>
        </p:txBody>
      </p:sp>
      <p:sp>
        <p:nvSpPr>
          <p:cNvPr id="4" name="Date Placeholder 3"/>
          <p:cNvSpPr>
            <a:spLocks noGrp="1"/>
          </p:cNvSpPr>
          <p:nvPr>
            <p:ph type="dt" sz="half" idx="10"/>
          </p:nvPr>
        </p:nvSpPr>
        <p:spPr/>
        <p:txBody>
          <a:bodyPr/>
          <a:lstStyle/>
          <a:p>
            <a:fld id="{46BFC2AC-43A3-4EBE-8403-650B200E2B93}" type="datetime1">
              <a:rPr lang="en-IN" smtClean="0"/>
              <a:t>29-03-2013</a:t>
            </a:fld>
            <a:endParaRPr lang="en-IN"/>
          </a:p>
        </p:txBody>
      </p:sp>
      <p:sp>
        <p:nvSpPr>
          <p:cNvPr id="5" name="Slide Number Placeholder 4"/>
          <p:cNvSpPr>
            <a:spLocks noGrp="1"/>
          </p:cNvSpPr>
          <p:nvPr>
            <p:ph type="sldNum" sz="quarter" idx="12"/>
          </p:nvPr>
        </p:nvSpPr>
        <p:spPr/>
        <p:txBody>
          <a:bodyPr/>
          <a:lstStyle/>
          <a:p>
            <a:fld id="{C9707B6F-10FF-4C03-9993-1BDC96EBC62E}" type="slidenum">
              <a:rPr lang="en-IN" smtClean="0"/>
              <a:t>6</a:t>
            </a:fld>
            <a:endParaRPr lang="en-IN"/>
          </a:p>
        </p:txBody>
      </p:sp>
    </p:spTree>
    <p:extLst>
      <p:ext uri="{BB962C8B-B14F-4D97-AF65-F5344CB8AC3E}">
        <p14:creationId xmlns:p14="http://schemas.microsoft.com/office/powerpoint/2010/main" val="1732449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7664" y="1988840"/>
            <a:ext cx="5194920" cy="2304256"/>
          </a:xfrm>
        </p:spPr>
        <p:txBody>
          <a:bodyPr/>
          <a:lstStyle/>
          <a:p>
            <a:pPr marL="114300" indent="0" algn="ctr">
              <a:buNone/>
            </a:pPr>
            <a:r>
              <a:rPr lang="en-IN" sz="3000" b="1" dirty="0" smtClean="0"/>
              <a:t>Regulatory Framework</a:t>
            </a:r>
          </a:p>
          <a:p>
            <a:r>
              <a:rPr lang="en-IN" dirty="0" smtClean="0"/>
              <a:t>Intellectual Property: India and the US</a:t>
            </a:r>
          </a:p>
          <a:p>
            <a:r>
              <a:rPr lang="en-IN" dirty="0" smtClean="0"/>
              <a:t>Pricing in India</a:t>
            </a:r>
          </a:p>
          <a:p>
            <a:r>
              <a:rPr lang="en-IN" dirty="0" smtClean="0"/>
              <a:t>Good Manufacturing Practices</a:t>
            </a:r>
          </a:p>
          <a:p>
            <a:r>
              <a:rPr lang="en-IN" dirty="0" smtClean="0"/>
              <a:t>Deficiencies in the framework</a:t>
            </a:r>
            <a:endParaRPr lang="en-IN" dirty="0"/>
          </a:p>
        </p:txBody>
      </p:sp>
      <p:sp>
        <p:nvSpPr>
          <p:cNvPr id="4" name="Date Placeholder 3"/>
          <p:cNvSpPr>
            <a:spLocks noGrp="1"/>
          </p:cNvSpPr>
          <p:nvPr>
            <p:ph type="dt" sz="half" idx="10"/>
          </p:nvPr>
        </p:nvSpPr>
        <p:spPr/>
        <p:txBody>
          <a:bodyPr/>
          <a:lstStyle/>
          <a:p>
            <a:fld id="{678166C5-A8F1-4337-B139-5DBA49C9BE66}" type="datetime1">
              <a:rPr lang="en-IN" smtClean="0"/>
              <a:t>29-03-2013</a:t>
            </a:fld>
            <a:endParaRPr lang="en-IN"/>
          </a:p>
        </p:txBody>
      </p:sp>
      <p:sp>
        <p:nvSpPr>
          <p:cNvPr id="5" name="Slide Number Placeholder 4"/>
          <p:cNvSpPr>
            <a:spLocks noGrp="1"/>
          </p:cNvSpPr>
          <p:nvPr>
            <p:ph type="sldNum" sz="quarter" idx="12"/>
          </p:nvPr>
        </p:nvSpPr>
        <p:spPr/>
        <p:txBody>
          <a:bodyPr/>
          <a:lstStyle/>
          <a:p>
            <a:fld id="{C9707B6F-10FF-4C03-9993-1BDC96EBC62E}" type="slidenum">
              <a:rPr lang="en-IN" smtClean="0"/>
              <a:t>7</a:t>
            </a:fld>
            <a:endParaRPr lang="en-IN"/>
          </a:p>
        </p:txBody>
      </p:sp>
    </p:spTree>
    <p:extLst>
      <p:ext uri="{BB962C8B-B14F-4D97-AF65-F5344CB8AC3E}">
        <p14:creationId xmlns:p14="http://schemas.microsoft.com/office/powerpoint/2010/main" val="3237732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Regulatory framework: Intellectual Property</a:t>
            </a:r>
            <a:endParaRPr lang="en-IN" dirty="0"/>
          </a:p>
        </p:txBody>
      </p:sp>
      <p:sp>
        <p:nvSpPr>
          <p:cNvPr id="3" name="Content Placeholder 2"/>
          <p:cNvSpPr>
            <a:spLocks noGrp="1"/>
          </p:cNvSpPr>
          <p:nvPr>
            <p:ph idx="1"/>
          </p:nvPr>
        </p:nvSpPr>
        <p:spPr/>
        <p:txBody>
          <a:bodyPr/>
          <a:lstStyle/>
          <a:p>
            <a:r>
              <a:rPr lang="en-IN" dirty="0" smtClean="0"/>
              <a:t>Big break through Indian Patent act in 1970’s</a:t>
            </a:r>
          </a:p>
          <a:p>
            <a:pPr lvl="1"/>
            <a:r>
              <a:rPr lang="en-IN" dirty="0" smtClean="0"/>
              <a:t>No product patenting: Local firms could copy new drugs without having to worry about infringement as long as they did not copy the process of manufacturing.  Transformed India into net importer of medicines to net exporter</a:t>
            </a:r>
          </a:p>
          <a:p>
            <a:r>
              <a:rPr lang="en-IN" dirty="0" smtClean="0"/>
              <a:t>Next big break is India’s accession to TRIPS in 1994, </a:t>
            </a:r>
            <a:r>
              <a:rPr lang="en-IN" dirty="0" err="1" smtClean="0"/>
              <a:t>w.e.f</a:t>
            </a:r>
            <a:r>
              <a:rPr lang="en-IN" dirty="0" smtClean="0"/>
              <a:t> 2004</a:t>
            </a:r>
          </a:p>
          <a:p>
            <a:pPr lvl="1"/>
            <a:r>
              <a:rPr lang="en-IN" dirty="0" smtClean="0"/>
              <a:t>Re-introduction of product patenting</a:t>
            </a:r>
          </a:p>
          <a:p>
            <a:pPr lvl="1"/>
            <a:r>
              <a:rPr lang="en-IN" dirty="0" smtClean="0"/>
              <a:t>Numerous pharmaceutical product patents were granted since 2005 onwards</a:t>
            </a:r>
          </a:p>
          <a:p>
            <a:pPr lvl="1"/>
            <a:r>
              <a:rPr lang="en-IN" dirty="0" smtClean="0"/>
              <a:t>Entry of several multinationals and their products into country</a:t>
            </a:r>
          </a:p>
          <a:p>
            <a:pPr lvl="1"/>
            <a:r>
              <a:rPr lang="en-IN" dirty="0" smtClean="0"/>
              <a:t>Welfare effects of what happened with product patents is still up for grabs</a:t>
            </a:r>
            <a:endParaRPr lang="en-IN" dirty="0"/>
          </a:p>
          <a:p>
            <a:pPr marL="411480" lvl="1" indent="0">
              <a:buNone/>
            </a:pPr>
            <a:r>
              <a:rPr lang="en-IN" b="1" dirty="0" smtClean="0"/>
              <a:t>Discussion: What happens to overall welfare due to implementation of product patenting? Both pros and cons</a:t>
            </a:r>
          </a:p>
        </p:txBody>
      </p:sp>
      <p:sp>
        <p:nvSpPr>
          <p:cNvPr id="4" name="Date Placeholder 3"/>
          <p:cNvSpPr>
            <a:spLocks noGrp="1"/>
          </p:cNvSpPr>
          <p:nvPr>
            <p:ph type="dt" sz="half" idx="10"/>
          </p:nvPr>
        </p:nvSpPr>
        <p:spPr/>
        <p:txBody>
          <a:bodyPr/>
          <a:lstStyle/>
          <a:p>
            <a:fld id="{678166C5-A8F1-4337-B139-5DBA49C9BE66}" type="datetime1">
              <a:rPr lang="en-IN" smtClean="0"/>
              <a:t>29-03-2013</a:t>
            </a:fld>
            <a:endParaRPr lang="en-IN"/>
          </a:p>
        </p:txBody>
      </p:sp>
      <p:sp>
        <p:nvSpPr>
          <p:cNvPr id="5" name="Slide Number Placeholder 4"/>
          <p:cNvSpPr>
            <a:spLocks noGrp="1"/>
          </p:cNvSpPr>
          <p:nvPr>
            <p:ph type="sldNum" sz="quarter" idx="12"/>
          </p:nvPr>
        </p:nvSpPr>
        <p:spPr/>
        <p:txBody>
          <a:bodyPr/>
          <a:lstStyle/>
          <a:p>
            <a:fld id="{C9707B6F-10FF-4C03-9993-1BDC96EBC62E}" type="slidenum">
              <a:rPr lang="en-IN" smtClean="0"/>
              <a:t>8</a:t>
            </a:fld>
            <a:endParaRPr lang="en-IN"/>
          </a:p>
        </p:txBody>
      </p:sp>
    </p:spTree>
    <p:extLst>
      <p:ext uri="{BB962C8B-B14F-4D97-AF65-F5344CB8AC3E}">
        <p14:creationId xmlns:p14="http://schemas.microsoft.com/office/powerpoint/2010/main" val="1607439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700808"/>
            <a:ext cx="7620000" cy="2952328"/>
          </a:xfrm>
        </p:spPr>
        <p:txBody>
          <a:bodyPr/>
          <a:lstStyle/>
          <a:p>
            <a:r>
              <a:rPr lang="en-IN" dirty="0" smtClean="0"/>
              <a:t>The Hatch-Waxman act of 1984 in the US</a:t>
            </a:r>
          </a:p>
          <a:p>
            <a:pPr lvl="1"/>
            <a:r>
              <a:rPr lang="en-IN" dirty="0" smtClean="0"/>
              <a:t>Sufficient to establish bio-equivalence</a:t>
            </a:r>
          </a:p>
          <a:p>
            <a:pPr lvl="1"/>
            <a:r>
              <a:rPr lang="en-IN" dirty="0" smtClean="0"/>
              <a:t>Insurance mechanism promoting only generics</a:t>
            </a:r>
          </a:p>
          <a:p>
            <a:pPr lvl="1"/>
            <a:r>
              <a:rPr lang="en-IN" dirty="0" smtClean="0"/>
              <a:t>Benefit to the Indian </a:t>
            </a:r>
            <a:r>
              <a:rPr lang="en-IN" dirty="0" err="1" smtClean="0"/>
              <a:t>pharma</a:t>
            </a:r>
            <a:endParaRPr lang="en-IN" dirty="0" smtClean="0"/>
          </a:p>
          <a:p>
            <a:r>
              <a:rPr lang="en-IN" dirty="0" smtClean="0"/>
              <a:t>Other countries adopted similar laws but differ in the details</a:t>
            </a:r>
            <a:endParaRPr lang="en-IN" dirty="0"/>
          </a:p>
          <a:p>
            <a:pPr lvl="1"/>
            <a:r>
              <a:rPr lang="en-IN" dirty="0" smtClean="0"/>
              <a:t>Overall logic of encouraging generics to keep healthcare costs low while maintaining quality remains paramount</a:t>
            </a:r>
            <a:endParaRPr lang="en-IN" dirty="0"/>
          </a:p>
        </p:txBody>
      </p:sp>
      <p:sp>
        <p:nvSpPr>
          <p:cNvPr id="4" name="Date Placeholder 3"/>
          <p:cNvSpPr>
            <a:spLocks noGrp="1"/>
          </p:cNvSpPr>
          <p:nvPr>
            <p:ph type="dt" sz="half" idx="10"/>
          </p:nvPr>
        </p:nvSpPr>
        <p:spPr/>
        <p:txBody>
          <a:bodyPr/>
          <a:lstStyle/>
          <a:p>
            <a:fld id="{678166C5-A8F1-4337-B139-5DBA49C9BE66}" type="datetime1">
              <a:rPr lang="en-IN" smtClean="0"/>
              <a:t>29-03-2013</a:t>
            </a:fld>
            <a:endParaRPr lang="en-IN"/>
          </a:p>
        </p:txBody>
      </p:sp>
      <p:sp>
        <p:nvSpPr>
          <p:cNvPr id="5" name="Slide Number Placeholder 4"/>
          <p:cNvSpPr>
            <a:spLocks noGrp="1"/>
          </p:cNvSpPr>
          <p:nvPr>
            <p:ph type="sldNum" sz="quarter" idx="12"/>
          </p:nvPr>
        </p:nvSpPr>
        <p:spPr/>
        <p:txBody>
          <a:bodyPr/>
          <a:lstStyle/>
          <a:p>
            <a:fld id="{C9707B6F-10FF-4C03-9993-1BDC96EBC62E}" type="slidenum">
              <a:rPr lang="en-IN" smtClean="0"/>
              <a:t>9</a:t>
            </a:fld>
            <a:endParaRPr lang="en-IN"/>
          </a:p>
        </p:txBody>
      </p:sp>
    </p:spTree>
    <p:extLst>
      <p:ext uri="{BB962C8B-B14F-4D97-AF65-F5344CB8AC3E}">
        <p14:creationId xmlns:p14="http://schemas.microsoft.com/office/powerpoint/2010/main" val="37349959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370</TotalTime>
  <Words>1710</Words>
  <Application>Microsoft Office PowerPoint</Application>
  <PresentationFormat>On-screen Show (4:3)</PresentationFormat>
  <Paragraphs>219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Adjacency</vt:lpstr>
      <vt:lpstr>Improving the Consumer Interface of Pharmaceutical Sector in India</vt:lpstr>
      <vt:lpstr>PowerPoint Presentation</vt:lpstr>
      <vt:lpstr>Outline of the talk</vt:lpstr>
      <vt:lpstr>Background</vt:lpstr>
      <vt:lpstr>Key drivers for future growth</vt:lpstr>
      <vt:lpstr>Some predicted trends in the industry</vt:lpstr>
      <vt:lpstr>PowerPoint Presentation</vt:lpstr>
      <vt:lpstr>Regulatory framework: Intellectual Property</vt:lpstr>
      <vt:lpstr>PowerPoint Presentation</vt:lpstr>
      <vt:lpstr>Regulatory framework: Pricing</vt:lpstr>
      <vt:lpstr>Regulatory practices: GMP</vt:lpstr>
      <vt:lpstr>Deficiencies</vt:lpstr>
      <vt:lpstr>PowerPoint Presentation</vt:lpstr>
      <vt:lpstr>Rational use of drugs</vt:lpstr>
      <vt:lpstr>PowerPoint Presentation</vt:lpstr>
      <vt:lpstr>Detailing the doctors</vt:lpstr>
      <vt:lpstr>Attitudes towards detailing</vt:lpstr>
      <vt:lpstr>PowerPoint Presentation</vt:lpstr>
      <vt:lpstr>PowerPoint Presentation</vt:lpstr>
      <vt:lpstr>PowerPoint Presentation</vt:lpstr>
      <vt:lpstr>Compulsory licensing</vt:lpstr>
      <vt:lpstr>Brand vs. Generic prescriptions</vt:lpstr>
      <vt:lpstr>Discussion of the bill: Questions</vt:lpstr>
      <vt:lpstr>Conclusions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the Consumer Interface of Pharmaceutical Sector in India</dc:title>
  <dc:creator>pc1</dc:creator>
  <cp:lastModifiedBy>pc1</cp:lastModifiedBy>
  <cp:revision>38</cp:revision>
  <dcterms:created xsi:type="dcterms:W3CDTF">2013-03-29T04:42:28Z</dcterms:created>
  <dcterms:modified xsi:type="dcterms:W3CDTF">2013-03-29T10:53:17Z</dcterms:modified>
</cp:coreProperties>
</file>