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4" r:id="rId1"/>
  </p:sldMasterIdLst>
  <p:notesMasterIdLst>
    <p:notesMasterId r:id="rId31"/>
  </p:notesMasterIdLst>
  <p:sldIdLst>
    <p:sldId id="256" r:id="rId2"/>
    <p:sldId id="257" r:id="rId3"/>
    <p:sldId id="266" r:id="rId4"/>
    <p:sldId id="263" r:id="rId5"/>
    <p:sldId id="258" r:id="rId6"/>
    <p:sldId id="265" r:id="rId7"/>
    <p:sldId id="267" r:id="rId8"/>
    <p:sldId id="274" r:id="rId9"/>
    <p:sldId id="270" r:id="rId10"/>
    <p:sldId id="278" r:id="rId11"/>
    <p:sldId id="276" r:id="rId12"/>
    <p:sldId id="288" r:id="rId13"/>
    <p:sldId id="290" r:id="rId14"/>
    <p:sldId id="280" r:id="rId15"/>
    <p:sldId id="284" r:id="rId16"/>
    <p:sldId id="303" r:id="rId17"/>
    <p:sldId id="299" r:id="rId18"/>
    <p:sldId id="291" r:id="rId19"/>
    <p:sldId id="302" r:id="rId20"/>
    <p:sldId id="292" r:id="rId21"/>
    <p:sldId id="300" r:id="rId22"/>
    <p:sldId id="301" r:id="rId23"/>
    <p:sldId id="293" r:id="rId24"/>
    <p:sldId id="304" r:id="rId25"/>
    <p:sldId id="305" r:id="rId26"/>
    <p:sldId id="306" r:id="rId27"/>
    <p:sldId id="295" r:id="rId28"/>
    <p:sldId id="307" r:id="rId29"/>
    <p:sldId id="30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631" autoAdjust="0"/>
  </p:normalViewPr>
  <p:slideViewPr>
    <p:cSldViewPr>
      <p:cViewPr varScale="1">
        <p:scale>
          <a:sx n="40" d="100"/>
          <a:sy n="4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21145374449373"/>
          <c:y val="9.7804391217564957E-2"/>
          <c:w val="0.64023494860499264"/>
          <c:h val="0.87025948103792417"/>
        </c:manualLayout>
      </c:layout>
      <c:pieChart>
        <c:varyColors val="1"/>
        <c:ser>
          <c:idx val="0"/>
          <c:order val="0"/>
          <c:tx>
            <c:strRef>
              <c:f>Sheet1!$B$1</c:f>
              <c:strCache>
                <c:ptCount val="1"/>
                <c:pt idx="0">
                  <c:v>Percentage</c:v>
                </c:pt>
              </c:strCache>
            </c:strRef>
          </c:tx>
          <c:spPr>
            <a:solidFill>
              <a:schemeClr val="accent1"/>
            </a:solidFill>
            <a:ln w="14116">
              <a:solidFill>
                <a:schemeClr val="tx1"/>
              </a:solidFill>
              <a:prstDash val="solid"/>
            </a:ln>
          </c:spPr>
          <c:dPt>
            <c:idx val="0"/>
            <c:bubble3D val="0"/>
            <c:spPr>
              <a:solidFill>
                <a:srgbClr val="FFCC99"/>
              </a:solidFill>
              <a:ln w="14116">
                <a:solidFill>
                  <a:schemeClr val="tx1"/>
                </a:solidFill>
                <a:prstDash val="solid"/>
              </a:ln>
            </c:spPr>
          </c:dPt>
          <c:dPt>
            <c:idx val="1"/>
            <c:bubble3D val="0"/>
            <c:spPr>
              <a:solidFill>
                <a:schemeClr val="accent2"/>
              </a:solidFill>
              <a:ln w="14116">
                <a:solidFill>
                  <a:schemeClr val="tx1"/>
                </a:solidFill>
                <a:prstDash val="solid"/>
              </a:ln>
            </c:spPr>
          </c:dPt>
          <c:dPt>
            <c:idx val="2"/>
            <c:bubble3D val="0"/>
            <c:spPr>
              <a:solidFill>
                <a:srgbClr val="FF6600"/>
              </a:solidFill>
              <a:ln w="14116">
                <a:solidFill>
                  <a:schemeClr val="tx1"/>
                </a:solidFill>
                <a:prstDash val="solid"/>
              </a:ln>
            </c:spPr>
          </c:dPt>
          <c:dPt>
            <c:idx val="3"/>
            <c:bubble3D val="0"/>
            <c:spPr>
              <a:solidFill>
                <a:srgbClr val="00FF00"/>
              </a:solidFill>
              <a:ln w="14116">
                <a:solidFill>
                  <a:schemeClr val="tx1"/>
                </a:solidFill>
                <a:prstDash val="solid"/>
              </a:ln>
            </c:spPr>
          </c:dPt>
          <c:dLbls>
            <c:dLbl>
              <c:idx val="0"/>
              <c:layout>
                <c:manualLayout>
                  <c:x val="-0.18047925503667778"/>
                  <c:y val="-0.26617342779230252"/>
                </c:manualLayout>
              </c:layout>
              <c:dLblPos val="bestFit"/>
              <c:showLegendKey val="0"/>
              <c:showVal val="0"/>
              <c:showCatName val="1"/>
              <c:showSerName val="0"/>
              <c:showPercent val="1"/>
              <c:showBubbleSize val="0"/>
            </c:dLbl>
            <c:dLbl>
              <c:idx val="1"/>
              <c:layout>
                <c:manualLayout>
                  <c:x val="-0.10821219931484335"/>
                  <c:y val="4.0928978241808522E-2"/>
                </c:manualLayout>
              </c:layout>
              <c:dLblPos val="bestFit"/>
              <c:showLegendKey val="0"/>
              <c:showVal val="0"/>
              <c:showCatName val="1"/>
              <c:showSerName val="0"/>
              <c:showPercent val="1"/>
              <c:showBubbleSize val="0"/>
            </c:dLbl>
            <c:dLbl>
              <c:idx val="2"/>
              <c:layout>
                <c:manualLayout>
                  <c:x val="7.0409726110778101E-2"/>
                  <c:y val="0.14455048425938424"/>
                </c:manualLayout>
              </c:layout>
              <c:dLblPos val="bestFit"/>
              <c:showLegendKey val="0"/>
              <c:showVal val="0"/>
              <c:showCatName val="1"/>
              <c:showSerName val="0"/>
              <c:showPercent val="1"/>
              <c:showBubbleSize val="0"/>
            </c:dLbl>
            <c:dLbl>
              <c:idx val="3"/>
              <c:layout/>
              <c:dLblPos val="bestFit"/>
              <c:showLegendKey val="0"/>
              <c:showVal val="0"/>
              <c:showCatName val="1"/>
              <c:showSerName val="0"/>
              <c:showPercent val="1"/>
              <c:showBubbleSize val="0"/>
            </c:dLbl>
            <c:dLbl>
              <c:idx val="4"/>
              <c:layout>
                <c:manualLayout>
                  <c:xMode val="edge"/>
                  <c:yMode val="edge"/>
                  <c:x val="0.10719530102790024"/>
                  <c:y val="1.9960079840319403E-3"/>
                </c:manualLayout>
              </c:layout>
              <c:dLblPos val="bestFit"/>
              <c:showLegendKey val="0"/>
              <c:showVal val="0"/>
              <c:showCatName val="1"/>
              <c:showSerName val="0"/>
              <c:showPercent val="1"/>
              <c:showBubbleSize val="0"/>
            </c:dLbl>
            <c:numFmt formatCode="0%" sourceLinked="0"/>
            <c:spPr>
              <a:noFill/>
              <a:ln w="28233">
                <a:noFill/>
              </a:ln>
            </c:spPr>
            <c:txPr>
              <a:bodyPr/>
              <a:lstStyle/>
              <a:p>
                <a:pPr>
                  <a:defRPr lang="en-US" sz="1556" b="1" i="0" u="none" strike="noStrike" baseline="0">
                    <a:solidFill>
                      <a:schemeClr val="tx1"/>
                    </a:solidFill>
                    <a:latin typeface="Times New Roman"/>
                    <a:ea typeface="Times New Roman"/>
                    <a:cs typeface="Times New Roman"/>
                  </a:defRPr>
                </a:pPr>
                <a:endParaRPr lang="en-US"/>
              </a:p>
            </c:txPr>
            <c:showLegendKey val="0"/>
            <c:showVal val="0"/>
            <c:showCatName val="1"/>
            <c:showSerName val="0"/>
            <c:showPercent val="1"/>
            <c:showBubbleSize val="0"/>
            <c:showLeaderLines val="1"/>
          </c:dLbls>
          <c:cat>
            <c:strRef>
              <c:f>Sheet1!$A$2:$A$5</c:f>
              <c:strCache>
                <c:ptCount val="4"/>
                <c:pt idx="0">
                  <c:v>Private Out-of-pocket</c:v>
                </c:pt>
                <c:pt idx="1">
                  <c:v>Private Investment/ Insurance</c:v>
                </c:pt>
                <c:pt idx="2">
                  <c:v>Public-States</c:v>
                </c:pt>
                <c:pt idx="3">
                  <c:v>Public-Centre</c:v>
                </c:pt>
              </c:strCache>
            </c:strRef>
          </c:cat>
          <c:val>
            <c:numRef>
              <c:f>Sheet1!$B$2:$B$5</c:f>
              <c:numCache>
                <c:formatCode>General</c:formatCode>
                <c:ptCount val="4"/>
                <c:pt idx="0">
                  <c:v>84.6</c:v>
                </c:pt>
                <c:pt idx="1">
                  <c:v>2.4</c:v>
                </c:pt>
                <c:pt idx="2">
                  <c:v>9.75</c:v>
                </c:pt>
                <c:pt idx="3">
                  <c:v>3.25</c:v>
                </c:pt>
              </c:numCache>
            </c:numRef>
          </c:val>
        </c:ser>
        <c:dLbls>
          <c:showLegendKey val="0"/>
          <c:showVal val="0"/>
          <c:showCatName val="1"/>
          <c:showSerName val="0"/>
          <c:showPercent val="1"/>
          <c:showBubbleSize val="0"/>
          <c:showLeaderLines val="1"/>
        </c:dLbls>
        <c:firstSliceAng val="0"/>
      </c:pieChart>
      <c:spPr>
        <a:noFill/>
        <a:ln w="28233">
          <a:noFill/>
        </a:ln>
      </c:spPr>
    </c:plotArea>
    <c:plotVisOnly val="1"/>
    <c:dispBlanksAs val="zero"/>
    <c:showDLblsOverMax val="0"/>
  </c:chart>
  <c:spPr>
    <a:solidFill>
      <a:srgbClr val="FFFFCC"/>
    </a:solidFill>
    <a:ln w="3529">
      <a:solidFill>
        <a:schemeClr val="tx1"/>
      </a:solidFill>
      <a:prstDash val="solid"/>
    </a:ln>
  </c:spPr>
  <c:txPr>
    <a:bodyPr/>
    <a:lstStyle/>
    <a:p>
      <a:pPr>
        <a:defRPr sz="2001" b="1" i="0" u="none" strike="noStrike" baseline="0">
          <a:solidFill>
            <a:schemeClr val="tx1"/>
          </a:solidFill>
          <a:latin typeface="Tahoma"/>
          <a:ea typeface="Tahoma"/>
          <a:cs typeface="Tahoma"/>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91A14E-9E2F-4A07-B597-C1DA93EAFA9B}" type="datetimeFigureOut">
              <a:rPr lang="en-US" smtClean="0"/>
              <a:pPr/>
              <a:t>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E19805-9A48-467A-8E43-C8509AC5D1B3}" type="slidenum">
              <a:rPr lang="en-US" smtClean="0"/>
              <a:pPr/>
              <a:t>‹#›</a:t>
            </a:fld>
            <a:endParaRPr lang="en-US"/>
          </a:p>
        </p:txBody>
      </p:sp>
    </p:spTree>
    <p:extLst>
      <p:ext uri="{BB962C8B-B14F-4D97-AF65-F5344CB8AC3E}">
        <p14:creationId xmlns:p14="http://schemas.microsoft.com/office/powerpoint/2010/main" val="2301859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steady decline in the use of government sources and a corresponding increase in the use of private sources over the last three NSS rounds can be seen.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proportion of government and private institutions in the provision of care has shown a stark reversal between 1986-87 to 2004, from a situation where about 60 per cent of the </a:t>
            </a:r>
            <a:r>
              <a:rPr lang="en-US" sz="1200" dirty="0" err="1" smtClean="0"/>
              <a:t>hospitalised</a:t>
            </a:r>
            <a:r>
              <a:rPr lang="en-US" sz="1200" dirty="0" smtClean="0"/>
              <a:t> cases were treated by the government institutions. Between 1986-87 and 1995-96, rural </a:t>
            </a:r>
            <a:r>
              <a:rPr lang="en-US" sz="1200" dirty="0" err="1" smtClean="0"/>
              <a:t>hospitalisation</a:t>
            </a:r>
            <a:r>
              <a:rPr lang="en-US" sz="1200" dirty="0" smtClean="0"/>
              <a:t> cases accessing private facilities increased from 40.3 per cent to 56.2 per cent — an increase of 15.9 percentile points — but between 1995-96 and 2004, the increase was only by another 2.1 percentile points. A similar deceleration occurred in urban areas too (</a:t>
            </a:r>
            <a:r>
              <a:rPr lang="en-US" sz="1200" dirty="0" err="1" smtClean="0"/>
              <a:t>MoHFW</a:t>
            </a:r>
            <a:r>
              <a:rPr lang="en-US" sz="1200" dirty="0" smtClean="0"/>
              <a:t> 2007)</a:t>
            </a:r>
          </a:p>
          <a:p>
            <a:endParaRPr lang="en-US" dirty="0"/>
          </a:p>
        </p:txBody>
      </p:sp>
      <p:sp>
        <p:nvSpPr>
          <p:cNvPr id="4" name="Slide Number Placeholder 3"/>
          <p:cNvSpPr>
            <a:spLocks noGrp="1"/>
          </p:cNvSpPr>
          <p:nvPr>
            <p:ph type="sldNum" sz="quarter" idx="10"/>
          </p:nvPr>
        </p:nvSpPr>
        <p:spPr/>
        <p:txBody>
          <a:bodyPr/>
          <a:lstStyle/>
          <a:p>
            <a:fld id="{D3E19805-9A48-467A-8E43-C8509AC5D1B3}"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recent study by PHFI in Madhya Pradesh revealed a very slow </a:t>
            </a:r>
            <a:r>
              <a:rPr lang="en-IN" dirty="0" smtClean="0"/>
              <a:t>process of registration under Clinical Establishment Act. Although the Act was introduced as early as 1973, the state was unable to frame the rules until 1992.  After 15 long years, the implementation process began, partly due to opposition against its strict rules by various strong interest groups in the court. Only about 50 percent of the registered facilities complied with the standards that were mandated (PHFI 2011).</a:t>
            </a:r>
            <a:endParaRPr lang="en-US" dirty="0" smtClean="0"/>
          </a:p>
        </p:txBody>
      </p:sp>
      <p:sp>
        <p:nvSpPr>
          <p:cNvPr id="4" name="Slide Number Placeholder 3"/>
          <p:cNvSpPr>
            <a:spLocks noGrp="1"/>
          </p:cNvSpPr>
          <p:nvPr>
            <p:ph type="sldNum" sz="quarter" idx="10"/>
          </p:nvPr>
        </p:nvSpPr>
        <p:spPr/>
        <p:txBody>
          <a:bodyPr/>
          <a:lstStyle/>
          <a:p>
            <a:fld id="{D3E19805-9A48-467A-8E43-C8509AC5D1B3}"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19805-9A48-467A-8E43-C8509AC5D1B3}"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CE9675-8DDC-4EFD-935D-EBB9BF2099F7}" type="slidenum">
              <a:rPr lang="en-GB"/>
              <a:pPr/>
              <a:t>8</a:t>
            </a:fld>
            <a:endParaRPr lang="en-GB"/>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C5F048-FB53-49F3-B9C9-9811A027A67E}" type="slidenum">
              <a:rPr lang="en-GB"/>
              <a:pPr/>
              <a:t>9</a:t>
            </a:fld>
            <a:endParaRPr lang="en-GB"/>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3E8A1C-8B01-40CE-8678-9033A6E403A5}" type="slidenum">
              <a:rPr lang="en-GB"/>
              <a:pPr/>
              <a:t>10</a:t>
            </a:fld>
            <a:endParaRPr lang="en-GB"/>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8145E1-E428-4293-92BC-16E355614AB8}" type="slidenum">
              <a:rPr lang="en-GB"/>
              <a:pPr/>
              <a:t>11</a:t>
            </a:fld>
            <a:endParaRPr lang="en-GB"/>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42715F-F9B7-415A-A34B-047D34085288}" type="slidenum">
              <a:rPr lang="en-GB"/>
              <a:pPr/>
              <a:t>12</a:t>
            </a:fld>
            <a:endParaRPr lang="en-GB"/>
          </a:p>
        </p:txBody>
      </p:sp>
      <p:sp>
        <p:nvSpPr>
          <p:cNvPr id="31746" name="Rectangle 2"/>
          <p:cNvSpPr>
            <a:spLocks noGrp="1" noRot="1" noChangeAspect="1" noChangeArrowheads="1" noTextEdit="1"/>
          </p:cNvSpPr>
          <p:nvPr>
            <p:ph type="sldImg"/>
          </p:nvPr>
        </p:nvSpPr>
        <p:spPr>
          <a:xfrm>
            <a:off x="1162050" y="679450"/>
            <a:ext cx="4535488" cy="3402013"/>
          </a:xfrm>
          <a:ln/>
        </p:spPr>
      </p:sp>
      <p:sp>
        <p:nvSpPr>
          <p:cNvPr id="31747" name="Rectangle 3"/>
          <p:cNvSpPr>
            <a:spLocks noGrp="1" noChangeArrowheads="1"/>
          </p:cNvSpPr>
          <p:nvPr>
            <p:ph type="body" idx="1"/>
          </p:nvPr>
        </p:nvSpPr>
        <p:spPr>
          <a:xfrm>
            <a:off x="914400" y="4306888"/>
            <a:ext cx="5029200" cy="4157662"/>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D9A717-7CA6-4593-940C-D094C64E61D1}" type="slidenum">
              <a:rPr lang="en-GB"/>
              <a:pPr/>
              <a:t>13</a:t>
            </a:fld>
            <a:endParaRPr lang="en-GB"/>
          </a:p>
        </p:txBody>
      </p:sp>
      <p:sp>
        <p:nvSpPr>
          <p:cNvPr id="37890" name="Rectangle 2"/>
          <p:cNvSpPr>
            <a:spLocks noGrp="1" noRot="1" noChangeAspect="1" noChangeArrowheads="1" noTextEdit="1"/>
          </p:cNvSpPr>
          <p:nvPr>
            <p:ph type="sldImg"/>
          </p:nvPr>
        </p:nvSpPr>
        <p:spPr>
          <a:xfrm>
            <a:off x="1162050" y="679450"/>
            <a:ext cx="4535488" cy="3402013"/>
          </a:xfrm>
          <a:ln/>
        </p:spPr>
      </p:sp>
      <p:sp>
        <p:nvSpPr>
          <p:cNvPr id="37891" name="Rectangle 3"/>
          <p:cNvSpPr>
            <a:spLocks noGrp="1" noChangeArrowheads="1"/>
          </p:cNvSpPr>
          <p:nvPr>
            <p:ph type="body" idx="1"/>
          </p:nvPr>
        </p:nvSpPr>
        <p:spPr>
          <a:xfrm>
            <a:off x="914400" y="4306888"/>
            <a:ext cx="5029200" cy="4157662"/>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9156A4-2163-42A7-AA2D-01EDE4CB664C}" type="slidenum">
              <a:rPr lang="en-GB"/>
              <a:pPr/>
              <a:t>14</a:t>
            </a:fld>
            <a:endParaRPr lang="en-GB"/>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808A2-79A4-48AE-9D9D-788746D59212}" type="slidenum">
              <a:rPr lang="en-GB"/>
              <a:pPr/>
              <a:t>15</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45F092A-8145-42BC-82B4-15A528496C71}" type="datetimeFigureOut">
              <a:rPr lang="en-US" smtClean="0"/>
              <a:pPr/>
              <a:t>2/8/2013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0A8E521-AA6E-4E66-87CD-8962F5E66C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5F092A-8145-42BC-82B4-15A528496C71}" type="datetimeFigureOut">
              <a:rPr lang="en-US" smtClean="0"/>
              <a:pPr/>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8E521-AA6E-4E66-87CD-8962F5E66C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45F092A-8145-42BC-82B4-15A528496C71}" type="datetimeFigureOut">
              <a:rPr lang="en-US" smtClean="0"/>
              <a:pPr/>
              <a:t>2/8/2013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0A8E521-AA6E-4E66-87CD-8962F5E66C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45F092A-8145-42BC-82B4-15A528496C71}" type="datetimeFigureOut">
              <a:rPr lang="en-US" smtClean="0"/>
              <a:pPr/>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0A8E521-AA6E-4E66-87CD-8962F5E66C9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45F092A-8145-42BC-82B4-15A528496C71}" type="datetimeFigureOut">
              <a:rPr lang="en-US" smtClean="0"/>
              <a:pPr/>
              <a:t>2/8/2013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0A8E521-AA6E-4E66-87CD-8962F5E66C9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45F092A-8145-42BC-82B4-15A528496C71}" type="datetimeFigureOut">
              <a:rPr lang="en-US" smtClean="0"/>
              <a:pPr/>
              <a:t>2/8/2013</a:t>
            </a:fld>
            <a:endParaRPr lang="en-US"/>
          </a:p>
        </p:txBody>
      </p:sp>
      <p:sp>
        <p:nvSpPr>
          <p:cNvPr id="10" name="Slide Number Placeholder 9"/>
          <p:cNvSpPr>
            <a:spLocks noGrp="1"/>
          </p:cNvSpPr>
          <p:nvPr>
            <p:ph type="sldNum" sz="quarter" idx="16"/>
          </p:nvPr>
        </p:nvSpPr>
        <p:spPr/>
        <p:txBody>
          <a:bodyPr rtlCol="0"/>
          <a:lstStyle/>
          <a:p>
            <a:fld id="{70A8E521-AA6E-4E66-87CD-8962F5E66C9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45F092A-8145-42BC-82B4-15A528496C71}" type="datetimeFigureOut">
              <a:rPr lang="en-US" smtClean="0"/>
              <a:pPr/>
              <a:t>2/8/2013</a:t>
            </a:fld>
            <a:endParaRPr lang="en-US"/>
          </a:p>
        </p:txBody>
      </p:sp>
      <p:sp>
        <p:nvSpPr>
          <p:cNvPr id="12" name="Slide Number Placeholder 11"/>
          <p:cNvSpPr>
            <a:spLocks noGrp="1"/>
          </p:cNvSpPr>
          <p:nvPr>
            <p:ph type="sldNum" sz="quarter" idx="16"/>
          </p:nvPr>
        </p:nvSpPr>
        <p:spPr/>
        <p:txBody>
          <a:bodyPr rtlCol="0"/>
          <a:lstStyle/>
          <a:p>
            <a:fld id="{70A8E521-AA6E-4E66-87CD-8962F5E66C9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5F092A-8145-42BC-82B4-15A528496C71}" type="datetimeFigureOut">
              <a:rPr lang="en-US" smtClean="0"/>
              <a:pPr/>
              <a:t>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0A8E521-AA6E-4E66-87CD-8962F5E66C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F092A-8145-42BC-82B4-15A528496C71}" type="datetimeFigureOut">
              <a:rPr lang="en-US" smtClean="0"/>
              <a:pPr/>
              <a:t>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0A8E521-AA6E-4E66-87CD-8962F5E66C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5F092A-8145-42BC-82B4-15A528496C71}" type="datetimeFigureOut">
              <a:rPr lang="en-US" smtClean="0"/>
              <a:pPr/>
              <a:t>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0A8E521-AA6E-4E66-87CD-8962F5E66C9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45F092A-8145-42BC-82B4-15A528496C71}" type="datetimeFigureOut">
              <a:rPr lang="en-US" smtClean="0"/>
              <a:pPr/>
              <a:t>2/8/2013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0A8E521-AA6E-4E66-87CD-8962F5E66C9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45F092A-8145-42BC-82B4-15A528496C71}" type="datetimeFigureOut">
              <a:rPr lang="en-US" smtClean="0"/>
              <a:pPr/>
              <a:t>2/8/2013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0A8E521-AA6E-4E66-87CD-8962F5E66C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Microsoft_Word_97_-_2003_Document3.doc"/><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ehat.org/go/upload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ncbi.nlm.nih.gov/pmc%20/articles/PMC3104703/" TargetMode="External"/><Relationship Id="rId4" Type="http://schemas.openxmlformats.org/officeDocument/2006/relationships/hyperlink" Target="http://old.downtoearth.org.in/full.asp?foldername=20100615&amp;filename=news&amp;sid=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Microsoft_Word_97_-_2003_Document1.doc"/></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Microsoft_Excel_97-2003_Worksheet2.xls"/></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381251"/>
          </a:xfrm>
        </p:spPr>
        <p:txBody>
          <a:bodyPr>
            <a:normAutofit fontScale="90000"/>
          </a:bodyPr>
          <a:lstStyle/>
          <a:p>
            <a:r>
              <a:rPr lang="en-US" sz="4000" b="1" dirty="0" smtClean="0"/>
              <a:t>IMPROVING CONSUMER INTERFACE OF PRIVATE HEALTHCARE: REGULATING THE PRIVATE HEALTH SECTOR </a:t>
            </a:r>
            <a:r>
              <a:rPr lang="en-US" dirty="0"/>
              <a:t/>
            </a:r>
            <a:br>
              <a:rPr lang="en-US" dirty="0"/>
            </a:br>
            <a:endParaRPr lang="en-US" dirty="0"/>
          </a:p>
        </p:txBody>
      </p:sp>
      <p:sp>
        <p:nvSpPr>
          <p:cNvPr id="3" name="Subtitle 2"/>
          <p:cNvSpPr>
            <a:spLocks noGrp="1"/>
          </p:cNvSpPr>
          <p:nvPr>
            <p:ph type="subTitle" idx="1"/>
          </p:nvPr>
        </p:nvSpPr>
        <p:spPr>
          <a:xfrm>
            <a:off x="838200" y="4343400"/>
            <a:ext cx="6858000" cy="990600"/>
          </a:xfrm>
        </p:spPr>
        <p:txBody>
          <a:bodyPr/>
          <a:lstStyle/>
          <a:p>
            <a:r>
              <a:rPr lang="en-US" dirty="0" smtClean="0"/>
              <a:t>Center for Enquiry into Health and Allied Themes (CEHAT)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en-GB"/>
              <a:t>Who should Regulate?</a:t>
            </a:r>
          </a:p>
        </p:txBody>
      </p:sp>
      <p:sp>
        <p:nvSpPr>
          <p:cNvPr id="45059" name="Rectangle 3"/>
          <p:cNvSpPr>
            <a:spLocks noGrp="1" noChangeArrowheads="1"/>
          </p:cNvSpPr>
          <p:nvPr>
            <p:ph sz="quarter" idx="1"/>
          </p:nvPr>
        </p:nvSpPr>
        <p:spPr/>
        <p:txBody>
          <a:bodyPr/>
          <a:lstStyle/>
          <a:p>
            <a:r>
              <a:rPr lang="en-GB">
                <a:solidFill>
                  <a:schemeClr val="tx1"/>
                </a:solidFill>
              </a:rPr>
              <a:t>Profession</a:t>
            </a:r>
          </a:p>
          <a:p>
            <a:r>
              <a:rPr lang="en-GB">
                <a:solidFill>
                  <a:schemeClr val="tx1"/>
                </a:solidFill>
              </a:rPr>
              <a:t>Independent agency</a:t>
            </a:r>
          </a:p>
          <a:p>
            <a:r>
              <a:rPr lang="en-GB">
                <a:solidFill>
                  <a:schemeClr val="tx1"/>
                </a:solidFill>
              </a:rPr>
              <a:t>Government</a:t>
            </a:r>
          </a:p>
          <a:p>
            <a:r>
              <a:rPr lang="en-GB">
                <a:solidFill>
                  <a:schemeClr val="tx1"/>
                </a:solidFill>
              </a:rPr>
              <a:t>Legislation</a:t>
            </a:r>
          </a:p>
          <a:p>
            <a:r>
              <a:rPr lang="en-GB">
                <a:solidFill>
                  <a:schemeClr val="tx1"/>
                </a:solidFill>
              </a:rPr>
              <a:t>Ethical codes</a:t>
            </a:r>
          </a:p>
          <a:p>
            <a:r>
              <a:rPr lang="en-GB">
                <a:solidFill>
                  <a:schemeClr val="tx1"/>
                </a:solidFill>
              </a:rPr>
              <a:t>Insurance</a:t>
            </a:r>
          </a:p>
          <a:p>
            <a:r>
              <a:rPr lang="en-GB">
                <a:solidFill>
                  <a:schemeClr val="tx1"/>
                </a:solidFill>
              </a:rPr>
              <a:t>Market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dirty="0" smtClean="0"/>
              <a:t>What </a:t>
            </a:r>
            <a:r>
              <a:rPr lang="en-GB" dirty="0"/>
              <a:t>to Regulate?</a:t>
            </a:r>
          </a:p>
        </p:txBody>
      </p:sp>
      <p:sp>
        <p:nvSpPr>
          <p:cNvPr id="43011" name="Rectangle 3"/>
          <p:cNvSpPr>
            <a:spLocks noGrp="1" noChangeArrowheads="1"/>
          </p:cNvSpPr>
          <p:nvPr>
            <p:ph sz="quarter" idx="1"/>
          </p:nvPr>
        </p:nvSpPr>
        <p:spPr/>
        <p:txBody>
          <a:bodyPr/>
          <a:lstStyle/>
          <a:p>
            <a:r>
              <a:rPr lang="en-GB" dirty="0" smtClean="0">
                <a:solidFill>
                  <a:schemeClr val="tx1"/>
                </a:solidFill>
              </a:rPr>
              <a:t>Clinical practice</a:t>
            </a:r>
            <a:endParaRPr lang="en-GB" dirty="0">
              <a:solidFill>
                <a:schemeClr val="tx1"/>
              </a:solidFill>
            </a:endParaRPr>
          </a:p>
          <a:p>
            <a:r>
              <a:rPr lang="en-GB" dirty="0">
                <a:solidFill>
                  <a:schemeClr val="tx1"/>
                </a:solidFill>
              </a:rPr>
              <a:t>Quality and standards</a:t>
            </a:r>
          </a:p>
          <a:p>
            <a:r>
              <a:rPr lang="en-GB" dirty="0">
                <a:solidFill>
                  <a:schemeClr val="tx1"/>
                </a:solidFill>
              </a:rPr>
              <a:t>Protocols</a:t>
            </a:r>
          </a:p>
          <a:p>
            <a:r>
              <a:rPr lang="en-GB" dirty="0">
                <a:solidFill>
                  <a:schemeClr val="tx1"/>
                </a:solidFill>
              </a:rPr>
              <a:t>Economics </a:t>
            </a:r>
          </a:p>
          <a:p>
            <a:r>
              <a:rPr lang="en-GB" dirty="0">
                <a:solidFill>
                  <a:schemeClr val="tx1"/>
                </a:solidFill>
              </a:rPr>
              <a:t>Ethics</a:t>
            </a:r>
          </a:p>
          <a:p>
            <a:r>
              <a:rPr lang="en-GB" dirty="0">
                <a:solidFill>
                  <a:schemeClr val="tx1"/>
                </a:solidFill>
              </a:rPr>
              <a:t>Legal dimensions</a:t>
            </a:r>
          </a:p>
          <a:p>
            <a:endParaRPr lang="en-GB" dirty="0">
              <a:solidFill>
                <a:schemeClr val="tx1"/>
              </a:solidFill>
            </a:endParaRPr>
          </a:p>
          <a:p>
            <a:endParaRPr lang="en-GB"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ln/>
        </p:spPr>
        <p:txBody>
          <a:bodyPr lIns="92075" tIns="46038" rIns="92075" bIns="46038">
            <a:normAutofit/>
          </a:bodyPr>
          <a:lstStyle/>
          <a:p>
            <a:pPr algn="ctr"/>
            <a:r>
              <a:rPr lang="en-US" sz="4800" dirty="0"/>
              <a:t>Regulating the Health Sector </a:t>
            </a:r>
            <a:endParaRPr lang="en-US" dirty="0"/>
          </a:p>
        </p:txBody>
      </p:sp>
      <p:sp>
        <p:nvSpPr>
          <p:cNvPr id="30724" name="Rectangle 4">
            <a:hlinkClick r:id="rId3" action="ppaction://hlinksldjump"/>
          </p:cNvPr>
          <p:cNvSpPr>
            <a:spLocks noChangeArrowheads="1"/>
          </p:cNvSpPr>
          <p:nvPr/>
        </p:nvSpPr>
        <p:spPr bwMode="auto">
          <a:xfrm>
            <a:off x="179388" y="2057400"/>
            <a:ext cx="4038600" cy="685800"/>
          </a:xfrm>
          <a:prstGeom prst="rect">
            <a:avLst/>
          </a:prstGeom>
          <a:noFill/>
          <a:ln w="9525">
            <a:noFill/>
            <a:miter lim="800000"/>
            <a:headEnd/>
            <a:tailEnd/>
          </a:ln>
          <a:effectLst/>
        </p:spPr>
        <p:txBody>
          <a:bodyPr wrap="none" lIns="92075" tIns="46038" rIns="92075" bIns="46038" anchor="ctr"/>
          <a:lstStyle/>
          <a:p>
            <a:pPr algn="ctr" eaLnBrk="0" hangingPunct="0"/>
            <a:r>
              <a:rPr kumimoji="1" lang="en-US" sz="2400" dirty="0">
                <a:latin typeface="Times New Roman" pitchFamily="18" charset="0"/>
                <a:cs typeface="Angsana New" pitchFamily="18" charset="-34"/>
              </a:rPr>
              <a:t> </a:t>
            </a:r>
            <a:r>
              <a:rPr kumimoji="1" lang="en-US" sz="3600" b="1" dirty="0">
                <a:latin typeface="Times New Roman" pitchFamily="18" charset="0"/>
                <a:cs typeface="Angsana New" pitchFamily="18" charset="-34"/>
              </a:rPr>
              <a:t>MACRO  ASPECTS</a:t>
            </a:r>
            <a:r>
              <a:rPr kumimoji="1" lang="en-US" sz="2400" b="1" dirty="0">
                <a:latin typeface="Times New Roman" pitchFamily="18" charset="0"/>
                <a:cs typeface="Angsana New" pitchFamily="18" charset="-34"/>
              </a:rPr>
              <a:t> </a:t>
            </a:r>
            <a:endParaRPr kumimoji="1" lang="en-US" sz="2400" dirty="0">
              <a:latin typeface="Times New Roman" pitchFamily="18" charset="0"/>
              <a:cs typeface="Angsana New" pitchFamily="18" charset="-34"/>
            </a:endParaRPr>
          </a:p>
        </p:txBody>
      </p:sp>
      <p:sp>
        <p:nvSpPr>
          <p:cNvPr id="30725" name="Rectangle 5">
            <a:hlinkClick r:id="rId4" action="ppaction://hlinksldjump"/>
          </p:cNvPr>
          <p:cNvSpPr>
            <a:spLocks noChangeArrowheads="1"/>
          </p:cNvSpPr>
          <p:nvPr/>
        </p:nvSpPr>
        <p:spPr bwMode="auto">
          <a:xfrm>
            <a:off x="0" y="3200401"/>
            <a:ext cx="3810000" cy="685800"/>
          </a:xfrm>
          <a:prstGeom prst="rect">
            <a:avLst/>
          </a:prstGeom>
          <a:noFill/>
          <a:ln w="9525">
            <a:noFill/>
            <a:miter lim="800000"/>
            <a:headEnd/>
            <a:tailEnd/>
          </a:ln>
          <a:effectLst/>
        </p:spPr>
        <p:txBody>
          <a:bodyPr wrap="none" lIns="92075" tIns="46038" rIns="92075" bIns="46038" anchor="ctr"/>
          <a:lstStyle/>
          <a:p>
            <a:pPr algn="ctr" eaLnBrk="0" hangingPunct="0"/>
            <a:r>
              <a:rPr kumimoji="1" lang="en-US" sz="3200" dirty="0">
                <a:latin typeface="Times New Roman" pitchFamily="18" charset="0"/>
                <a:cs typeface="Angsana New" pitchFamily="18" charset="-34"/>
              </a:rPr>
              <a:t>Fiscal Measures</a:t>
            </a:r>
          </a:p>
        </p:txBody>
      </p:sp>
      <p:sp>
        <p:nvSpPr>
          <p:cNvPr id="30726" name="Rectangle 6">
            <a:hlinkClick r:id="rId5" action="ppaction://hlinksldjump"/>
          </p:cNvPr>
          <p:cNvSpPr>
            <a:spLocks noChangeArrowheads="1"/>
          </p:cNvSpPr>
          <p:nvPr/>
        </p:nvSpPr>
        <p:spPr bwMode="auto">
          <a:xfrm>
            <a:off x="0" y="4038601"/>
            <a:ext cx="3733800" cy="761999"/>
          </a:xfrm>
          <a:prstGeom prst="rect">
            <a:avLst/>
          </a:prstGeom>
          <a:noFill/>
          <a:ln w="9525">
            <a:noFill/>
            <a:miter lim="800000"/>
            <a:headEnd/>
            <a:tailEnd/>
          </a:ln>
          <a:effectLst/>
        </p:spPr>
        <p:txBody>
          <a:bodyPr wrap="none" lIns="92075" tIns="46038" rIns="92075" bIns="46038" anchor="ctr"/>
          <a:lstStyle/>
          <a:p>
            <a:pPr algn="ctr" eaLnBrk="0" hangingPunct="0"/>
            <a:r>
              <a:rPr kumimoji="1" lang="en-US" sz="3200" dirty="0">
                <a:latin typeface="Times New Roman" pitchFamily="18" charset="0"/>
                <a:cs typeface="Angsana New" pitchFamily="18" charset="-34"/>
              </a:rPr>
              <a:t>Legal Measures</a:t>
            </a:r>
          </a:p>
        </p:txBody>
      </p:sp>
      <p:sp>
        <p:nvSpPr>
          <p:cNvPr id="30727" name="Rectangle 7">
            <a:hlinkClick r:id="rId4" action="ppaction://hlinksldjump"/>
          </p:cNvPr>
          <p:cNvSpPr>
            <a:spLocks noChangeArrowheads="1"/>
          </p:cNvSpPr>
          <p:nvPr/>
        </p:nvSpPr>
        <p:spPr bwMode="auto">
          <a:xfrm>
            <a:off x="0" y="5181601"/>
            <a:ext cx="3810000" cy="457200"/>
          </a:xfrm>
          <a:prstGeom prst="rect">
            <a:avLst/>
          </a:prstGeom>
          <a:noFill/>
          <a:ln w="9525">
            <a:noFill/>
            <a:miter lim="800000"/>
            <a:headEnd/>
            <a:tailEnd/>
          </a:ln>
          <a:effectLst/>
        </p:spPr>
        <p:txBody>
          <a:bodyPr wrap="none" lIns="92075" tIns="46038" rIns="92075" bIns="46038" anchor="ctr"/>
          <a:lstStyle/>
          <a:p>
            <a:pPr algn="ctr" eaLnBrk="0" hangingPunct="0"/>
            <a:r>
              <a:rPr kumimoji="1" lang="en-US" sz="3200" dirty="0">
                <a:latin typeface="Times New Roman" pitchFamily="18" charset="0"/>
                <a:cs typeface="Angsana New" pitchFamily="18" charset="-34"/>
              </a:rPr>
              <a:t>Professional Measures</a:t>
            </a:r>
          </a:p>
        </p:txBody>
      </p:sp>
      <p:sp>
        <p:nvSpPr>
          <p:cNvPr id="30728" name="Rectangle 8">
            <a:hlinkClick r:id="rId4" action="ppaction://hlinksldjump"/>
          </p:cNvPr>
          <p:cNvSpPr>
            <a:spLocks noChangeArrowheads="1"/>
          </p:cNvSpPr>
          <p:nvPr/>
        </p:nvSpPr>
        <p:spPr bwMode="auto">
          <a:xfrm>
            <a:off x="4787900" y="2133600"/>
            <a:ext cx="4038600" cy="685800"/>
          </a:xfrm>
          <a:prstGeom prst="rect">
            <a:avLst/>
          </a:prstGeom>
          <a:noFill/>
          <a:ln w="9525">
            <a:noFill/>
            <a:miter lim="800000"/>
            <a:headEnd/>
            <a:tailEnd/>
          </a:ln>
          <a:effectLst/>
        </p:spPr>
        <p:txBody>
          <a:bodyPr wrap="none" lIns="92075" tIns="46038" rIns="92075" bIns="46038" anchor="ctr"/>
          <a:lstStyle/>
          <a:p>
            <a:pPr algn="ctr" eaLnBrk="0" hangingPunct="0"/>
            <a:r>
              <a:rPr kumimoji="1" lang="en-US" sz="3600" b="1" dirty="0">
                <a:latin typeface="Times New Roman" pitchFamily="18" charset="0"/>
                <a:cs typeface="Angsana New" pitchFamily="18" charset="-34"/>
              </a:rPr>
              <a:t>MICRO ASPECTS</a:t>
            </a:r>
            <a:r>
              <a:rPr kumimoji="1" lang="en-US" sz="2400" b="1" dirty="0">
                <a:latin typeface="Times New Roman" pitchFamily="18" charset="0"/>
                <a:cs typeface="Angsana New" pitchFamily="18" charset="-34"/>
              </a:rPr>
              <a:t> </a:t>
            </a:r>
          </a:p>
        </p:txBody>
      </p:sp>
      <p:sp>
        <p:nvSpPr>
          <p:cNvPr id="30729" name="Rectangle 9">
            <a:hlinkClick r:id="rId6" action="ppaction://hlinksldjump"/>
          </p:cNvPr>
          <p:cNvSpPr>
            <a:spLocks noChangeArrowheads="1"/>
          </p:cNvSpPr>
          <p:nvPr/>
        </p:nvSpPr>
        <p:spPr bwMode="auto">
          <a:xfrm>
            <a:off x="4724400" y="3200401"/>
            <a:ext cx="4267200" cy="685799"/>
          </a:xfrm>
          <a:prstGeom prst="rect">
            <a:avLst/>
          </a:prstGeom>
          <a:noFill/>
          <a:ln w="9525">
            <a:noFill/>
            <a:miter lim="800000"/>
            <a:headEnd/>
            <a:tailEnd/>
          </a:ln>
          <a:effectLst/>
        </p:spPr>
        <p:txBody>
          <a:bodyPr wrap="none" lIns="92075" tIns="46038" rIns="92075" bIns="46038" anchor="ctr"/>
          <a:lstStyle/>
          <a:p>
            <a:pPr algn="ctr" eaLnBrk="0" hangingPunct="0"/>
            <a:r>
              <a:rPr kumimoji="1" lang="en-US" sz="3200" dirty="0">
                <a:latin typeface="Times New Roman" pitchFamily="18" charset="0"/>
                <a:cs typeface="Angsana New" pitchFamily="18" charset="-34"/>
              </a:rPr>
              <a:t>Audit of Medical Practice</a:t>
            </a:r>
          </a:p>
        </p:txBody>
      </p:sp>
      <p:sp>
        <p:nvSpPr>
          <p:cNvPr id="30730" name="Rectangle 10">
            <a:hlinkClick r:id="rId5" action="ppaction://hlinksldjump"/>
          </p:cNvPr>
          <p:cNvSpPr>
            <a:spLocks noChangeArrowheads="1"/>
          </p:cNvSpPr>
          <p:nvPr/>
        </p:nvSpPr>
        <p:spPr bwMode="auto">
          <a:xfrm>
            <a:off x="4038600" y="4191001"/>
            <a:ext cx="4800600" cy="609599"/>
          </a:xfrm>
          <a:prstGeom prst="rect">
            <a:avLst/>
          </a:prstGeom>
          <a:noFill/>
          <a:ln w="9525">
            <a:noFill/>
            <a:miter lim="800000"/>
            <a:headEnd/>
            <a:tailEnd/>
          </a:ln>
          <a:effectLst/>
        </p:spPr>
        <p:txBody>
          <a:bodyPr wrap="none" lIns="92075" tIns="46038" rIns="92075" bIns="46038" anchor="ctr"/>
          <a:lstStyle/>
          <a:p>
            <a:pPr algn="ctr" eaLnBrk="0" hangingPunct="0"/>
            <a:r>
              <a:rPr kumimoji="1" lang="en-US" sz="3200" dirty="0">
                <a:latin typeface="Times New Roman" pitchFamily="18" charset="0"/>
                <a:cs typeface="Angsana New" pitchFamily="18" charset="-34"/>
              </a:rPr>
              <a:t>Setting of Minimum Standards</a:t>
            </a:r>
          </a:p>
        </p:txBody>
      </p:sp>
      <p:sp>
        <p:nvSpPr>
          <p:cNvPr id="30731" name="Rectangle 11">
            <a:hlinkClick r:id="rId5" action="ppaction://hlinksldjump"/>
          </p:cNvPr>
          <p:cNvSpPr>
            <a:spLocks noChangeArrowheads="1"/>
          </p:cNvSpPr>
          <p:nvPr/>
        </p:nvSpPr>
        <p:spPr bwMode="auto">
          <a:xfrm>
            <a:off x="4953000" y="5181600"/>
            <a:ext cx="4191000" cy="609600"/>
          </a:xfrm>
          <a:prstGeom prst="rect">
            <a:avLst/>
          </a:prstGeom>
          <a:noFill/>
          <a:ln w="9525">
            <a:noFill/>
            <a:miter lim="800000"/>
            <a:headEnd/>
            <a:tailEnd/>
          </a:ln>
          <a:effectLst/>
        </p:spPr>
        <p:txBody>
          <a:bodyPr wrap="none" lIns="92075" tIns="46038" rIns="92075" bIns="46038" anchor="ctr"/>
          <a:lstStyle/>
          <a:p>
            <a:pPr algn="ctr" eaLnBrk="0" hangingPunct="0"/>
            <a:r>
              <a:rPr kumimoji="1" lang="en-US" sz="3200" dirty="0">
                <a:latin typeface="Times New Roman" pitchFamily="18" charset="0"/>
                <a:cs typeface="Angsana New" pitchFamily="18" charset="-34"/>
              </a:rPr>
              <a:t>Social Audit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ln/>
        </p:spPr>
        <p:txBody>
          <a:bodyPr lIns="92075" tIns="46038" rIns="92075" bIns="46038">
            <a:normAutofit/>
          </a:bodyPr>
          <a:lstStyle/>
          <a:p>
            <a:pPr algn="ctr"/>
            <a:r>
              <a:rPr lang="en-US" sz="3200" b="1" dirty="0" smtClean="0"/>
              <a:t>Micro </a:t>
            </a:r>
            <a:r>
              <a:rPr lang="en-US" sz="3200" b="1" dirty="0"/>
              <a:t>Aspects</a:t>
            </a:r>
          </a:p>
        </p:txBody>
      </p:sp>
      <p:graphicFrame>
        <p:nvGraphicFramePr>
          <p:cNvPr id="36867" name="Object 3"/>
          <p:cNvGraphicFramePr>
            <a:graphicFrameLocks noChangeAspect="1"/>
          </p:cNvGraphicFramePr>
          <p:nvPr/>
        </p:nvGraphicFramePr>
        <p:xfrm>
          <a:off x="538163" y="2209800"/>
          <a:ext cx="8377237" cy="5486400"/>
        </p:xfrm>
        <a:graphic>
          <a:graphicData uri="http://schemas.openxmlformats.org/presentationml/2006/ole">
            <mc:AlternateContent xmlns:mc="http://schemas.openxmlformats.org/markup-compatibility/2006">
              <mc:Choice xmlns:v="urn:schemas-microsoft-com:vml" Requires="v">
                <p:oleObj spid="_x0000_s20485" name="Document" r:id="rId5" imgW="7879155" imgH="6008721" progId="Word.Document.8">
                  <p:embed/>
                </p:oleObj>
              </mc:Choice>
              <mc:Fallback>
                <p:oleObj name="Document" r:id="rId5" imgW="7879155" imgH="6008721"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8163" y="2209800"/>
                        <a:ext cx="8377237" cy="548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a:r>
              <a:rPr lang="en-GB"/>
              <a:t>Global Experience</a:t>
            </a:r>
          </a:p>
        </p:txBody>
      </p:sp>
      <p:sp>
        <p:nvSpPr>
          <p:cNvPr id="47107" name="Rectangle 3"/>
          <p:cNvSpPr>
            <a:spLocks noGrp="1" noChangeArrowheads="1"/>
          </p:cNvSpPr>
          <p:nvPr>
            <p:ph sz="quarter" idx="1"/>
          </p:nvPr>
        </p:nvSpPr>
        <p:spPr/>
        <p:txBody>
          <a:bodyPr/>
          <a:lstStyle/>
          <a:p>
            <a:pPr>
              <a:lnSpc>
                <a:spcPct val="90000"/>
              </a:lnSpc>
            </a:pPr>
            <a:r>
              <a:rPr lang="en-GB">
                <a:solidFill>
                  <a:schemeClr val="tx1"/>
                </a:solidFill>
              </a:rPr>
              <a:t>From professional ethics to legislation</a:t>
            </a:r>
          </a:p>
          <a:p>
            <a:pPr>
              <a:lnSpc>
                <a:spcPct val="90000"/>
              </a:lnSpc>
            </a:pPr>
            <a:r>
              <a:rPr lang="en-GB">
                <a:solidFill>
                  <a:schemeClr val="tx1"/>
                </a:solidFill>
              </a:rPr>
              <a:t>The insurance route</a:t>
            </a:r>
          </a:p>
          <a:p>
            <a:pPr>
              <a:lnSpc>
                <a:spcPct val="90000"/>
              </a:lnSpc>
            </a:pPr>
            <a:r>
              <a:rPr lang="en-GB">
                <a:solidFill>
                  <a:schemeClr val="tx1"/>
                </a:solidFill>
              </a:rPr>
              <a:t>Examples</a:t>
            </a:r>
          </a:p>
          <a:p>
            <a:pPr lvl="1">
              <a:lnSpc>
                <a:spcPct val="90000"/>
              </a:lnSpc>
            </a:pPr>
            <a:r>
              <a:rPr lang="en-GB">
                <a:solidFill>
                  <a:schemeClr val="tx1"/>
                </a:solidFill>
              </a:rPr>
              <a:t>UK – Healthcare Commission</a:t>
            </a:r>
          </a:p>
          <a:p>
            <a:pPr lvl="1">
              <a:lnSpc>
                <a:spcPct val="90000"/>
              </a:lnSpc>
            </a:pPr>
            <a:r>
              <a:rPr lang="en-GB">
                <a:solidFill>
                  <a:schemeClr val="tx1"/>
                </a:solidFill>
              </a:rPr>
              <a:t>USA – National Quality Forum</a:t>
            </a:r>
          </a:p>
          <a:p>
            <a:pPr lvl="1">
              <a:lnSpc>
                <a:spcPct val="90000"/>
              </a:lnSpc>
            </a:pPr>
            <a:r>
              <a:rPr lang="en-GB">
                <a:solidFill>
                  <a:schemeClr val="tx1"/>
                </a:solidFill>
              </a:rPr>
              <a:t>Canada – Patient Safety Institute</a:t>
            </a:r>
          </a:p>
          <a:p>
            <a:pPr lvl="1">
              <a:lnSpc>
                <a:spcPct val="90000"/>
              </a:lnSpc>
            </a:pPr>
            <a:r>
              <a:rPr lang="en-GB">
                <a:solidFill>
                  <a:schemeClr val="tx1"/>
                </a:solidFill>
              </a:rPr>
              <a:t>Australia – National Council for Safety and Quality in Healthcare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a:r>
              <a:rPr lang="en-GB"/>
              <a:t>Indian Experience</a:t>
            </a:r>
          </a:p>
        </p:txBody>
      </p:sp>
      <p:sp>
        <p:nvSpPr>
          <p:cNvPr id="49155" name="Rectangle 3"/>
          <p:cNvSpPr>
            <a:spLocks noGrp="1" noChangeArrowheads="1"/>
          </p:cNvSpPr>
          <p:nvPr>
            <p:ph sz="quarter" idx="1"/>
          </p:nvPr>
        </p:nvSpPr>
        <p:spPr/>
        <p:txBody>
          <a:bodyPr/>
          <a:lstStyle/>
          <a:p>
            <a:r>
              <a:rPr lang="en-GB" dirty="0">
                <a:solidFill>
                  <a:schemeClr val="tx1"/>
                </a:solidFill>
              </a:rPr>
              <a:t>Unorganised healthcare system</a:t>
            </a:r>
          </a:p>
          <a:p>
            <a:r>
              <a:rPr lang="en-GB" dirty="0">
                <a:solidFill>
                  <a:schemeClr val="tx1"/>
                </a:solidFill>
              </a:rPr>
              <a:t>Supply induced demand</a:t>
            </a:r>
          </a:p>
          <a:p>
            <a:r>
              <a:rPr lang="en-GB" dirty="0">
                <a:solidFill>
                  <a:schemeClr val="tx1"/>
                </a:solidFill>
              </a:rPr>
              <a:t>Poor ethics</a:t>
            </a:r>
          </a:p>
          <a:p>
            <a:r>
              <a:rPr lang="en-GB" dirty="0">
                <a:solidFill>
                  <a:schemeClr val="tx1"/>
                </a:solidFill>
              </a:rPr>
              <a:t>Segmented legislation – fire fighting </a:t>
            </a:r>
            <a:r>
              <a:rPr lang="en-GB" dirty="0" smtClean="0">
                <a:solidFill>
                  <a:schemeClr val="tx1"/>
                </a:solidFill>
              </a:rPr>
              <a:t>approach</a:t>
            </a:r>
          </a:p>
          <a:p>
            <a:r>
              <a:rPr lang="en-GB" dirty="0" smtClean="0"/>
              <a:t>Poor accountability, even with existing legislation</a:t>
            </a:r>
            <a:endParaRPr lang="en-GB" dirty="0">
              <a:solidFill>
                <a:schemeClr val="tx1"/>
              </a:solidFill>
            </a:endParaRPr>
          </a:p>
          <a:p>
            <a:r>
              <a:rPr lang="en-GB" dirty="0">
                <a:solidFill>
                  <a:schemeClr val="tx1"/>
                </a:solidFill>
              </a:rPr>
              <a:t>Dilemma of profession versus business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Existing Regulation</a:t>
            </a:r>
            <a:endParaRPr lang="en-IN" dirty="0"/>
          </a:p>
        </p:txBody>
      </p:sp>
      <p:sp>
        <p:nvSpPr>
          <p:cNvPr id="3" name="Content Placeholder 2"/>
          <p:cNvSpPr>
            <a:spLocks noGrp="1"/>
          </p:cNvSpPr>
          <p:nvPr>
            <p:ph sz="quarter" idx="1"/>
          </p:nvPr>
        </p:nvSpPr>
        <p:spPr/>
        <p:txBody>
          <a:bodyPr/>
          <a:lstStyle/>
          <a:p>
            <a:r>
              <a:rPr lang="en-IN" dirty="0" smtClean="0"/>
              <a:t>Medical Council of India and State Councils</a:t>
            </a:r>
          </a:p>
          <a:p>
            <a:r>
              <a:rPr lang="en-IN" dirty="0" smtClean="0"/>
              <a:t>Local bodies</a:t>
            </a:r>
          </a:p>
          <a:p>
            <a:r>
              <a:rPr lang="en-IN" dirty="0" smtClean="0"/>
              <a:t>Food and Drug Administration (FDA)</a:t>
            </a:r>
          </a:p>
          <a:p>
            <a:r>
              <a:rPr lang="en-IN" dirty="0" smtClean="0"/>
              <a:t>Clinical Establishments Act (CEA)</a:t>
            </a:r>
          </a:p>
          <a:p>
            <a:r>
              <a:rPr lang="en-IN" dirty="0" smtClean="0"/>
              <a:t>National Accreditation Board for Hospitals and HCPs (NABH)</a:t>
            </a:r>
          </a:p>
          <a:p>
            <a:r>
              <a:rPr lang="en-IN" dirty="0" smtClean="0"/>
              <a:t>Indian Public Health Standards (IPHS)</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Legislation</a:t>
            </a:r>
            <a:endParaRPr lang="en-IN"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IN" dirty="0" smtClean="0"/>
              <a:t>Only 8 states have any legislation to regulate private health sector</a:t>
            </a:r>
          </a:p>
          <a:p>
            <a:r>
              <a:rPr lang="en-IN" dirty="0" smtClean="0"/>
              <a:t>MP – legislation for regulating nursing homes introduced as early as 1973, rules framed only in 1992</a:t>
            </a:r>
          </a:p>
          <a:p>
            <a:r>
              <a:rPr lang="en-IN" dirty="0" smtClean="0"/>
              <a:t>Bombay Nursing Home Regulation Act – passed in 1949, not implemented</a:t>
            </a:r>
          </a:p>
          <a:p>
            <a:r>
              <a:rPr lang="en-IN" dirty="0" smtClean="0"/>
              <a:t>PIL in 90s by the </a:t>
            </a:r>
            <a:r>
              <a:rPr lang="en-IN" dirty="0" err="1" smtClean="0"/>
              <a:t>medicofriend</a:t>
            </a:r>
            <a:r>
              <a:rPr lang="en-IN" dirty="0" smtClean="0"/>
              <a:t> circle and others - in 2006, extended to all of Maharashtra</a:t>
            </a:r>
          </a:p>
          <a:p>
            <a:r>
              <a:rPr lang="en-IN" dirty="0" smtClean="0"/>
              <a:t>Clinical Establishments Act 2010 – strong opposition in several states</a:t>
            </a:r>
          </a:p>
          <a:p>
            <a:r>
              <a:rPr lang="en-IN" dirty="0" smtClean="0"/>
              <a:t>Even in states that have acts and where rules are implemented, no action against providers who didn’t register</a:t>
            </a:r>
          </a:p>
          <a:p>
            <a:pPr>
              <a:buNone/>
            </a:pPr>
            <a:endParaRPr lang="en-IN" dirty="0" smtClean="0"/>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Evidence from the field </a:t>
            </a:r>
            <a:endParaRPr lang="en-US" sz="4000" dirty="0"/>
          </a:p>
        </p:txBody>
      </p:sp>
      <p:sp>
        <p:nvSpPr>
          <p:cNvPr id="3" name="Content Placeholder 2"/>
          <p:cNvSpPr>
            <a:spLocks noGrp="1"/>
          </p:cNvSpPr>
          <p:nvPr>
            <p:ph sz="quarter" idx="1"/>
          </p:nvPr>
        </p:nvSpPr>
        <p:spPr>
          <a:xfrm>
            <a:off x="304800" y="1524000"/>
            <a:ext cx="8382000" cy="5486400"/>
          </a:xfrm>
        </p:spPr>
        <p:txBody>
          <a:bodyPr>
            <a:normAutofit fontScale="85000" lnSpcReduction="20000"/>
          </a:bodyPr>
          <a:lstStyle/>
          <a:p>
            <a:pPr>
              <a:buNone/>
            </a:pPr>
            <a:r>
              <a:rPr lang="en-US" dirty="0" smtClean="0"/>
              <a:t>A survey of 261 private hospitals (less than 30 beds) in 11 districts of Maharashtra found that:</a:t>
            </a:r>
          </a:p>
          <a:p>
            <a:r>
              <a:rPr lang="en-US" dirty="0" smtClean="0"/>
              <a:t>Most </a:t>
            </a:r>
            <a:r>
              <a:rPr lang="en-US" dirty="0"/>
              <a:t>hospitals did not </a:t>
            </a:r>
            <a:r>
              <a:rPr lang="en-US" dirty="0" smtClean="0"/>
              <a:t>fulfill </a:t>
            </a:r>
            <a:r>
              <a:rPr lang="en-US" dirty="0"/>
              <a:t>the minimum requirements under </a:t>
            </a:r>
            <a:r>
              <a:rPr lang="en-US" dirty="0" smtClean="0"/>
              <a:t>BNHRA </a:t>
            </a:r>
          </a:p>
          <a:p>
            <a:r>
              <a:rPr lang="en-US" dirty="0" smtClean="0"/>
              <a:t>56 </a:t>
            </a:r>
            <a:r>
              <a:rPr lang="en-US" dirty="0"/>
              <a:t>per cent of the hospitals under study did not have a single qualified nurse, </a:t>
            </a:r>
            <a:endParaRPr lang="en-US" dirty="0" smtClean="0"/>
          </a:p>
          <a:p>
            <a:r>
              <a:rPr lang="en-US" dirty="0" smtClean="0"/>
              <a:t>more </a:t>
            </a:r>
            <a:r>
              <a:rPr lang="en-US" dirty="0"/>
              <a:t>than 50 per cent hospitals did not have a resident doctor (</a:t>
            </a:r>
            <a:r>
              <a:rPr lang="en-US" dirty="0" smtClean="0"/>
              <a:t>24/7)</a:t>
            </a:r>
          </a:p>
          <a:p>
            <a:r>
              <a:rPr lang="en-US" dirty="0" smtClean="0"/>
              <a:t>only </a:t>
            </a:r>
            <a:r>
              <a:rPr lang="en-US" dirty="0"/>
              <a:t>14 of 114 maternity homes had a </a:t>
            </a:r>
            <a:r>
              <a:rPr lang="en-US" dirty="0" smtClean="0"/>
              <a:t>midwife. </a:t>
            </a:r>
          </a:p>
          <a:p>
            <a:r>
              <a:rPr lang="en-US" dirty="0" smtClean="0"/>
              <a:t>While the  registration </a:t>
            </a:r>
            <a:r>
              <a:rPr lang="en-US" dirty="0"/>
              <a:t>under the BNHRA was high (89 per cent), </a:t>
            </a:r>
            <a:r>
              <a:rPr lang="en-US" dirty="0" smtClean="0"/>
              <a:t>basic </a:t>
            </a:r>
            <a:r>
              <a:rPr lang="en-US" dirty="0"/>
              <a:t>minimum requirements under the law such as display of certification, presence of qualified doctor and nurse, maintenance of case records </a:t>
            </a:r>
            <a:r>
              <a:rPr lang="en-US" dirty="0" smtClean="0"/>
              <a:t>were </a:t>
            </a:r>
            <a:r>
              <a:rPr lang="en-US" dirty="0"/>
              <a:t>not complied with by most hospitals. </a:t>
            </a:r>
            <a:endParaRPr lang="en-US" dirty="0" smtClean="0"/>
          </a:p>
          <a:p>
            <a:pPr>
              <a:buNone/>
            </a:pPr>
            <a:r>
              <a:rPr lang="en-US" dirty="0" smtClean="0"/>
              <a:t>Source: CEHAT, 2010</a:t>
            </a:r>
            <a:endParaRPr lang="en-US" dirty="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763000" cy="990600"/>
          </a:xfrm>
        </p:spPr>
        <p:txBody>
          <a:bodyPr>
            <a:normAutofit fontScale="90000"/>
          </a:bodyPr>
          <a:lstStyle/>
          <a:p>
            <a:r>
              <a:rPr lang="en-IN" dirty="0" smtClean="0"/>
              <a:t>Patient Welfare issues in </a:t>
            </a:r>
            <a:r>
              <a:rPr lang="en-IN" dirty="0" err="1" smtClean="0"/>
              <a:t>Pvt</a:t>
            </a:r>
            <a:r>
              <a:rPr lang="en-IN" dirty="0" smtClean="0"/>
              <a:t> Health care	</a:t>
            </a:r>
            <a:endParaRPr lang="en-IN" dirty="0"/>
          </a:p>
        </p:txBody>
      </p:sp>
      <p:sp>
        <p:nvSpPr>
          <p:cNvPr id="3" name="Content Placeholder 2"/>
          <p:cNvSpPr>
            <a:spLocks noGrp="1"/>
          </p:cNvSpPr>
          <p:nvPr>
            <p:ph sz="quarter" idx="1"/>
          </p:nvPr>
        </p:nvSpPr>
        <p:spPr/>
        <p:txBody>
          <a:bodyPr>
            <a:normAutofit fontScale="92500"/>
          </a:bodyPr>
          <a:lstStyle/>
          <a:p>
            <a:r>
              <a:rPr lang="en-IN" dirty="0" smtClean="0"/>
              <a:t>Irrational use of drugs, over prescription, unnecessary diagnostics</a:t>
            </a:r>
          </a:p>
          <a:p>
            <a:pPr lvl="1"/>
            <a:r>
              <a:rPr lang="en-IN" dirty="0" smtClean="0"/>
              <a:t>Rural, tribal, poorest most exposed to over use of injections</a:t>
            </a:r>
          </a:p>
          <a:p>
            <a:r>
              <a:rPr lang="en-IN" dirty="0" smtClean="0"/>
              <a:t>No standard treatment protocols</a:t>
            </a:r>
          </a:p>
          <a:p>
            <a:r>
              <a:rPr lang="en-IN" dirty="0" smtClean="0"/>
              <a:t>Nexus between doctors and the drug industry</a:t>
            </a:r>
          </a:p>
          <a:p>
            <a:r>
              <a:rPr lang="en-IN" dirty="0" smtClean="0"/>
              <a:t>‘Cut Practice’</a:t>
            </a:r>
          </a:p>
          <a:p>
            <a:r>
              <a:rPr lang="en-IN" dirty="0" smtClean="0"/>
              <a:t>No Grievance </a:t>
            </a:r>
            <a:r>
              <a:rPr lang="en-IN" dirty="0" err="1" smtClean="0"/>
              <a:t>Redressal</a:t>
            </a:r>
            <a:r>
              <a:rPr lang="en-IN" dirty="0" smtClean="0"/>
              <a:t> Mechanisms</a:t>
            </a:r>
          </a:p>
          <a:p>
            <a:r>
              <a:rPr lang="en-IN" dirty="0" smtClean="0"/>
              <a:t>Lack of information provided by health care providers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pPr lvl="0" algn="l"/>
            <a:r>
              <a:rPr lang="en-US" sz="3600" b="1" dirty="0"/>
              <a:t>Growth of the </a:t>
            </a:r>
            <a:r>
              <a:rPr lang="en-US" sz="3600" b="1" dirty="0" smtClean="0"/>
              <a:t>Private Health Sector in India</a:t>
            </a:r>
            <a:endParaRPr lang="en-US" dirty="0"/>
          </a:p>
        </p:txBody>
      </p:sp>
      <p:sp>
        <p:nvSpPr>
          <p:cNvPr id="3" name="Content Placeholder 2"/>
          <p:cNvSpPr>
            <a:spLocks noGrp="1"/>
          </p:cNvSpPr>
          <p:nvPr>
            <p:ph sz="quarter" idx="1"/>
          </p:nvPr>
        </p:nvSpPr>
        <p:spPr>
          <a:xfrm>
            <a:off x="457200" y="1570037"/>
            <a:ext cx="8229600" cy="4983163"/>
          </a:xfrm>
        </p:spPr>
        <p:txBody>
          <a:bodyPr>
            <a:normAutofit fontScale="92500" lnSpcReduction="10000"/>
          </a:bodyPr>
          <a:lstStyle/>
          <a:p>
            <a:r>
              <a:rPr lang="en-US" sz="2600" dirty="0" smtClean="0"/>
              <a:t>In 1947</a:t>
            </a:r>
            <a:r>
              <a:rPr lang="en-US" sz="2600" dirty="0"/>
              <a:t>, the private health sector provided only 5-10 per cent of total patient care (</a:t>
            </a:r>
            <a:r>
              <a:rPr lang="en-US" sz="2600" dirty="0" err="1"/>
              <a:t>Sengupta</a:t>
            </a:r>
            <a:r>
              <a:rPr lang="en-US" sz="2600" dirty="0"/>
              <a:t> 2005</a:t>
            </a:r>
            <a:r>
              <a:rPr lang="en-US" sz="2600" dirty="0" smtClean="0"/>
              <a:t>) but in 2004 it is  78 </a:t>
            </a:r>
            <a:r>
              <a:rPr lang="en-US" sz="2600" dirty="0"/>
              <a:t>per cent in the rural areas and 81 per cent in the urban areas (</a:t>
            </a:r>
            <a:r>
              <a:rPr lang="en-US" sz="2600" dirty="0" err="1"/>
              <a:t>MoHFW</a:t>
            </a:r>
            <a:r>
              <a:rPr lang="en-US" sz="2600" dirty="0"/>
              <a:t> 2007</a:t>
            </a:r>
            <a:r>
              <a:rPr lang="en-US" sz="2600" dirty="0" smtClean="0"/>
              <a:t>).</a:t>
            </a:r>
          </a:p>
          <a:p>
            <a:endParaRPr lang="en-US" sz="2600" dirty="0"/>
          </a:p>
          <a:p>
            <a:r>
              <a:rPr lang="en-US" sz="2600" dirty="0"/>
              <a:t>India’s public spending on health, after increasing between 1950–51 and 1985–86, stagnated during 1995–2005.It was down to 0·95 per cent of the GDP in </a:t>
            </a:r>
            <a:r>
              <a:rPr lang="en-US" sz="2600" dirty="0" smtClean="0"/>
              <a:t>2005.</a:t>
            </a:r>
          </a:p>
          <a:p>
            <a:pPr>
              <a:buNone/>
            </a:pPr>
            <a:endParaRPr lang="en-US" sz="2600" dirty="0" smtClean="0"/>
          </a:p>
          <a:p>
            <a:r>
              <a:rPr lang="en-GB" sz="2600" dirty="0" smtClean="0"/>
              <a:t>In </a:t>
            </a:r>
            <a:r>
              <a:rPr lang="en-GB" sz="2600" dirty="0"/>
              <a:t>2004–05, government expenditure (including external support) accounted for 22 per cent of total health </a:t>
            </a:r>
            <a:r>
              <a:rPr lang="en-GB" sz="2600" dirty="0" smtClean="0"/>
              <a:t>and private </a:t>
            </a:r>
            <a:r>
              <a:rPr lang="en-GB" sz="2600" dirty="0"/>
              <a:t>spending in 2004–05 accounted for 78 per cent of the total spending on health </a:t>
            </a:r>
            <a:r>
              <a:rPr lang="en-GB" sz="2600" dirty="0" smtClean="0"/>
              <a:t>(</a:t>
            </a:r>
            <a:r>
              <a:rPr lang="en-GB" sz="2600" dirty="0" err="1"/>
              <a:t>Shivakumar</a:t>
            </a:r>
            <a:r>
              <a:rPr lang="en-GB" sz="2600" dirty="0"/>
              <a:t> 2011).</a:t>
            </a:r>
            <a:endParaRPr lang="en-US" sz="2600"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Public Private Partnerships </a:t>
            </a:r>
            <a:endParaRPr lang="en-US" dirty="0">
              <a:latin typeface="+mn-lt"/>
            </a:endParaRPr>
          </a:p>
        </p:txBody>
      </p:sp>
      <p:sp>
        <p:nvSpPr>
          <p:cNvPr id="7" name="Footer Placeholder 6"/>
          <p:cNvSpPr>
            <a:spLocks noGrp="1"/>
          </p:cNvSpPr>
          <p:nvPr>
            <p:ph type="ftr" sz="quarter" idx="11"/>
          </p:nvPr>
        </p:nvSpPr>
        <p:spPr>
          <a:xfrm>
            <a:off x="1219200" y="6172200"/>
            <a:ext cx="7543800" cy="549275"/>
          </a:xfrm>
        </p:spPr>
        <p:txBody>
          <a:bodyPr/>
          <a:lstStyle/>
          <a:p>
            <a:pPr algn="l"/>
            <a:r>
              <a:rPr lang="en-GB" sz="1400" dirty="0" smtClean="0">
                <a:solidFill>
                  <a:schemeClr val="tx1"/>
                </a:solidFill>
              </a:rPr>
              <a:t>Source: National Conference Report. Emerging health care models: engaging the private sector. Mumbai, 25–26 September 2009. At: &lt;www.cehat.org/go/ uploads/PPP/reportfinal.pdf&gt;.</a:t>
            </a:r>
            <a:endParaRPr lang="en-US" sz="1400" dirty="0" smtClean="0">
              <a:solidFill>
                <a:schemeClr val="tx1"/>
              </a:solidFill>
            </a:endParaRPr>
          </a:p>
          <a:p>
            <a:endParaRPr lang="en-US" dirty="0"/>
          </a:p>
        </p:txBody>
      </p:sp>
      <p:sp>
        <p:nvSpPr>
          <p:cNvPr id="3" name="Content Placeholder 2"/>
          <p:cNvSpPr>
            <a:spLocks noGrp="1"/>
          </p:cNvSpPr>
          <p:nvPr>
            <p:ph sz="quarter" idx="1"/>
          </p:nvPr>
        </p:nvSpPr>
        <p:spPr>
          <a:xfrm>
            <a:off x="457200" y="1600201"/>
            <a:ext cx="8229600" cy="3276600"/>
          </a:xfrm>
        </p:spPr>
        <p:txBody>
          <a:bodyPr>
            <a:normAutofit/>
          </a:bodyPr>
          <a:lstStyle/>
          <a:p>
            <a:r>
              <a:rPr lang="en-US" sz="2400" dirty="0"/>
              <a:t>There are several problems with the PPPs in health formed by the government with the private sector.  The contracts between the public and private sectors have been found to be skewed in </a:t>
            </a:r>
            <a:r>
              <a:rPr lang="en-US" sz="2400" dirty="0" err="1"/>
              <a:t>favour</a:t>
            </a:r>
            <a:r>
              <a:rPr lang="en-US" sz="2400" dirty="0"/>
              <a:t> of the private sector. There is also hardly any evidence indicating whether or how these partnerships are increasing access to services, affecting out-of-pocket payments by patients, reducing or increasing equity or improving quality of care.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Problems with PPPs</a:t>
            </a:r>
            <a:endParaRPr lang="en-IN" dirty="0"/>
          </a:p>
        </p:txBody>
      </p:sp>
      <p:sp>
        <p:nvSpPr>
          <p:cNvPr id="3" name="Content Placeholder 2"/>
          <p:cNvSpPr>
            <a:spLocks noGrp="1"/>
          </p:cNvSpPr>
          <p:nvPr>
            <p:ph sz="quarter" idx="1"/>
          </p:nvPr>
        </p:nvSpPr>
        <p:spPr>
          <a:xfrm>
            <a:off x="612648" y="1600200"/>
            <a:ext cx="8153400" cy="5257800"/>
          </a:xfrm>
        </p:spPr>
        <p:txBody>
          <a:bodyPr>
            <a:normAutofit/>
          </a:bodyPr>
          <a:lstStyle/>
          <a:p>
            <a:r>
              <a:rPr lang="en-IN" dirty="0" smtClean="0"/>
              <a:t>No evidence that either quality of care or access increases with PPPs, nor that out-of-pocket payments reduce</a:t>
            </a:r>
          </a:p>
          <a:p>
            <a:r>
              <a:rPr lang="en-IN" dirty="0" smtClean="0"/>
              <a:t>Only take ‘safe’ cases – shifting problem – defeats the purpose</a:t>
            </a:r>
          </a:p>
          <a:p>
            <a:r>
              <a:rPr lang="en-IN" dirty="0" smtClean="0"/>
              <a:t>Low motivation of implementers – Maharashtra experience – reluctant to get enrolled to provide </a:t>
            </a:r>
            <a:r>
              <a:rPr lang="en-IN" dirty="0" err="1" smtClean="0"/>
              <a:t>EmOC</a:t>
            </a:r>
            <a:endParaRPr lang="en-IN" dirty="0" smtClean="0"/>
          </a:p>
          <a:p>
            <a:r>
              <a:rPr lang="en-IN" dirty="0" smtClean="0"/>
              <a:t>Unnecessary procedures – often harmful – </a:t>
            </a:r>
            <a:r>
              <a:rPr lang="en-IN" dirty="0" err="1" smtClean="0"/>
              <a:t>Arogyashri</a:t>
            </a:r>
            <a:r>
              <a:rPr lang="en-IN" dirty="0" smtClean="0"/>
              <a:t> – hysterectomy cases among 25-40 yr old women increased by 20% since its introduction!</a:t>
            </a:r>
          </a:p>
          <a:p>
            <a:endParaRPr lang="en-IN" dirty="0" smtClean="0"/>
          </a:p>
          <a:p>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Problems with PPPs</a:t>
            </a:r>
            <a:endParaRPr lang="en-IN" dirty="0"/>
          </a:p>
        </p:txBody>
      </p:sp>
      <p:sp>
        <p:nvSpPr>
          <p:cNvPr id="3" name="Content Placeholder 2"/>
          <p:cNvSpPr>
            <a:spLocks noGrp="1"/>
          </p:cNvSpPr>
          <p:nvPr>
            <p:ph sz="quarter" idx="1"/>
          </p:nvPr>
        </p:nvSpPr>
        <p:spPr/>
        <p:txBody>
          <a:bodyPr>
            <a:normAutofit/>
          </a:bodyPr>
          <a:lstStyle/>
          <a:p>
            <a:r>
              <a:rPr lang="en-IN" dirty="0" smtClean="0"/>
              <a:t>Problems in Contracts</a:t>
            </a:r>
          </a:p>
          <a:p>
            <a:pPr lvl="1"/>
            <a:r>
              <a:rPr lang="en-IN" dirty="0" smtClean="0"/>
              <a:t>No clear deliverables</a:t>
            </a:r>
          </a:p>
          <a:p>
            <a:pPr lvl="1"/>
            <a:r>
              <a:rPr lang="en-IN" dirty="0" smtClean="0"/>
              <a:t>No clear accountability</a:t>
            </a:r>
          </a:p>
          <a:p>
            <a:pPr lvl="1"/>
            <a:r>
              <a:rPr lang="en-IN" dirty="0" smtClean="0"/>
              <a:t>No clear planning for management</a:t>
            </a:r>
          </a:p>
          <a:p>
            <a:pPr lvl="1"/>
            <a:r>
              <a:rPr lang="en-IN" dirty="0" smtClean="0"/>
              <a:t>No requisite standards for private partner</a:t>
            </a:r>
          </a:p>
          <a:p>
            <a:pPr lvl="1"/>
            <a:r>
              <a:rPr lang="en-IN" dirty="0" smtClean="0"/>
              <a:t>No clauses for exit or penalty</a:t>
            </a:r>
          </a:p>
          <a:p>
            <a:pPr lvl="1"/>
            <a:r>
              <a:rPr lang="en-IN" dirty="0" smtClean="0"/>
              <a:t>No STPs</a:t>
            </a:r>
          </a:p>
          <a:p>
            <a:pPr lvl="1"/>
            <a:r>
              <a:rPr lang="en-IN" dirty="0" smtClean="0"/>
              <a:t>No grievance </a:t>
            </a:r>
            <a:r>
              <a:rPr lang="en-IN" dirty="0" err="1" smtClean="0"/>
              <a:t>redressal</a:t>
            </a:r>
            <a:r>
              <a:rPr lang="en-IN" dirty="0" smtClean="0"/>
              <a:t> mechanism</a:t>
            </a:r>
          </a:p>
          <a:p>
            <a:pPr lvl="1"/>
            <a:r>
              <a:rPr lang="en-IN" dirty="0" smtClean="0"/>
              <a:t>No transparency in </a:t>
            </a:r>
            <a:r>
              <a:rPr lang="en-IN" dirty="0" err="1" smtClean="0"/>
              <a:t>MoUs</a:t>
            </a:r>
            <a:endParaRPr lang="en-IN" dirty="0" smtClean="0"/>
          </a:p>
          <a:p>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 of Charitable Hospitals</a:t>
            </a:r>
            <a:endParaRPr lang="en-US" dirty="0"/>
          </a:p>
        </p:txBody>
      </p:sp>
      <p:sp>
        <p:nvSpPr>
          <p:cNvPr id="3" name="Content Placeholder 2"/>
          <p:cNvSpPr>
            <a:spLocks noGrp="1"/>
          </p:cNvSpPr>
          <p:nvPr>
            <p:ph sz="quarter" idx="1"/>
          </p:nvPr>
        </p:nvSpPr>
        <p:spPr>
          <a:xfrm>
            <a:off x="612648" y="1828800"/>
            <a:ext cx="8153400" cy="4495800"/>
          </a:xfrm>
        </p:spPr>
        <p:txBody>
          <a:bodyPr>
            <a:normAutofit/>
          </a:bodyPr>
          <a:lstStyle/>
          <a:p>
            <a:r>
              <a:rPr lang="en-US" sz="2400" dirty="0"/>
              <a:t>The charitable trust hospitals like </a:t>
            </a:r>
            <a:r>
              <a:rPr lang="en-US" sz="2400" dirty="0" err="1"/>
              <a:t>Jaslok</a:t>
            </a:r>
            <a:r>
              <a:rPr lang="en-US" sz="2400" dirty="0"/>
              <a:t>, Breach Candy, Bombay Hospital, </a:t>
            </a:r>
            <a:r>
              <a:rPr lang="en-US" sz="2400" dirty="0" err="1" smtClean="0"/>
              <a:t>Liavati</a:t>
            </a:r>
            <a:r>
              <a:rPr lang="en-US" sz="2400" dirty="0"/>
              <a:t>, </a:t>
            </a:r>
            <a:r>
              <a:rPr lang="en-US" sz="2400" dirty="0" err="1"/>
              <a:t>Hinduja</a:t>
            </a:r>
            <a:r>
              <a:rPr lang="en-US" sz="2400" dirty="0"/>
              <a:t>, </a:t>
            </a:r>
            <a:r>
              <a:rPr lang="en-US" sz="2400" dirty="0" err="1"/>
              <a:t>Nanavati</a:t>
            </a:r>
            <a:r>
              <a:rPr lang="en-US" sz="2400" dirty="0"/>
              <a:t>, and </a:t>
            </a:r>
            <a:r>
              <a:rPr lang="en-US" sz="2400" dirty="0" err="1" smtClean="0"/>
              <a:t>Kokilaben</a:t>
            </a:r>
            <a:r>
              <a:rPr lang="en-US" sz="2400" dirty="0" smtClean="0"/>
              <a:t> Hospitals </a:t>
            </a:r>
            <a:r>
              <a:rPr lang="en-US" sz="2400" dirty="0"/>
              <a:t>registered under the  Public Trust Act receive tax waiver benefits and several other benefits like concessional land or a cheap lease rent, extra floor space ­index (FSI), concessional electricity, water or property tax,  waivers or concessions for other taxes like </a:t>
            </a:r>
            <a:r>
              <a:rPr lang="en-US" sz="2400" dirty="0" err="1"/>
              <a:t>octroi</a:t>
            </a:r>
            <a:r>
              <a:rPr lang="en-US" sz="2400" dirty="0"/>
              <a:t>, customs duty, etc. They have an obligation to provide 10% of their beds for the indigent and an additional 10% beds for economically weaker sections, which they are not fulfilling. </a:t>
            </a:r>
            <a:r>
              <a:rPr lang="en-US" sz="2400" dirty="0" smtClean="0"/>
              <a:t> A CEHAT study found that most of these hospitals are not complying with this at all. </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IN" dirty="0" smtClean="0"/>
              <a:t>Establish a National Health Regulatory and Development Authority (NHRDA)</a:t>
            </a:r>
          </a:p>
          <a:p>
            <a:r>
              <a:rPr lang="en-IN" dirty="0" smtClean="0"/>
              <a:t>Mandate the Accreditation of all HCPs</a:t>
            </a:r>
          </a:p>
          <a:p>
            <a:r>
              <a:rPr lang="en-IN" dirty="0" smtClean="0"/>
              <a:t>Establish a system to independently evaluate performance</a:t>
            </a:r>
          </a:p>
          <a:p>
            <a:r>
              <a:rPr lang="en-IN" dirty="0" smtClean="0"/>
              <a:t>Establish a Health System portal to strengthen use of IT</a:t>
            </a:r>
          </a:p>
          <a:p>
            <a:r>
              <a:rPr lang="en-IN" dirty="0" smtClean="0"/>
              <a:t>Strengthen the Drugs and Medical Devices Regulatory Authority</a:t>
            </a:r>
          </a:p>
          <a:p>
            <a:r>
              <a:rPr lang="en-IN" dirty="0" smtClean="0"/>
              <a:t>Engage </a:t>
            </a:r>
            <a:r>
              <a:rPr lang="en-IN" dirty="0" err="1" smtClean="0"/>
              <a:t>Pvt</a:t>
            </a:r>
            <a:r>
              <a:rPr lang="en-IN" dirty="0" smtClean="0"/>
              <a:t> sector for provision of healthcare through a well-defined </a:t>
            </a:r>
            <a:r>
              <a:rPr lang="en-IN" dirty="0" err="1" smtClean="0"/>
              <a:t>çontracting</a:t>
            </a:r>
            <a:r>
              <a:rPr lang="en-IN" dirty="0" smtClean="0"/>
              <a:t> </a:t>
            </a:r>
            <a:r>
              <a:rPr lang="en-IN" dirty="0" err="1" smtClean="0"/>
              <a:t>ín</a:t>
            </a:r>
            <a:r>
              <a:rPr lang="en-IN" dirty="0" smtClean="0"/>
              <a:t> mechanism.</a:t>
            </a:r>
          </a:p>
          <a:p>
            <a:pPr>
              <a:buNone/>
            </a:pPr>
            <a:r>
              <a:rPr lang="en-IN" dirty="0" smtClean="0"/>
              <a:t>BUT – with reduced spending on public health, how are public health facilities expected to compete?</a:t>
            </a:r>
            <a:endParaRPr lang="en-IN" dirty="0"/>
          </a:p>
        </p:txBody>
      </p:sp>
      <p:sp>
        <p:nvSpPr>
          <p:cNvPr id="4" name="Title 3"/>
          <p:cNvSpPr>
            <a:spLocks noGrp="1"/>
          </p:cNvSpPr>
          <p:nvPr>
            <p:ph type="title"/>
          </p:nvPr>
        </p:nvSpPr>
        <p:spPr/>
        <p:txBody>
          <a:bodyPr>
            <a:normAutofit fontScale="90000"/>
          </a:bodyPr>
          <a:lstStyle/>
          <a:p>
            <a:r>
              <a:rPr lang="en-IN" dirty="0" smtClean="0"/>
              <a:t>Some recommendations of the HLEG</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5257800"/>
          </a:xfrm>
        </p:spPr>
        <p:txBody>
          <a:bodyPr>
            <a:normAutofit fontScale="92500"/>
          </a:bodyPr>
          <a:lstStyle/>
          <a:p>
            <a:r>
              <a:rPr lang="en-IN" dirty="0" smtClean="0"/>
              <a:t>A comprehensive </a:t>
            </a:r>
            <a:r>
              <a:rPr lang="en-IN" dirty="0" err="1" smtClean="0"/>
              <a:t>umberella</a:t>
            </a:r>
            <a:r>
              <a:rPr lang="en-IN" dirty="0" smtClean="0"/>
              <a:t> Act – National Health Act</a:t>
            </a:r>
          </a:p>
          <a:p>
            <a:r>
              <a:rPr lang="en-IN" dirty="0" smtClean="0"/>
              <a:t>Developing a strategy for pooling financial resources deployed in health sector and redistribution based on existing resources</a:t>
            </a:r>
          </a:p>
          <a:p>
            <a:r>
              <a:rPr lang="en-IN" dirty="0" smtClean="0"/>
              <a:t>Allocation of health budgets as block funding, on per capita basis – redistribution of current expenditures</a:t>
            </a:r>
          </a:p>
          <a:p>
            <a:r>
              <a:rPr lang="en-IN" dirty="0" smtClean="0"/>
              <a:t>Contracting-in of private providers, but with proper accountability and within public health goals.</a:t>
            </a:r>
          </a:p>
          <a:p>
            <a:r>
              <a:rPr lang="en-IN" dirty="0" smtClean="0"/>
              <a:t>Compulsory public service by medical graduates – increase resources in public health system substantially</a:t>
            </a:r>
          </a:p>
        </p:txBody>
      </p:sp>
      <p:sp>
        <p:nvSpPr>
          <p:cNvPr id="4" name="Title 1"/>
          <p:cNvSpPr txBox="1">
            <a:spLocks/>
          </p:cNvSpPr>
          <p:nvPr/>
        </p:nvSpPr>
        <p:spPr>
          <a:xfrm>
            <a:off x="765048" y="381000"/>
            <a:ext cx="8153400" cy="9906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IN" sz="4400" b="0" i="0" u="none" strike="noStrike" kern="1200" cap="none" spc="0" normalizeH="0" baseline="0" noProof="0" smtClean="0">
                <a:ln>
                  <a:noFill/>
                </a:ln>
                <a:solidFill>
                  <a:schemeClr val="tx2"/>
                </a:solidFill>
                <a:effectLst/>
                <a:uLnTx/>
                <a:uFillTx/>
                <a:latin typeface="+mj-lt"/>
                <a:ea typeface="+mj-ea"/>
                <a:cs typeface="+mj-cs"/>
              </a:rPr>
              <a:t>So where do we go from here?</a:t>
            </a:r>
            <a:endParaRPr kumimoji="0" lang="en-IN" sz="44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smtClean="0"/>
              <a:t>Essential drugs to be brought back under price control.</a:t>
            </a:r>
          </a:p>
          <a:p>
            <a:r>
              <a:rPr lang="en-IN" dirty="0" smtClean="0"/>
              <a:t>Location policies</a:t>
            </a:r>
          </a:p>
          <a:p>
            <a:r>
              <a:rPr lang="en-IN" dirty="0" smtClean="0"/>
              <a:t>Medical councils to ensure only licensed practitioners practice</a:t>
            </a:r>
          </a:p>
          <a:p>
            <a:r>
              <a:rPr lang="en-IN" dirty="0" smtClean="0"/>
              <a:t>Strict implementation of existing laws</a:t>
            </a:r>
          </a:p>
          <a:p>
            <a:r>
              <a:rPr lang="en-IN" dirty="0" smtClean="0"/>
              <a:t>Strengthen health information systems so as to facilitate better planning, audit and accountability.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References </a:t>
            </a:r>
            <a:endParaRPr lang="en-US" sz="2800" b="1" dirty="0"/>
          </a:p>
        </p:txBody>
      </p:sp>
      <p:sp>
        <p:nvSpPr>
          <p:cNvPr id="3" name="Content Placeholder 2"/>
          <p:cNvSpPr>
            <a:spLocks noGrp="1"/>
          </p:cNvSpPr>
          <p:nvPr>
            <p:ph sz="quarter" idx="1"/>
          </p:nvPr>
        </p:nvSpPr>
        <p:spPr>
          <a:xfrm>
            <a:off x="457200" y="1828800"/>
            <a:ext cx="8229600" cy="4572000"/>
          </a:xfrm>
        </p:spPr>
        <p:txBody>
          <a:bodyPr>
            <a:normAutofit fontScale="55000" lnSpcReduction="20000"/>
          </a:bodyPr>
          <a:lstStyle/>
          <a:p>
            <a:r>
              <a:rPr lang="en-US" dirty="0" err="1" smtClean="0">
                <a:solidFill>
                  <a:schemeClr val="tx1"/>
                </a:solidFill>
              </a:rPr>
              <a:t>DhawanRiya</a:t>
            </a:r>
            <a:r>
              <a:rPr lang="en-US" dirty="0" smtClean="0">
                <a:solidFill>
                  <a:schemeClr val="tx1"/>
                </a:solidFill>
              </a:rPr>
              <a:t> et al (2009) “Contract Management”  in Emerging health care models: Engaging the private health sector”  National Conference held during 25</a:t>
            </a:r>
            <a:r>
              <a:rPr lang="en-US" baseline="30000" dirty="0" smtClean="0">
                <a:solidFill>
                  <a:schemeClr val="tx1"/>
                </a:solidFill>
              </a:rPr>
              <a:t>th</a:t>
            </a:r>
            <a:r>
              <a:rPr lang="en-US" dirty="0" smtClean="0">
                <a:solidFill>
                  <a:schemeClr val="tx1"/>
                </a:solidFill>
              </a:rPr>
              <a:t> – 26</a:t>
            </a:r>
            <a:r>
              <a:rPr lang="en-US" baseline="30000" dirty="0" smtClean="0">
                <a:solidFill>
                  <a:schemeClr val="tx1"/>
                </a:solidFill>
              </a:rPr>
              <a:t>th</a:t>
            </a:r>
            <a:r>
              <a:rPr lang="en-US" dirty="0" smtClean="0">
                <a:solidFill>
                  <a:schemeClr val="tx1"/>
                </a:solidFill>
              </a:rPr>
              <a:t> September 2009, Mumbai. The conference report provides a very useful review of various PPP schemes.  It can be accessed at </a:t>
            </a:r>
            <a:r>
              <a:rPr lang="en-US" u="sng" dirty="0" smtClean="0">
                <a:solidFill>
                  <a:schemeClr val="tx1"/>
                </a:solidFill>
                <a:hlinkClick r:id="rId3"/>
              </a:rPr>
              <a:t>http://www.cehat.org/go/uploads/</a:t>
            </a:r>
            <a:r>
              <a:rPr lang="en-US" dirty="0" smtClean="0">
                <a:solidFill>
                  <a:schemeClr val="tx1"/>
                </a:solidFill>
              </a:rPr>
              <a:t>PPP/reportfinal.pdf</a:t>
            </a:r>
          </a:p>
          <a:p>
            <a:r>
              <a:rPr lang="en-GB" dirty="0" err="1" smtClean="0">
                <a:solidFill>
                  <a:schemeClr val="tx1"/>
                </a:solidFill>
              </a:rPr>
              <a:t>AkashAcharya</a:t>
            </a:r>
            <a:r>
              <a:rPr lang="en-GB" dirty="0" smtClean="0">
                <a:solidFill>
                  <a:schemeClr val="tx1"/>
                </a:solidFill>
              </a:rPr>
              <a:t> and Paul McNamee, (2009) Can Public Private Partnership reduce Maternal Mortality? Assessing efforts made by the ‘</a:t>
            </a:r>
            <a:r>
              <a:rPr lang="en-GB" dirty="0" err="1" smtClean="0">
                <a:solidFill>
                  <a:schemeClr val="tx1"/>
                </a:solidFill>
              </a:rPr>
              <a:t>Chiranjeevi</a:t>
            </a:r>
            <a:r>
              <a:rPr lang="en-GB" dirty="0" smtClean="0">
                <a:solidFill>
                  <a:schemeClr val="tx1"/>
                </a:solidFill>
              </a:rPr>
              <a:t>’ scheme in Gujarat , PPP Conference, CEHAT Mumbai</a:t>
            </a:r>
            <a:r>
              <a:rPr lang="en-GB" dirty="0" smtClean="0"/>
              <a:t>. </a:t>
            </a:r>
            <a:r>
              <a:rPr lang="en-GB" dirty="0" err="1" smtClean="0"/>
              <a:t>Moyna</a:t>
            </a:r>
            <a:r>
              <a:rPr lang="en-GB" dirty="0" smtClean="0"/>
              <a:t> (2010) </a:t>
            </a:r>
            <a:r>
              <a:rPr lang="en-GB" dirty="0" err="1" smtClean="0"/>
              <a:t>Menopaused</a:t>
            </a:r>
            <a:r>
              <a:rPr lang="en-GB" dirty="0" smtClean="0"/>
              <a:t> 20-somethings , Down to Earth, at http://old.downtoearth.org.in/full.asp?foldername=20100615&amp;filename=news&amp;sid=5</a:t>
            </a:r>
            <a:endParaRPr lang="en-US" dirty="0" smtClean="0"/>
          </a:p>
          <a:p>
            <a:r>
              <a:rPr lang="en-GB" dirty="0" err="1" smtClean="0"/>
              <a:t>Moyna</a:t>
            </a:r>
            <a:r>
              <a:rPr lang="en-GB" dirty="0" smtClean="0"/>
              <a:t> (2010) </a:t>
            </a:r>
            <a:r>
              <a:rPr lang="en-GB" dirty="0" err="1" smtClean="0"/>
              <a:t>Menopaused</a:t>
            </a:r>
            <a:r>
              <a:rPr lang="en-GB" dirty="0" smtClean="0"/>
              <a:t> 20-somethings , Down to Earth, at h</a:t>
            </a:r>
            <a:r>
              <a:rPr lang="en-GB" u="sng" dirty="0" smtClean="0">
                <a:hlinkClick r:id="rId4"/>
              </a:rPr>
              <a:t>ttp://old.downtoearth.org.in/full.asp?foldername=20100615&amp;filename=news&amp;sid=5</a:t>
            </a:r>
            <a:r>
              <a:rPr lang="en-GB" dirty="0" smtClean="0"/>
              <a:t> also see , http://timesofindia.indiatimes.com/india/The-uterus-snatchers-of-Andhra-/articleshow/6239344.cms</a:t>
            </a:r>
            <a:endParaRPr lang="en-US" dirty="0" smtClean="0"/>
          </a:p>
          <a:p>
            <a:r>
              <a:rPr lang="en-GB" dirty="0" smtClean="0"/>
              <a:t>http://www.hindu.com/2010/01/26/stories/2010012653230400.htm</a:t>
            </a:r>
            <a:endParaRPr lang="en-US" dirty="0" smtClean="0"/>
          </a:p>
          <a:p>
            <a:r>
              <a:rPr lang="en-GB" dirty="0" smtClean="0"/>
              <a:t> Public-Private partnerships in India: A case for reform? Economic &amp; political weekly, August 2009</a:t>
            </a:r>
          </a:p>
          <a:p>
            <a:r>
              <a:rPr lang="en-GB" dirty="0" smtClean="0"/>
              <a:t>TK </a:t>
            </a:r>
            <a:r>
              <a:rPr lang="en-GB" dirty="0" err="1" smtClean="0"/>
              <a:t>Sundari</a:t>
            </a:r>
            <a:r>
              <a:rPr lang="en-GB" dirty="0" smtClean="0"/>
              <a:t> </a:t>
            </a:r>
            <a:r>
              <a:rPr lang="en-GB" dirty="0" err="1" smtClean="0"/>
              <a:t>Ravindran</a:t>
            </a:r>
            <a:r>
              <a:rPr lang="en-GB" dirty="0" smtClean="0"/>
              <a:t>  (2011) Public-private interactions in reproductive health services in India: A mapping, CEHAT, Mumbai.</a:t>
            </a:r>
            <a:endParaRPr lang="en-US" dirty="0" smtClean="0"/>
          </a:p>
          <a:p>
            <a:r>
              <a:rPr lang="en-US" dirty="0" smtClean="0"/>
              <a:t> Public Private Partnerships for Emergency Obstetric Care: Lessons from Maharashtra, Indian Journal of Community medicine, Jan-March 2011 </a:t>
            </a:r>
            <a:r>
              <a:rPr lang="en-US" u="sng" dirty="0" smtClean="0">
                <a:hlinkClick r:id="rId5"/>
              </a:rPr>
              <a:t>http://www.ncbi.nlm.nih.gov/pmc /articles/PMC3104703/</a:t>
            </a:r>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Patients’ Rights Charter</a:t>
            </a:r>
            <a:endParaRPr lang="en-IN" dirty="0"/>
          </a:p>
        </p:txBody>
      </p:sp>
      <p:sp>
        <p:nvSpPr>
          <p:cNvPr id="3" name="Content Placeholder 2"/>
          <p:cNvSpPr>
            <a:spLocks noGrp="1"/>
          </p:cNvSpPr>
          <p:nvPr>
            <p:ph sz="quarter" idx="1"/>
          </p:nvPr>
        </p:nvSpPr>
        <p:spPr/>
        <p:txBody>
          <a:bodyPr/>
          <a:lstStyle/>
          <a:p>
            <a:r>
              <a:rPr lang="en-IN" dirty="0" smtClean="0"/>
              <a:t>To what extent does this charter address the problems in the private sector?</a:t>
            </a:r>
          </a:p>
          <a:p>
            <a:r>
              <a:rPr lang="en-IN" dirty="0" smtClean="0"/>
              <a:t>What does it not address?</a:t>
            </a:r>
          </a:p>
          <a:p>
            <a:r>
              <a:rPr lang="en-IN" dirty="0" smtClean="0"/>
              <a:t>How would you implement this in your setting?</a:t>
            </a:r>
          </a:p>
          <a:p>
            <a:r>
              <a:rPr lang="en-IN" dirty="0" smtClean="0"/>
              <a:t>What challenges do you foresee?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smtClean="0"/>
              <a:t>Sana Contractor</a:t>
            </a:r>
          </a:p>
          <a:p>
            <a:r>
              <a:rPr lang="en-IN" smtClean="0"/>
              <a:t>sana@cehat.org</a:t>
            </a:r>
            <a:endParaRPr lang="en-IN"/>
          </a:p>
        </p:txBody>
      </p:sp>
    </p:spTree>
    <p:extLst>
      <p:ext uri="{BB962C8B-B14F-4D97-AF65-F5344CB8AC3E}">
        <p14:creationId xmlns:p14="http://schemas.microsoft.com/office/powerpoint/2010/main" val="2292109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mn-lt"/>
              </a:rPr>
              <a:t>Public health expenditures across countries</a:t>
            </a:r>
            <a:endParaRPr lang="en-US" sz="3600" b="1" dirty="0">
              <a:latin typeface="+mn-lt"/>
            </a:endParaRPr>
          </a:p>
        </p:txBody>
      </p:sp>
      <p:sp>
        <p:nvSpPr>
          <p:cNvPr id="3" name="Content Placeholder 2"/>
          <p:cNvSpPr>
            <a:spLocks noGrp="1"/>
          </p:cNvSpPr>
          <p:nvPr>
            <p:ph sz="quarter" idx="1"/>
          </p:nvPr>
        </p:nvSpPr>
        <p:spPr/>
        <p:txBody>
          <a:bodyPr/>
          <a:lstStyle/>
          <a:p>
            <a:pPr>
              <a:buNone/>
            </a:pPr>
            <a:endParaRPr lang="en-US" dirty="0"/>
          </a:p>
        </p:txBody>
      </p:sp>
      <p:graphicFrame>
        <p:nvGraphicFramePr>
          <p:cNvPr id="18434" name="Object 2"/>
          <p:cNvGraphicFramePr>
            <a:graphicFrameLocks noChangeAspect="1"/>
          </p:cNvGraphicFramePr>
          <p:nvPr/>
        </p:nvGraphicFramePr>
        <p:xfrm>
          <a:off x="533400" y="1600200"/>
          <a:ext cx="7924799" cy="4876800"/>
        </p:xfrm>
        <a:graphic>
          <a:graphicData uri="http://schemas.openxmlformats.org/presentationml/2006/ole">
            <mc:AlternateContent xmlns:mc="http://schemas.openxmlformats.org/markup-compatibility/2006">
              <mc:Choice xmlns:v="urn:schemas-microsoft-com:vml" Requires="v">
                <p:oleObj spid="_x0000_s18437" name="Document" r:id="rId4" imgW="8511480" imgH="3447360" progId="Word.Document.8">
                  <p:embed/>
                </p:oleObj>
              </mc:Choice>
              <mc:Fallback>
                <p:oleObj name="Document" r:id="rId4" imgW="8511480" imgH="3447360"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600200"/>
                        <a:ext cx="7924799" cy="4876800"/>
                      </a:xfrm>
                      <a:prstGeom prst="rect">
                        <a:avLst/>
                      </a:prstGeom>
                      <a:solidFill>
                        <a:srgbClr val="FFFFCC"/>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0-#ppt_w/2"/>
                                          </p:val>
                                        </p:tav>
                                        <p:tav tm="100000">
                                          <p:val>
                                            <p:strVal val="#ppt_x"/>
                                          </p:val>
                                        </p:tav>
                                      </p:tavLst>
                                    </p:anim>
                                    <p:anim calcmode="lin" valueType="num">
                                      <p:cBhvr additive="base">
                                        <p:cTn id="8" dur="500" fill="hold"/>
                                        <p:tgtEl>
                                          <p:spTgt spid="184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914400" y="2590800"/>
            <a:ext cx="8229600" cy="3549650"/>
          </a:xfrm>
          <a:prstGeom prst="rect">
            <a:avLst/>
          </a:prstGeom>
          <a:noFill/>
          <a:ln w="9525">
            <a:noFill/>
            <a:miter lim="800000"/>
            <a:headEnd/>
            <a:tailEnd/>
          </a:ln>
          <a:effectLst/>
        </p:spPr>
        <p:txBody>
          <a:bodyPr>
            <a:spAutoFit/>
          </a:bodyPr>
          <a:lstStyle/>
          <a:p>
            <a:pPr>
              <a:lnSpc>
                <a:spcPct val="90000"/>
              </a:lnSpc>
              <a:spcBef>
                <a:spcPct val="20000"/>
              </a:spcBef>
              <a:buClr>
                <a:schemeClr val="accent2"/>
              </a:buClr>
              <a:buSzPct val="75000"/>
              <a:buFont typeface="Wingdings" pitchFamily="2" charset="2"/>
              <a:buChar char="n"/>
            </a:pPr>
            <a:endParaRPr lang="en-US" sz="2800">
              <a:latin typeface="Tahoma" pitchFamily="34" charset="0"/>
            </a:endParaRPr>
          </a:p>
          <a:p>
            <a:pPr>
              <a:spcBef>
                <a:spcPct val="20000"/>
              </a:spcBef>
              <a:buClr>
                <a:schemeClr val="accent2"/>
              </a:buClr>
              <a:buSzPct val="75000"/>
              <a:buFont typeface="Wingdings" pitchFamily="2" charset="2"/>
              <a:buChar char="n"/>
            </a:pPr>
            <a:endParaRPr lang="en-US" sz="2800">
              <a:latin typeface="Comic Sans MS" pitchFamily="66" charset="0"/>
            </a:endParaRPr>
          </a:p>
          <a:p>
            <a:pPr>
              <a:spcBef>
                <a:spcPct val="20000"/>
              </a:spcBef>
              <a:buClr>
                <a:schemeClr val="accent2"/>
              </a:buClr>
              <a:buSzPct val="75000"/>
              <a:buFont typeface="Wingdings" pitchFamily="2" charset="2"/>
              <a:buChar char="n"/>
            </a:pPr>
            <a:endParaRPr lang="en-US" sz="2800">
              <a:latin typeface="Comic Sans MS" pitchFamily="66" charset="0"/>
            </a:endParaRPr>
          </a:p>
          <a:p>
            <a:pPr>
              <a:spcBef>
                <a:spcPct val="20000"/>
              </a:spcBef>
              <a:buClr>
                <a:schemeClr val="accent2"/>
              </a:buClr>
              <a:buSzPct val="75000"/>
              <a:buFont typeface="Wingdings" pitchFamily="2" charset="2"/>
              <a:buChar char="n"/>
            </a:pPr>
            <a:endParaRPr lang="en-US" sz="3200">
              <a:latin typeface="Comic Sans MS" pitchFamily="66" charset="0"/>
            </a:endParaRPr>
          </a:p>
          <a:p>
            <a:pPr>
              <a:spcBef>
                <a:spcPct val="50000"/>
              </a:spcBef>
              <a:buFontTx/>
              <a:buChar char="•"/>
            </a:pPr>
            <a:endParaRPr lang="en-US" sz="3200">
              <a:latin typeface="Comic Sans MS" pitchFamily="66" charset="0"/>
            </a:endParaRPr>
          </a:p>
          <a:p>
            <a:pPr>
              <a:spcBef>
                <a:spcPct val="50000"/>
              </a:spcBef>
              <a:buFontTx/>
              <a:buChar char="•"/>
            </a:pPr>
            <a:endParaRPr lang="en-US" sz="3200">
              <a:latin typeface="Comic Sans MS" pitchFamily="66" charset="0"/>
            </a:endParaRPr>
          </a:p>
        </p:txBody>
      </p:sp>
      <p:sp>
        <p:nvSpPr>
          <p:cNvPr id="103427" name="Text Box 3"/>
          <p:cNvSpPr txBox="1">
            <a:spLocks noChangeArrowheads="1"/>
          </p:cNvSpPr>
          <p:nvPr/>
        </p:nvSpPr>
        <p:spPr bwMode="auto">
          <a:xfrm>
            <a:off x="533400" y="304801"/>
            <a:ext cx="86106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t>SHARE OF </a:t>
            </a:r>
            <a:r>
              <a:rPr lang="en-US" sz="2800" b="1" dirty="0" smtClean="0"/>
              <a:t>HEALTH EXPENDITURE </a:t>
            </a:r>
            <a:endParaRPr lang="en-US" sz="2800" b="1" dirty="0"/>
          </a:p>
        </p:txBody>
      </p:sp>
      <p:sp>
        <p:nvSpPr>
          <p:cNvPr id="103428" name="Rectangle 4"/>
          <p:cNvSpPr>
            <a:spLocks noChangeArrowheads="1"/>
          </p:cNvSpPr>
          <p:nvPr/>
        </p:nvSpPr>
        <p:spPr bwMode="auto">
          <a:xfrm>
            <a:off x="990600" y="2286000"/>
            <a:ext cx="8153400" cy="476250"/>
          </a:xfrm>
          <a:prstGeom prst="rect">
            <a:avLst/>
          </a:prstGeom>
          <a:noFill/>
          <a:ln w="9525">
            <a:noFill/>
            <a:miter lim="800000"/>
            <a:headEnd/>
            <a:tailEnd/>
          </a:ln>
          <a:effectLst/>
        </p:spPr>
        <p:txBody>
          <a:bodyPr>
            <a:spAutoFit/>
          </a:bodyPr>
          <a:lstStyle/>
          <a:p>
            <a:pPr>
              <a:lnSpc>
                <a:spcPct val="90000"/>
              </a:lnSpc>
              <a:spcBef>
                <a:spcPct val="50000"/>
              </a:spcBef>
              <a:buClr>
                <a:schemeClr val="accent2"/>
              </a:buClr>
              <a:buSzPct val="75000"/>
              <a:buFont typeface="Wingdings" pitchFamily="2" charset="2"/>
              <a:buNone/>
            </a:pPr>
            <a:endParaRPr lang="en-US" sz="2800">
              <a:latin typeface="Comic Sans MS" pitchFamily="66" charset="0"/>
            </a:endParaRPr>
          </a:p>
        </p:txBody>
      </p:sp>
      <p:graphicFrame>
        <p:nvGraphicFramePr>
          <p:cNvPr id="6" name="Object 2"/>
          <p:cNvGraphicFramePr>
            <a:graphicFrameLocks noChangeAspect="1"/>
          </p:cNvGraphicFramePr>
          <p:nvPr/>
        </p:nvGraphicFramePr>
        <p:xfrm>
          <a:off x="914400" y="1066800"/>
          <a:ext cx="76200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3427"/>
                                        </p:tgtEl>
                                        <p:attrNameLst>
                                          <p:attrName>style.visibility</p:attrName>
                                        </p:attrNameLst>
                                      </p:cBhvr>
                                      <p:to>
                                        <p:strVal val="visible"/>
                                      </p:to>
                                    </p:set>
                                    <p:anim calcmode="lin" valueType="num">
                                      <p:cBhvr additive="base">
                                        <p:cTn id="7" dur="500" fill="hold"/>
                                        <p:tgtEl>
                                          <p:spTgt spid="103427"/>
                                        </p:tgtEl>
                                        <p:attrNameLst>
                                          <p:attrName>ppt_x</p:attrName>
                                        </p:attrNameLst>
                                      </p:cBhvr>
                                      <p:tavLst>
                                        <p:tav tm="0">
                                          <p:val>
                                            <p:strVal val="0-#ppt_w/2"/>
                                          </p:val>
                                        </p:tav>
                                        <p:tav tm="100000">
                                          <p:val>
                                            <p:strVal val="#ppt_x"/>
                                          </p:val>
                                        </p:tav>
                                      </p:tavLst>
                                    </p:anim>
                                    <p:anim calcmode="lin" valueType="num">
                                      <p:cBhvr additive="base">
                                        <p:cTn id="8" dur="500" fill="hold"/>
                                        <p:tgtEl>
                                          <p:spTgt spid="1034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autoUpdateAnimBg="0"/>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ftr" sz="quarter" idx="11"/>
          </p:nvPr>
        </p:nvSpPr>
        <p:spPr>
          <a:xfrm>
            <a:off x="5791200" y="6019800"/>
            <a:ext cx="2895600" cy="365125"/>
          </a:xfrm>
        </p:spPr>
        <p:txBody>
          <a:bodyPr/>
          <a:lstStyle/>
          <a:p>
            <a:pPr lvl="0"/>
            <a:r>
              <a:rPr lang="en-GB" dirty="0">
                <a:solidFill>
                  <a:schemeClr val="tx1"/>
                </a:solidFill>
                <a:latin typeface="Arial" pitchFamily="34" charset="0"/>
                <a:ea typeface="Times New Roman" pitchFamily="18" charset="0"/>
                <a:cs typeface="Tunga" pitchFamily="2"/>
              </a:rPr>
              <a:t>Source: (</a:t>
            </a:r>
            <a:r>
              <a:rPr lang="en-GB" dirty="0" err="1">
                <a:solidFill>
                  <a:schemeClr val="tx1"/>
                </a:solidFill>
                <a:latin typeface="Arial" pitchFamily="34" charset="0"/>
                <a:ea typeface="Times New Roman" pitchFamily="18" charset="0"/>
                <a:cs typeface="Tunga" pitchFamily="2"/>
              </a:rPr>
              <a:t>MoFHW</a:t>
            </a:r>
            <a:r>
              <a:rPr lang="en-GB" dirty="0">
                <a:solidFill>
                  <a:schemeClr val="tx1"/>
                </a:solidFill>
                <a:latin typeface="Arial" pitchFamily="34" charset="0"/>
                <a:ea typeface="Times New Roman" pitchFamily="18" charset="0"/>
                <a:cs typeface="Tunga" pitchFamily="2"/>
              </a:rPr>
              <a:t> 2007 NSSO)</a:t>
            </a:r>
            <a:endParaRPr kumimoji="0" lang="en-GB" sz="1800" b="0" i="0" u="none" strike="noStrike" cap="none" normalizeH="0" baseline="0" dirty="0" smtClean="0">
              <a:ln>
                <a:noFill/>
              </a:ln>
              <a:solidFill>
                <a:schemeClr val="tx1"/>
              </a:solidFill>
              <a:effectLst/>
              <a:latin typeface="Arial" pitchFamily="34" charset="0"/>
            </a:endParaRPr>
          </a:p>
          <a:p>
            <a:endParaRPr lang="en-US" dirty="0"/>
          </a:p>
        </p:txBody>
      </p:sp>
      <p:graphicFrame>
        <p:nvGraphicFramePr>
          <p:cNvPr id="5" name="Table 4"/>
          <p:cNvGraphicFramePr>
            <a:graphicFrameLocks noGrp="1"/>
          </p:cNvGraphicFramePr>
          <p:nvPr/>
        </p:nvGraphicFramePr>
        <p:xfrm>
          <a:off x="609601" y="1324961"/>
          <a:ext cx="8077198" cy="5104826"/>
        </p:xfrm>
        <a:graphic>
          <a:graphicData uri="http://schemas.openxmlformats.org/drawingml/2006/table">
            <a:tbl>
              <a:tblPr/>
              <a:tblGrid>
                <a:gridCol w="2057399"/>
                <a:gridCol w="1676400"/>
                <a:gridCol w="1564546"/>
                <a:gridCol w="1331054"/>
                <a:gridCol w="1447799"/>
              </a:tblGrid>
              <a:tr h="685579">
                <a:tc gridSpan="5">
                  <a:txBody>
                    <a:bodyPr/>
                    <a:lstStyle/>
                    <a:p>
                      <a:pPr marL="0" marR="0" algn="just">
                        <a:lnSpc>
                          <a:spcPct val="150000"/>
                        </a:lnSpc>
                        <a:spcBef>
                          <a:spcPts val="0"/>
                        </a:spcBef>
                        <a:spcAft>
                          <a:spcPts val="0"/>
                        </a:spcAft>
                      </a:pPr>
                      <a:r>
                        <a:rPr lang="en-GB" sz="2000" b="1" dirty="0" err="1" smtClean="0">
                          <a:latin typeface="+mn-lt"/>
                          <a:ea typeface="Times New Roman"/>
                          <a:cs typeface="Tunga"/>
                        </a:rPr>
                        <a:t>Hospitalsation</a:t>
                      </a:r>
                      <a:r>
                        <a:rPr lang="en-GB" sz="2000" b="1" baseline="0" dirty="0" smtClean="0">
                          <a:latin typeface="+mn-lt"/>
                          <a:ea typeface="Times New Roman"/>
                          <a:cs typeface="Tunga"/>
                        </a:rPr>
                        <a:t> Cases: </a:t>
                      </a:r>
                      <a:r>
                        <a:rPr lang="en-GB" sz="2000" b="1" dirty="0" smtClean="0">
                          <a:latin typeface="+mn-lt"/>
                          <a:ea typeface="Times New Roman"/>
                          <a:cs typeface="Tunga"/>
                        </a:rPr>
                        <a:t>Govt</a:t>
                      </a:r>
                      <a:r>
                        <a:rPr lang="en-GB" sz="2000" b="1" dirty="0">
                          <a:latin typeface="+mn-lt"/>
                          <a:ea typeface="Times New Roman"/>
                          <a:cs typeface="Tunga"/>
                        </a:rPr>
                        <a:t>/ Private  (Percentage)</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07082">
                <a:tc>
                  <a:txBody>
                    <a:bodyPr/>
                    <a:lstStyle/>
                    <a:p>
                      <a:pPr marL="0" marR="0" algn="just">
                        <a:lnSpc>
                          <a:spcPct val="150000"/>
                        </a:lnSpc>
                        <a:spcBef>
                          <a:spcPts val="0"/>
                        </a:spcBef>
                        <a:spcAft>
                          <a:spcPts val="0"/>
                        </a:spcAft>
                      </a:pPr>
                      <a:r>
                        <a:rPr lang="en-GB" sz="2000" b="1">
                          <a:latin typeface="+mn-lt"/>
                          <a:ea typeface="Times New Roman"/>
                          <a:cs typeface="Tunga"/>
                        </a:rPr>
                        <a:t>NSSO Rounds</a:t>
                      </a:r>
                      <a:endParaRPr lang="en-US" sz="200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algn="just">
                        <a:lnSpc>
                          <a:spcPct val="150000"/>
                        </a:lnSpc>
                        <a:spcBef>
                          <a:spcPts val="0"/>
                        </a:spcBef>
                        <a:spcAft>
                          <a:spcPts val="0"/>
                        </a:spcAft>
                      </a:pPr>
                      <a:r>
                        <a:rPr lang="en-GB" sz="2000" b="1" dirty="0">
                          <a:latin typeface="+mn-lt"/>
                          <a:ea typeface="Times New Roman"/>
                          <a:cs typeface="Tunga"/>
                        </a:rPr>
                        <a:t>Rural</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marL="0" marR="0" algn="just">
                        <a:lnSpc>
                          <a:spcPct val="150000"/>
                        </a:lnSpc>
                        <a:spcBef>
                          <a:spcPts val="0"/>
                        </a:spcBef>
                        <a:spcAft>
                          <a:spcPts val="0"/>
                        </a:spcAft>
                      </a:pPr>
                      <a:r>
                        <a:rPr lang="en-GB" sz="2000" b="1" dirty="0">
                          <a:latin typeface="+mn-lt"/>
                          <a:ea typeface="Times New Roman"/>
                          <a:cs typeface="Tunga"/>
                        </a:rPr>
                        <a:t>Urban</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868965">
                <a:tc>
                  <a:txBody>
                    <a:bodyPr/>
                    <a:lstStyle/>
                    <a:p>
                      <a:pPr marL="0" marR="0" algn="just">
                        <a:lnSpc>
                          <a:spcPct val="150000"/>
                        </a:lnSpc>
                        <a:spcBef>
                          <a:spcPts val="0"/>
                        </a:spcBef>
                        <a:spcAft>
                          <a:spcPts val="0"/>
                        </a:spcAft>
                      </a:pPr>
                      <a:r>
                        <a:rPr lang="en-GB" sz="2000">
                          <a:latin typeface="+mn-lt"/>
                          <a:ea typeface="Times New Roman"/>
                          <a:cs typeface="Tunga"/>
                        </a:rPr>
                        <a:t> </a:t>
                      </a:r>
                      <a:endParaRPr lang="en-US" sz="200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b="1">
                          <a:latin typeface="+mn-lt"/>
                          <a:ea typeface="Times New Roman"/>
                          <a:cs typeface="Tunga"/>
                        </a:rPr>
                        <a:t>Govt</a:t>
                      </a:r>
                      <a:endParaRPr lang="en-US" sz="200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b="1">
                          <a:latin typeface="+mn-lt"/>
                          <a:ea typeface="Times New Roman"/>
                          <a:cs typeface="Tunga"/>
                        </a:rPr>
                        <a:t>Private</a:t>
                      </a:r>
                      <a:endParaRPr lang="en-US" sz="200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b="1" dirty="0">
                          <a:latin typeface="+mn-lt"/>
                          <a:ea typeface="Times New Roman"/>
                          <a:cs typeface="Tunga"/>
                        </a:rPr>
                        <a:t>Govt</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b="1" dirty="0">
                          <a:latin typeface="+mn-lt"/>
                          <a:ea typeface="Times New Roman"/>
                          <a:cs typeface="Tunga"/>
                        </a:rPr>
                        <a:t>Private</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68965">
                <a:tc>
                  <a:txBody>
                    <a:bodyPr/>
                    <a:lstStyle/>
                    <a:p>
                      <a:pPr marL="0" marR="0" algn="just">
                        <a:lnSpc>
                          <a:spcPct val="150000"/>
                        </a:lnSpc>
                        <a:spcBef>
                          <a:spcPts val="0"/>
                        </a:spcBef>
                        <a:spcAft>
                          <a:spcPts val="0"/>
                        </a:spcAft>
                      </a:pPr>
                      <a:r>
                        <a:rPr lang="en-GB" sz="2000" b="1" dirty="0" smtClean="0">
                          <a:latin typeface="+mn-lt"/>
                          <a:ea typeface="Times New Roman"/>
                          <a:cs typeface="Tunga"/>
                        </a:rPr>
                        <a:t>42</a:t>
                      </a:r>
                      <a:r>
                        <a:rPr lang="en-GB" sz="2000" b="1" baseline="30000" dirty="0" smtClean="0">
                          <a:latin typeface="+mn-lt"/>
                          <a:ea typeface="Times New Roman"/>
                          <a:cs typeface="Tunga"/>
                        </a:rPr>
                        <a:t>nd</a:t>
                      </a:r>
                      <a:endParaRPr lang="en-GB" sz="2000" b="1" dirty="0" smtClean="0">
                        <a:latin typeface="+mn-lt"/>
                        <a:ea typeface="Times New Roman"/>
                        <a:cs typeface="Tunga"/>
                      </a:endParaRPr>
                    </a:p>
                    <a:p>
                      <a:pPr marL="0" marR="0" algn="just">
                        <a:lnSpc>
                          <a:spcPct val="150000"/>
                        </a:lnSpc>
                        <a:spcBef>
                          <a:spcPts val="0"/>
                        </a:spcBef>
                        <a:spcAft>
                          <a:spcPts val="0"/>
                        </a:spcAft>
                      </a:pPr>
                      <a:r>
                        <a:rPr lang="en-GB" sz="2000" b="1" dirty="0" smtClean="0">
                          <a:latin typeface="+mn-lt"/>
                          <a:ea typeface="Times New Roman"/>
                          <a:cs typeface="Tunga"/>
                        </a:rPr>
                        <a:t>(86-87)</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dirty="0">
                          <a:latin typeface="+mn-lt"/>
                          <a:ea typeface="Times New Roman"/>
                          <a:cs typeface="Tunga"/>
                        </a:rPr>
                        <a:t>59.7</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a:latin typeface="+mn-lt"/>
                          <a:ea typeface="Times New Roman"/>
                          <a:cs typeface="Tunga"/>
                        </a:rPr>
                        <a:t>40.3</a:t>
                      </a:r>
                      <a:endParaRPr lang="en-US" sz="200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dirty="0">
                          <a:latin typeface="+mn-lt"/>
                          <a:ea typeface="Times New Roman"/>
                          <a:cs typeface="Tunga"/>
                        </a:rPr>
                        <a:t>60.3</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dirty="0">
                          <a:latin typeface="+mn-lt"/>
                          <a:ea typeface="Times New Roman"/>
                          <a:cs typeface="Tunga"/>
                        </a:rPr>
                        <a:t>39.7</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68965">
                <a:tc>
                  <a:txBody>
                    <a:bodyPr/>
                    <a:lstStyle/>
                    <a:p>
                      <a:pPr marL="0" marR="0" algn="just">
                        <a:lnSpc>
                          <a:spcPct val="150000"/>
                        </a:lnSpc>
                        <a:spcBef>
                          <a:spcPts val="0"/>
                        </a:spcBef>
                        <a:spcAft>
                          <a:spcPts val="0"/>
                        </a:spcAft>
                      </a:pPr>
                      <a:r>
                        <a:rPr lang="en-GB" sz="2000" b="1" dirty="0" smtClean="0">
                          <a:latin typeface="+mn-lt"/>
                          <a:ea typeface="Times New Roman"/>
                          <a:cs typeface="Tunga"/>
                        </a:rPr>
                        <a:t>52</a:t>
                      </a:r>
                      <a:r>
                        <a:rPr lang="en-GB" sz="2000" b="1" baseline="30000" dirty="0" smtClean="0">
                          <a:latin typeface="+mn-lt"/>
                          <a:ea typeface="Times New Roman"/>
                          <a:cs typeface="Tunga"/>
                        </a:rPr>
                        <a:t>nd</a:t>
                      </a:r>
                      <a:endParaRPr lang="en-GB" sz="2000" b="1" dirty="0" smtClean="0">
                        <a:latin typeface="+mn-lt"/>
                        <a:ea typeface="Times New Roman"/>
                        <a:cs typeface="Tunga"/>
                      </a:endParaRPr>
                    </a:p>
                    <a:p>
                      <a:pPr marL="0" marR="0" algn="just">
                        <a:lnSpc>
                          <a:spcPct val="150000"/>
                        </a:lnSpc>
                        <a:spcBef>
                          <a:spcPts val="0"/>
                        </a:spcBef>
                        <a:spcAft>
                          <a:spcPts val="0"/>
                        </a:spcAft>
                      </a:pPr>
                      <a:r>
                        <a:rPr lang="en-GB" sz="2000" b="1" dirty="0" smtClean="0">
                          <a:latin typeface="+mn-lt"/>
                          <a:ea typeface="Times New Roman"/>
                          <a:cs typeface="Tunga"/>
                        </a:rPr>
                        <a:t>(95-96)</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a:latin typeface="+mn-lt"/>
                          <a:ea typeface="Times New Roman"/>
                          <a:cs typeface="Tunga"/>
                        </a:rPr>
                        <a:t>43.8</a:t>
                      </a:r>
                      <a:endParaRPr lang="en-US" sz="200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a:latin typeface="+mn-lt"/>
                          <a:ea typeface="Times New Roman"/>
                          <a:cs typeface="Tunga"/>
                        </a:rPr>
                        <a:t>56.2</a:t>
                      </a:r>
                      <a:endParaRPr lang="en-US" sz="200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dirty="0">
                          <a:latin typeface="+mn-lt"/>
                          <a:ea typeface="Times New Roman"/>
                          <a:cs typeface="Tunga"/>
                        </a:rPr>
                        <a:t>43.1</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dirty="0">
                          <a:latin typeface="+mn-lt"/>
                          <a:ea typeface="Times New Roman"/>
                          <a:cs typeface="Tunga"/>
                        </a:rPr>
                        <a:t>56.9</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68965">
                <a:tc>
                  <a:txBody>
                    <a:bodyPr/>
                    <a:lstStyle/>
                    <a:p>
                      <a:pPr marL="0" marR="0" algn="just">
                        <a:lnSpc>
                          <a:spcPct val="150000"/>
                        </a:lnSpc>
                        <a:spcBef>
                          <a:spcPts val="0"/>
                        </a:spcBef>
                        <a:spcAft>
                          <a:spcPts val="0"/>
                        </a:spcAft>
                      </a:pPr>
                      <a:r>
                        <a:rPr lang="en-GB" sz="2000" b="1" dirty="0" smtClean="0">
                          <a:latin typeface="+mn-lt"/>
                          <a:ea typeface="Times New Roman"/>
                          <a:cs typeface="Tunga"/>
                        </a:rPr>
                        <a:t>60</a:t>
                      </a:r>
                      <a:r>
                        <a:rPr lang="en-GB" sz="2000" b="1" baseline="30000" dirty="0" smtClean="0">
                          <a:latin typeface="+mn-lt"/>
                          <a:ea typeface="Times New Roman"/>
                          <a:cs typeface="Tunga"/>
                        </a:rPr>
                        <a:t>th</a:t>
                      </a:r>
                      <a:endParaRPr lang="en-GB" sz="2000" b="1" dirty="0" smtClean="0">
                        <a:latin typeface="+mn-lt"/>
                        <a:ea typeface="Times New Roman"/>
                        <a:cs typeface="Tunga"/>
                      </a:endParaRPr>
                    </a:p>
                    <a:p>
                      <a:pPr marL="0" marR="0" algn="just">
                        <a:lnSpc>
                          <a:spcPct val="150000"/>
                        </a:lnSpc>
                        <a:spcBef>
                          <a:spcPts val="0"/>
                        </a:spcBef>
                        <a:spcAft>
                          <a:spcPts val="0"/>
                        </a:spcAft>
                      </a:pPr>
                      <a:r>
                        <a:rPr lang="en-GB" sz="2000" b="1" dirty="0" smtClean="0">
                          <a:latin typeface="+mn-lt"/>
                          <a:ea typeface="Times New Roman"/>
                          <a:cs typeface="Tunga"/>
                        </a:rPr>
                        <a:t>(2004)</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dirty="0">
                          <a:latin typeface="+mn-lt"/>
                          <a:ea typeface="Times New Roman"/>
                          <a:cs typeface="Tunga"/>
                        </a:rPr>
                        <a:t>41.7</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a:latin typeface="+mn-lt"/>
                          <a:ea typeface="Times New Roman"/>
                          <a:cs typeface="Tunga"/>
                        </a:rPr>
                        <a:t>58.3</a:t>
                      </a:r>
                      <a:endParaRPr lang="en-US" sz="200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a:latin typeface="+mn-lt"/>
                          <a:ea typeface="Times New Roman"/>
                          <a:cs typeface="Tunga"/>
                        </a:rPr>
                        <a:t>38.2</a:t>
                      </a:r>
                      <a:endParaRPr lang="en-US" sz="200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just">
                        <a:lnSpc>
                          <a:spcPct val="150000"/>
                        </a:lnSpc>
                        <a:spcBef>
                          <a:spcPts val="0"/>
                        </a:spcBef>
                        <a:spcAft>
                          <a:spcPts val="0"/>
                        </a:spcAft>
                      </a:pPr>
                      <a:r>
                        <a:rPr lang="en-GB" sz="2000" dirty="0">
                          <a:latin typeface="+mn-lt"/>
                          <a:ea typeface="Times New Roman"/>
                          <a:cs typeface="Tunga"/>
                        </a:rPr>
                        <a:t>61.8</a:t>
                      </a:r>
                      <a:endParaRPr lang="en-US" sz="2000" dirty="0">
                        <a:latin typeface="+mn-lt"/>
                        <a:ea typeface="Times New Roman"/>
                        <a:cs typeface="Tung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4" name="Rectangle 3"/>
          <p:cNvSpPr/>
          <p:nvPr/>
        </p:nvSpPr>
        <p:spPr>
          <a:xfrm>
            <a:off x="1828800" y="381000"/>
            <a:ext cx="5791200" cy="584775"/>
          </a:xfrm>
          <a:prstGeom prst="rect">
            <a:avLst/>
          </a:prstGeom>
        </p:spPr>
        <p:txBody>
          <a:bodyPr wrap="square">
            <a:spAutoFit/>
          </a:bodyPr>
          <a:lstStyle/>
          <a:p>
            <a:pPr algn="ctr"/>
            <a:r>
              <a:rPr lang="en-GB" sz="3200" b="1" dirty="0" smtClean="0">
                <a:ea typeface="Times New Roman"/>
                <a:cs typeface="Tunga"/>
              </a:rPr>
              <a:t>Trends in Hospitalisation </a:t>
            </a:r>
            <a:endParaRPr lang="en-IN"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914400" y="2590800"/>
            <a:ext cx="8229600" cy="3549650"/>
          </a:xfrm>
          <a:prstGeom prst="rect">
            <a:avLst/>
          </a:prstGeom>
          <a:noFill/>
          <a:ln w="9525">
            <a:noFill/>
            <a:miter lim="800000"/>
            <a:headEnd/>
            <a:tailEnd/>
          </a:ln>
          <a:effectLst/>
        </p:spPr>
        <p:txBody>
          <a:bodyPr>
            <a:spAutoFit/>
          </a:bodyPr>
          <a:lstStyle/>
          <a:p>
            <a:pPr>
              <a:lnSpc>
                <a:spcPct val="90000"/>
              </a:lnSpc>
              <a:spcBef>
                <a:spcPct val="20000"/>
              </a:spcBef>
              <a:buClr>
                <a:schemeClr val="accent2"/>
              </a:buClr>
              <a:buSzPct val="75000"/>
              <a:buFont typeface="Wingdings" pitchFamily="2" charset="2"/>
              <a:buChar char="n"/>
            </a:pPr>
            <a:endParaRPr lang="en-US" sz="2800">
              <a:latin typeface="Tahoma" pitchFamily="34" charset="0"/>
            </a:endParaRPr>
          </a:p>
          <a:p>
            <a:pPr>
              <a:spcBef>
                <a:spcPct val="20000"/>
              </a:spcBef>
              <a:buClr>
                <a:schemeClr val="accent2"/>
              </a:buClr>
              <a:buSzPct val="75000"/>
              <a:buFont typeface="Wingdings" pitchFamily="2" charset="2"/>
              <a:buChar char="n"/>
            </a:pPr>
            <a:endParaRPr lang="en-US" sz="2800">
              <a:latin typeface="Comic Sans MS" pitchFamily="66" charset="0"/>
            </a:endParaRPr>
          </a:p>
          <a:p>
            <a:pPr>
              <a:spcBef>
                <a:spcPct val="20000"/>
              </a:spcBef>
              <a:buClr>
                <a:schemeClr val="accent2"/>
              </a:buClr>
              <a:buSzPct val="75000"/>
              <a:buFont typeface="Wingdings" pitchFamily="2" charset="2"/>
              <a:buChar char="n"/>
            </a:pPr>
            <a:endParaRPr lang="en-US" sz="2800">
              <a:latin typeface="Comic Sans MS" pitchFamily="66" charset="0"/>
            </a:endParaRPr>
          </a:p>
          <a:p>
            <a:pPr>
              <a:spcBef>
                <a:spcPct val="20000"/>
              </a:spcBef>
              <a:buClr>
                <a:schemeClr val="accent2"/>
              </a:buClr>
              <a:buSzPct val="75000"/>
              <a:buFont typeface="Wingdings" pitchFamily="2" charset="2"/>
              <a:buChar char="n"/>
            </a:pPr>
            <a:endParaRPr lang="en-US" sz="3200">
              <a:latin typeface="Comic Sans MS" pitchFamily="66" charset="0"/>
            </a:endParaRPr>
          </a:p>
          <a:p>
            <a:pPr>
              <a:spcBef>
                <a:spcPct val="50000"/>
              </a:spcBef>
              <a:buFontTx/>
              <a:buChar char="•"/>
            </a:pPr>
            <a:endParaRPr lang="en-US" sz="3200">
              <a:latin typeface="Comic Sans MS" pitchFamily="66" charset="0"/>
            </a:endParaRPr>
          </a:p>
          <a:p>
            <a:pPr>
              <a:spcBef>
                <a:spcPct val="50000"/>
              </a:spcBef>
              <a:buFontTx/>
              <a:buChar char="•"/>
            </a:pPr>
            <a:endParaRPr lang="en-US" sz="3200">
              <a:latin typeface="Comic Sans MS" pitchFamily="66" charset="0"/>
            </a:endParaRPr>
          </a:p>
        </p:txBody>
      </p:sp>
      <p:sp>
        <p:nvSpPr>
          <p:cNvPr id="105475" name="Text Box 3"/>
          <p:cNvSpPr txBox="1">
            <a:spLocks noChangeArrowheads="1"/>
          </p:cNvSpPr>
          <p:nvPr/>
        </p:nvSpPr>
        <p:spPr bwMode="auto">
          <a:xfrm>
            <a:off x="914400" y="990600"/>
            <a:ext cx="7772400" cy="701675"/>
          </a:xfrm>
          <a:prstGeom prst="rect">
            <a:avLst/>
          </a:prstGeom>
          <a:noFill/>
          <a:ln w="9525">
            <a:noFill/>
            <a:miter lim="800000"/>
            <a:headEnd/>
            <a:tailEnd/>
          </a:ln>
          <a:effectLst/>
        </p:spPr>
        <p:txBody>
          <a:bodyPr wrap="square">
            <a:spAutoFit/>
          </a:bodyPr>
          <a:lstStyle/>
          <a:p>
            <a:pPr algn="ctr">
              <a:spcBef>
                <a:spcPct val="50000"/>
              </a:spcBef>
            </a:pPr>
            <a:r>
              <a:rPr lang="en-US" sz="4000" b="1" dirty="0"/>
              <a:t>Public-Private Share of Care</a:t>
            </a:r>
          </a:p>
        </p:txBody>
      </p:sp>
      <p:sp>
        <p:nvSpPr>
          <p:cNvPr id="105476" name="Rectangle 4"/>
          <p:cNvSpPr>
            <a:spLocks noChangeArrowheads="1"/>
          </p:cNvSpPr>
          <p:nvPr/>
        </p:nvSpPr>
        <p:spPr bwMode="auto">
          <a:xfrm>
            <a:off x="990600" y="2286000"/>
            <a:ext cx="8153400" cy="1117600"/>
          </a:xfrm>
          <a:prstGeom prst="rect">
            <a:avLst/>
          </a:prstGeom>
          <a:noFill/>
          <a:ln w="9525">
            <a:noFill/>
            <a:miter lim="800000"/>
            <a:headEnd/>
            <a:tailEnd/>
          </a:ln>
          <a:effectLst/>
        </p:spPr>
        <p:txBody>
          <a:bodyPr>
            <a:spAutoFit/>
          </a:bodyPr>
          <a:lstStyle/>
          <a:p>
            <a:pPr>
              <a:spcBef>
                <a:spcPct val="20000"/>
              </a:spcBef>
              <a:buClr>
                <a:schemeClr val="accent2"/>
              </a:buClr>
              <a:buSzPct val="75000"/>
              <a:buFont typeface="Wingdings" pitchFamily="2" charset="2"/>
              <a:buNone/>
            </a:pPr>
            <a:endParaRPr lang="en-US" sz="2800">
              <a:latin typeface="Comic Sans MS" pitchFamily="66" charset="0"/>
            </a:endParaRPr>
          </a:p>
          <a:p>
            <a:pPr>
              <a:lnSpc>
                <a:spcPct val="90000"/>
              </a:lnSpc>
              <a:spcBef>
                <a:spcPct val="50000"/>
              </a:spcBef>
              <a:buClr>
                <a:schemeClr val="accent2"/>
              </a:buClr>
              <a:buSzPct val="75000"/>
              <a:buFont typeface="Wingdings" pitchFamily="2" charset="2"/>
              <a:buNone/>
            </a:pPr>
            <a:endParaRPr lang="en-US" sz="2800">
              <a:latin typeface="Comic Sans MS" pitchFamily="66" charset="0"/>
            </a:endParaRPr>
          </a:p>
        </p:txBody>
      </p:sp>
      <p:graphicFrame>
        <p:nvGraphicFramePr>
          <p:cNvPr id="105477" name="Object 5"/>
          <p:cNvGraphicFramePr>
            <a:graphicFrameLocks noChangeAspect="1"/>
          </p:cNvGraphicFramePr>
          <p:nvPr/>
        </p:nvGraphicFramePr>
        <p:xfrm>
          <a:off x="457200" y="1828800"/>
          <a:ext cx="8382000" cy="4343400"/>
        </p:xfrm>
        <a:graphic>
          <a:graphicData uri="http://schemas.openxmlformats.org/presentationml/2006/ole">
            <mc:AlternateContent xmlns:mc="http://schemas.openxmlformats.org/markup-compatibility/2006">
              <mc:Choice xmlns:v="urn:schemas-microsoft-com:vml" Requires="v">
                <p:oleObj spid="_x0000_s17413" name="Worksheet" r:id="rId4" imgW="6052680" imgH="3600000" progId="Excel.Sheet.8">
                  <p:embed/>
                </p:oleObj>
              </mc:Choice>
              <mc:Fallback>
                <p:oleObj name="Worksheet" r:id="rId4" imgW="6052680" imgH="3600000"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828800"/>
                        <a:ext cx="8382000" cy="4343400"/>
                      </a:xfrm>
                      <a:prstGeom prst="rect">
                        <a:avLst/>
                      </a:prstGeom>
                      <a:noFill/>
                      <a:extLst>
                        <a:ext uri="{909E8E84-426E-40DD-AFC4-6F175D3DCCD1}">
                          <a14:hiddenFill xmlns:a14="http://schemas.microsoft.com/office/drawing/2010/main">
                            <a:solidFill>
                              <a:srgbClr val="FFFFCC"/>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5"/>
                                        </p:tgtEl>
                                        <p:attrNameLst>
                                          <p:attrName>style.visibility</p:attrName>
                                        </p:attrNameLst>
                                      </p:cBhvr>
                                      <p:to>
                                        <p:strVal val="visible"/>
                                      </p:to>
                                    </p:set>
                                    <p:anim calcmode="lin" valueType="num">
                                      <p:cBhvr additive="base">
                                        <p:cTn id="7" dur="500" fill="hold"/>
                                        <p:tgtEl>
                                          <p:spTgt spid="105475"/>
                                        </p:tgtEl>
                                        <p:attrNameLst>
                                          <p:attrName>ppt_x</p:attrName>
                                        </p:attrNameLst>
                                      </p:cBhvr>
                                      <p:tavLst>
                                        <p:tav tm="0">
                                          <p:val>
                                            <p:strVal val="0-#ppt_w/2"/>
                                          </p:val>
                                        </p:tav>
                                        <p:tav tm="100000">
                                          <p:val>
                                            <p:strVal val="#ppt_x"/>
                                          </p:val>
                                        </p:tav>
                                      </p:tavLst>
                                    </p:anim>
                                    <p:anim calcmode="lin" valueType="num">
                                      <p:cBhvr additive="base">
                                        <p:cTn id="8" dur="500" fill="hold"/>
                                        <p:tgtEl>
                                          <p:spTgt spid="10547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5477"/>
                                        </p:tgtEl>
                                        <p:attrNameLst>
                                          <p:attrName>style.visibility</p:attrName>
                                        </p:attrNameLst>
                                      </p:cBhvr>
                                      <p:to>
                                        <p:strVal val="visible"/>
                                      </p:to>
                                    </p:set>
                                    <p:anim calcmode="lin" valueType="num">
                                      <p:cBhvr additive="base">
                                        <p:cTn id="13" dur="500" fill="hold"/>
                                        <p:tgtEl>
                                          <p:spTgt spid="105477"/>
                                        </p:tgtEl>
                                        <p:attrNameLst>
                                          <p:attrName>ppt_x</p:attrName>
                                        </p:attrNameLst>
                                      </p:cBhvr>
                                      <p:tavLst>
                                        <p:tav tm="0">
                                          <p:val>
                                            <p:strVal val="0-#ppt_w/2"/>
                                          </p:val>
                                        </p:tav>
                                        <p:tav tm="100000">
                                          <p:val>
                                            <p:strVal val="#ppt_x"/>
                                          </p:val>
                                        </p:tav>
                                      </p:tavLst>
                                    </p:anim>
                                    <p:anim calcmode="lin" valueType="num">
                                      <p:cBhvr additive="base">
                                        <p:cTn id="14" dur="500" fill="hold"/>
                                        <p:tgtEl>
                                          <p:spTgt spid="1054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smtClean="0"/>
              <a:t>Characteristics Of The Private Health Sector </a:t>
            </a:r>
            <a:endParaRPr lang="en-US" sz="3600" dirty="0"/>
          </a:p>
        </p:txBody>
      </p:sp>
      <p:sp>
        <p:nvSpPr>
          <p:cNvPr id="3" name="Content Placeholder 2"/>
          <p:cNvSpPr>
            <a:spLocks noGrp="1"/>
          </p:cNvSpPr>
          <p:nvPr>
            <p:ph sz="quarter" idx="1"/>
          </p:nvPr>
        </p:nvSpPr>
        <p:spPr>
          <a:xfrm>
            <a:off x="457200" y="1600200"/>
            <a:ext cx="8229600" cy="4419600"/>
          </a:xfrm>
        </p:spPr>
        <p:txBody>
          <a:bodyPr>
            <a:normAutofit fontScale="70000" lnSpcReduction="20000"/>
          </a:bodyPr>
          <a:lstStyle/>
          <a:p>
            <a:pPr marL="457200" indent="-457200">
              <a:lnSpc>
                <a:spcPct val="90000"/>
              </a:lnSpc>
              <a:buClr>
                <a:schemeClr val="tx1"/>
              </a:buClr>
              <a:buSzPct val="75000"/>
              <a:buFont typeface="Wingdings" pitchFamily="2" charset="2"/>
              <a:buChar char="v"/>
            </a:pPr>
            <a:r>
              <a:rPr lang="en-US" sz="3400" dirty="0"/>
              <a:t>Problem with Data Availability</a:t>
            </a:r>
          </a:p>
          <a:p>
            <a:pPr marL="457200" indent="-457200">
              <a:lnSpc>
                <a:spcPct val="90000"/>
              </a:lnSpc>
              <a:buClr>
                <a:schemeClr val="tx1"/>
              </a:buClr>
              <a:buSzPct val="75000"/>
              <a:buFont typeface="Wingdings" pitchFamily="2" charset="2"/>
              <a:buChar char="v"/>
            </a:pPr>
            <a:r>
              <a:rPr lang="en-US" sz="3400" dirty="0"/>
              <a:t>Qualified/Registered and </a:t>
            </a:r>
            <a:r>
              <a:rPr lang="en-US" sz="3400" dirty="0" smtClean="0"/>
              <a:t>Unqualified Practitioners</a:t>
            </a:r>
            <a:endParaRPr lang="en-US" sz="3400" dirty="0"/>
          </a:p>
          <a:p>
            <a:pPr marL="457200" indent="-457200">
              <a:lnSpc>
                <a:spcPct val="90000"/>
              </a:lnSpc>
              <a:buClr>
                <a:schemeClr val="tx1"/>
              </a:buClr>
              <a:buSzPct val="75000"/>
              <a:buFont typeface="Wingdings" pitchFamily="2" charset="2"/>
              <a:buChar char="v"/>
            </a:pPr>
            <a:r>
              <a:rPr lang="en-US" sz="3400" dirty="0"/>
              <a:t>Multiple Systems and Cross-practice</a:t>
            </a:r>
          </a:p>
          <a:p>
            <a:pPr marL="457200" indent="-457200">
              <a:lnSpc>
                <a:spcPct val="90000"/>
              </a:lnSpc>
              <a:buClr>
                <a:schemeClr val="tx1"/>
              </a:buClr>
              <a:buSzPct val="75000"/>
              <a:buFont typeface="Wingdings" pitchFamily="2" charset="2"/>
              <a:buChar char="v"/>
            </a:pPr>
            <a:r>
              <a:rPr lang="en-US" sz="3400" dirty="0"/>
              <a:t>Rural – Urban Divide</a:t>
            </a:r>
          </a:p>
          <a:p>
            <a:pPr marL="457200" indent="-457200">
              <a:lnSpc>
                <a:spcPct val="90000"/>
              </a:lnSpc>
              <a:buClr>
                <a:schemeClr val="tx1"/>
              </a:buClr>
              <a:buSzPct val="75000"/>
              <a:buFont typeface="Wingdings" pitchFamily="2" charset="2"/>
              <a:buChar char="v"/>
            </a:pPr>
            <a:r>
              <a:rPr lang="en-US" sz="3400" dirty="0"/>
              <a:t>Poor Registration and Standards of Private </a:t>
            </a:r>
            <a:r>
              <a:rPr lang="en-US" sz="3400" dirty="0" smtClean="0"/>
              <a:t>Hospitals</a:t>
            </a:r>
          </a:p>
          <a:p>
            <a:pPr marL="457200" indent="-457200">
              <a:lnSpc>
                <a:spcPct val="90000"/>
              </a:lnSpc>
              <a:buClr>
                <a:schemeClr val="tx1"/>
              </a:buClr>
              <a:buSzPct val="75000"/>
              <a:buFont typeface="Wingdings" pitchFamily="2" charset="2"/>
              <a:buChar char="v"/>
            </a:pPr>
            <a:r>
              <a:rPr lang="en-US" sz="3400" dirty="0" smtClean="0"/>
              <a:t>Focus on curative care </a:t>
            </a:r>
            <a:endParaRPr lang="en-US" sz="3400" dirty="0"/>
          </a:p>
          <a:p>
            <a:pPr marL="514350" indent="-514350">
              <a:buClr>
                <a:schemeClr val="tx1"/>
              </a:buClr>
              <a:buSzPct val="75000"/>
              <a:buFont typeface="Wingdings" pitchFamily="2" charset="2"/>
              <a:buChar char="v"/>
            </a:pPr>
            <a:r>
              <a:rPr lang="en-US" sz="3400" dirty="0" smtClean="0"/>
              <a:t>Unregulated Practice</a:t>
            </a:r>
          </a:p>
          <a:p>
            <a:pPr marL="514350" indent="-514350">
              <a:buClr>
                <a:schemeClr val="tx1"/>
              </a:buClr>
              <a:buSzPct val="75000"/>
              <a:buFont typeface="Wingdings" pitchFamily="2" charset="2"/>
              <a:buChar char="v"/>
            </a:pPr>
            <a:r>
              <a:rPr kumimoji="1" lang="en-US" sz="3400" dirty="0" smtClean="0"/>
              <a:t>No </a:t>
            </a:r>
            <a:r>
              <a:rPr kumimoji="1" lang="en-US" sz="3400" dirty="0"/>
              <a:t>price </a:t>
            </a:r>
            <a:r>
              <a:rPr kumimoji="1" lang="en-US" sz="3400" dirty="0" smtClean="0"/>
              <a:t>regulation</a:t>
            </a:r>
          </a:p>
          <a:p>
            <a:pPr marL="514350" indent="-514350">
              <a:buClr>
                <a:schemeClr val="tx1"/>
              </a:buClr>
              <a:buSzPct val="75000"/>
              <a:buFont typeface="Wingdings" pitchFamily="2" charset="2"/>
              <a:buChar char="v"/>
            </a:pPr>
            <a:r>
              <a:rPr kumimoji="1" lang="en-US" sz="3400" dirty="0" smtClean="0"/>
              <a:t>Demand </a:t>
            </a:r>
            <a:r>
              <a:rPr kumimoji="1" lang="en-US" sz="3400" dirty="0"/>
              <a:t>increases with increased </a:t>
            </a:r>
            <a:r>
              <a:rPr kumimoji="1" lang="en-US" sz="3400" dirty="0" smtClean="0"/>
              <a:t>supply</a:t>
            </a:r>
          </a:p>
          <a:p>
            <a:pPr marL="514350" indent="-514350">
              <a:buClr>
                <a:schemeClr val="tx1"/>
              </a:buClr>
              <a:buSzPct val="75000"/>
              <a:buFont typeface="Wingdings" pitchFamily="2" charset="2"/>
              <a:buChar char="v"/>
            </a:pPr>
            <a:r>
              <a:rPr kumimoji="1" lang="en-US" sz="3400" dirty="0" smtClean="0"/>
              <a:t>Price </a:t>
            </a:r>
            <a:r>
              <a:rPr kumimoji="1" lang="en-US" sz="3400" dirty="0"/>
              <a:t>escalates with increased </a:t>
            </a:r>
            <a:r>
              <a:rPr kumimoji="1" lang="en-US" sz="3400" dirty="0" smtClean="0"/>
              <a:t>supply</a:t>
            </a:r>
          </a:p>
          <a:p>
            <a:pPr marL="514350" indent="-514350">
              <a:buClr>
                <a:schemeClr val="tx1"/>
              </a:buClr>
              <a:buSzPct val="75000"/>
              <a:buFont typeface="Wingdings" pitchFamily="2" charset="2"/>
              <a:buChar char="v"/>
            </a:pPr>
            <a:r>
              <a:rPr kumimoji="1" lang="en-US" sz="3400" dirty="0" smtClean="0"/>
              <a:t>System </a:t>
            </a:r>
            <a:r>
              <a:rPr kumimoji="1" lang="en-US" sz="3400" dirty="0"/>
              <a:t>of </a:t>
            </a:r>
            <a:r>
              <a:rPr kumimoji="1" lang="en-US" sz="3400" dirty="0" smtClean="0"/>
              <a:t>kickbacks/cut practice </a:t>
            </a:r>
          </a:p>
          <a:p>
            <a:pPr marL="514350" indent="-514350">
              <a:buClr>
                <a:schemeClr val="tx1"/>
              </a:buClr>
              <a:buSzPct val="75000"/>
              <a:buFont typeface="Wingdings" pitchFamily="2" charset="2"/>
              <a:buChar char="v"/>
            </a:pPr>
            <a:r>
              <a:rPr kumimoji="1" lang="en-US" sz="3400" dirty="0" smtClean="0"/>
              <a:t>Professional </a:t>
            </a:r>
            <a:r>
              <a:rPr kumimoji="1" lang="en-US" sz="3400" dirty="0"/>
              <a:t>bodies unconcerned </a:t>
            </a:r>
            <a:endParaRPr lang="en-US" sz="3400"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Why Regulate?</a:t>
            </a:r>
            <a:endParaRPr lang="en-GB"/>
          </a:p>
        </p:txBody>
      </p:sp>
      <p:sp>
        <p:nvSpPr>
          <p:cNvPr id="40963" name="Rectangle 3"/>
          <p:cNvSpPr>
            <a:spLocks noGrp="1" noChangeArrowheads="1"/>
          </p:cNvSpPr>
          <p:nvPr>
            <p:ph sz="quarter" idx="1"/>
          </p:nvPr>
        </p:nvSpPr>
        <p:spPr/>
        <p:txBody>
          <a:bodyPr/>
          <a:lstStyle/>
          <a:p>
            <a:r>
              <a:rPr lang="en-US">
                <a:solidFill>
                  <a:schemeClr val="tx1"/>
                </a:solidFill>
              </a:rPr>
              <a:t>Regulation aims at improving clinical performance (safety and quality)</a:t>
            </a:r>
            <a:endParaRPr lang="en-GB">
              <a:solidFill>
                <a:schemeClr val="tx1"/>
              </a:solidFill>
            </a:endParaRPr>
          </a:p>
          <a:p>
            <a:r>
              <a:rPr lang="en-GB">
                <a:solidFill>
                  <a:schemeClr val="tx1"/>
                </a:solidFill>
              </a:rPr>
              <a:t>Regulation targets risk mitigation</a:t>
            </a:r>
          </a:p>
          <a:p>
            <a:r>
              <a:rPr lang="en-GB">
                <a:solidFill>
                  <a:schemeClr val="tx1"/>
                </a:solidFill>
              </a:rPr>
              <a:t>Regulation promotes ethics and social justice</a:t>
            </a:r>
          </a:p>
          <a:p>
            <a:r>
              <a:rPr lang="en-GB">
                <a:solidFill>
                  <a:schemeClr val="tx1"/>
                </a:solidFill>
              </a:rPr>
              <a:t>Regulation to protect professional standards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What is Regulation?</a:t>
            </a:r>
            <a:endParaRPr lang="en-GB"/>
          </a:p>
        </p:txBody>
      </p:sp>
      <p:sp>
        <p:nvSpPr>
          <p:cNvPr id="4" name="Footer Placeholder 3"/>
          <p:cNvSpPr>
            <a:spLocks noGrp="1"/>
          </p:cNvSpPr>
          <p:nvPr>
            <p:ph type="ftr" sz="quarter" idx="11"/>
          </p:nvPr>
        </p:nvSpPr>
        <p:spPr>
          <a:xfrm>
            <a:off x="762000" y="5943601"/>
            <a:ext cx="7772400" cy="685800"/>
          </a:xfrm>
        </p:spPr>
        <p:txBody>
          <a:bodyPr/>
          <a:lstStyle/>
          <a:p>
            <a:r>
              <a:rPr lang="en-IN" sz="1400" dirty="0" smtClean="0">
                <a:solidFill>
                  <a:schemeClr val="tx1"/>
                </a:solidFill>
              </a:rPr>
              <a:t>Source: Braithwaite, J., Healy, J., </a:t>
            </a:r>
            <a:r>
              <a:rPr lang="en-IN" sz="1400" dirty="0" err="1" smtClean="0">
                <a:solidFill>
                  <a:schemeClr val="tx1"/>
                </a:solidFill>
              </a:rPr>
              <a:t>Dwan</a:t>
            </a:r>
            <a:r>
              <a:rPr lang="en-IN" sz="1400" dirty="0" smtClean="0">
                <a:solidFill>
                  <a:schemeClr val="tx1"/>
                </a:solidFill>
              </a:rPr>
              <a:t>, K.,(2005) The Governance of Health Safety and Quality, Commonwealth of Australia</a:t>
            </a:r>
            <a:endParaRPr lang="en-US" sz="1400" dirty="0">
              <a:solidFill>
                <a:schemeClr val="tx1"/>
              </a:solidFill>
            </a:endParaRPr>
          </a:p>
        </p:txBody>
      </p:sp>
      <p:sp>
        <p:nvSpPr>
          <p:cNvPr id="38915" name="Rectangle 3"/>
          <p:cNvSpPr>
            <a:spLocks noGrp="1" noChangeArrowheads="1"/>
          </p:cNvSpPr>
          <p:nvPr>
            <p:ph sz="quarter" idx="1"/>
          </p:nvPr>
        </p:nvSpPr>
        <p:spPr/>
        <p:txBody>
          <a:bodyPr>
            <a:normAutofit fontScale="85000" lnSpcReduction="20000"/>
          </a:bodyPr>
          <a:lstStyle/>
          <a:p>
            <a:pPr lvl="0"/>
            <a:r>
              <a:rPr lang="en-US" dirty="0"/>
              <a:t>Voluntarism- is based on an individual or </a:t>
            </a:r>
            <a:r>
              <a:rPr lang="en-US" dirty="0" err="1"/>
              <a:t>organisational</a:t>
            </a:r>
            <a:r>
              <a:rPr lang="en-US" dirty="0"/>
              <a:t> undertaking to do the right thing without coercion. </a:t>
            </a:r>
          </a:p>
          <a:p>
            <a:pPr lvl="0"/>
            <a:r>
              <a:rPr lang="en-US" dirty="0"/>
              <a:t>Self-regulation- is where an </a:t>
            </a:r>
            <a:r>
              <a:rPr lang="en-US" dirty="0" err="1"/>
              <a:t>organised</a:t>
            </a:r>
            <a:r>
              <a:rPr lang="en-US" dirty="0"/>
              <a:t> group regulates the behaviour of its members (e.g. by establishing an industry-level code of practice). </a:t>
            </a:r>
          </a:p>
          <a:p>
            <a:pPr lvl="0"/>
            <a:r>
              <a:rPr lang="en-US" dirty="0"/>
              <a:t>Economic instruments- involve supply-side funding sanctions or incentives for health care providers, and also demand-side measures that give more power to consumers. </a:t>
            </a:r>
          </a:p>
          <a:p>
            <a:pPr lvl="0"/>
            <a:r>
              <a:rPr lang="en-US" dirty="0"/>
              <a:t>Meta-regulation- involves an external regulatory body ensuring that health care providers implement safety and quality programs and practices. </a:t>
            </a:r>
          </a:p>
          <a:p>
            <a:pPr lvl="0"/>
            <a:r>
              <a:rPr lang="en-US" dirty="0"/>
              <a:t>Command and control- involves enforcement by government (e.g. ensuring compliance with rules for licensing facilities).</a:t>
            </a:r>
          </a:p>
          <a:p>
            <a:pPr>
              <a:buNone/>
            </a:pPr>
            <a:endParaRPr lang="en-US" dirty="0"/>
          </a:p>
          <a:p>
            <a:endParaRPr lang="en-GB" b="1"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457</TotalTime>
  <Words>1862</Words>
  <Application>Microsoft Office PowerPoint</Application>
  <PresentationFormat>On-screen Show (4:3)</PresentationFormat>
  <Paragraphs>217</Paragraphs>
  <Slides>29</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Median</vt:lpstr>
      <vt:lpstr>Document</vt:lpstr>
      <vt:lpstr>Worksheet</vt:lpstr>
      <vt:lpstr>IMPROVING CONSUMER INTERFACE OF PRIVATE HEALTHCARE: REGULATING THE PRIVATE HEALTH SECTOR  </vt:lpstr>
      <vt:lpstr>Growth of the Private Health Sector in India</vt:lpstr>
      <vt:lpstr>Public health expenditures across countries</vt:lpstr>
      <vt:lpstr>PowerPoint Presentation</vt:lpstr>
      <vt:lpstr>PowerPoint Presentation</vt:lpstr>
      <vt:lpstr>PowerPoint Presentation</vt:lpstr>
      <vt:lpstr>Characteristics Of The Private Health Sector </vt:lpstr>
      <vt:lpstr>Why Regulate?</vt:lpstr>
      <vt:lpstr>What is Regulation?</vt:lpstr>
      <vt:lpstr>Who should Regulate?</vt:lpstr>
      <vt:lpstr>What to Regulate?</vt:lpstr>
      <vt:lpstr>Regulating the Health Sector </vt:lpstr>
      <vt:lpstr>Micro Aspects</vt:lpstr>
      <vt:lpstr>Global Experience</vt:lpstr>
      <vt:lpstr>Indian Experience</vt:lpstr>
      <vt:lpstr>Existing Regulation</vt:lpstr>
      <vt:lpstr>Legislation</vt:lpstr>
      <vt:lpstr>Evidence from the field </vt:lpstr>
      <vt:lpstr>Patient Welfare issues in Pvt Health care </vt:lpstr>
      <vt:lpstr>Public Private Partnerships </vt:lpstr>
      <vt:lpstr>Problems with PPPs</vt:lpstr>
      <vt:lpstr>Problems with PPPs</vt:lpstr>
      <vt:lpstr>The Case of Charitable Hospitals</vt:lpstr>
      <vt:lpstr>Some recommendations of the HLEG</vt:lpstr>
      <vt:lpstr>PowerPoint Presentation</vt:lpstr>
      <vt:lpstr>PowerPoint Presentation</vt:lpstr>
      <vt:lpstr>References </vt:lpstr>
      <vt:lpstr>Patients’ Rights Charter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consumer interface of private healthcare</dc:title>
  <dc:creator>admin</dc:creator>
  <cp:lastModifiedBy>Vikash Batham</cp:lastModifiedBy>
  <cp:revision>30</cp:revision>
  <dcterms:created xsi:type="dcterms:W3CDTF">2013-02-06T09:33:02Z</dcterms:created>
  <dcterms:modified xsi:type="dcterms:W3CDTF">2013-02-08T07:44:26Z</dcterms:modified>
</cp:coreProperties>
</file>