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9" r:id="rId14"/>
    <p:sldId id="268" r:id="rId15"/>
    <p:sldId id="297" r:id="rId16"/>
    <p:sldId id="298" r:id="rId17"/>
    <p:sldId id="269" r:id="rId18"/>
    <p:sldId id="270" r:id="rId19"/>
    <p:sldId id="271" r:id="rId20"/>
    <p:sldId id="272" r:id="rId21"/>
    <p:sldId id="273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538" autoAdjust="0"/>
    <p:restoredTop sz="94660"/>
  </p:normalViewPr>
  <p:slideViewPr>
    <p:cSldViewPr>
      <p:cViewPr varScale="1">
        <p:scale>
          <a:sx n="75" d="100"/>
          <a:sy n="75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675BDE-A5A6-4712-A866-24A8CD0DF4E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29003B-038A-497B-9002-DC5073AFCDF7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Sero</a:t>
            </a:r>
            <a:r>
              <a:rPr lang="en-US" dirty="0" smtClean="0"/>
              <a:t> conversion time</a:t>
            </a:r>
            <a:r>
              <a:rPr lang="en-US" baseline="0" dirty="0" smtClean="0"/>
              <a:t> for HIV- 6 months; for HBV- 2-6 months; for HCV-7 weeks</a:t>
            </a:r>
          </a:p>
          <a:p>
            <a:r>
              <a:rPr lang="en-US" baseline="0" dirty="0" smtClean="0"/>
              <a:t>Cases of NSI &amp; disease transmission – for my own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2C8CE-6788-40FC-A58A-A624D379D5E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F746C1-D19B-4C84-815A-EB35ED90C0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C40C3D-D5F5-465C-B2AF-6805EA7AAD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99113" y="260350"/>
            <a:ext cx="1636712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260350"/>
            <a:ext cx="4762500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A51B59-2499-4568-8586-52181802F2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D8E1A-1716-4043-8DF5-862A07613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560D1A-7B12-45C5-9FDF-DE37572026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F26F0B-D557-4482-9A38-429289617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1988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425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Headline of presentation to come here (on 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C4AD54-FFD8-48EC-83BA-B73B394A2C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Headline of presentation to come here (on slide master)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80B873-9D4E-4BD6-9C78-1B4BF553EC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Headline of presentation to come here (on slide master)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536878-ECAA-48FC-B15D-F8EEEAB73C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Headline of presentation to come here (on slide master)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B8B38F-4288-494C-801D-C483D61DEA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Headline of presentation to come here (on 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C9F64A-7FA5-4DB9-AA6F-895D4B5AAB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Headline of presentation to come here (on 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10215B-144D-49FF-B2D3-D54AC13FB2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 descr="lg-dochd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7305675" y="188913"/>
            <a:ext cx="1768475" cy="1800225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60350"/>
            <a:ext cx="6480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6551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6245225"/>
            <a:ext cx="5264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r>
              <a:rPr lang="en-US"/>
              <a:t>Headline of presentation to come here (on slide master)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fld id="{F65F456F-C02D-4E9B-9E7B-39B9E8B84D6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201" name="Picture 9" descr="sdbndweb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657225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reaty" TargetMode="External"/><Relationship Id="rId2" Type="http://schemas.openxmlformats.org/officeDocument/2006/relationships/hyperlink" Target="http://en.wikipedia.org/wiki/Environmental_la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Ratification" TargetMode="External"/><Relationship Id="rId4" Type="http://schemas.openxmlformats.org/officeDocument/2006/relationships/hyperlink" Target="http://en.wikipedia.org/wiki/Persistent_Organic_Pollutan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590800"/>
            <a:ext cx="7162800" cy="2514600"/>
          </a:xfrm>
        </p:spPr>
        <p:txBody>
          <a:bodyPr/>
          <a:lstStyle/>
          <a:p>
            <a:pPr algn="ctr"/>
            <a:r>
              <a:rPr lang="en-US" dirty="0" smtClean="0"/>
              <a:t>Bio-Medical Waste Management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Satish Sinha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Unsafe injections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001000" cy="3992563"/>
          </a:xfrm>
        </p:spPr>
        <p:txBody>
          <a:bodyPr/>
          <a:lstStyle/>
          <a:p>
            <a:pPr algn="just"/>
            <a:r>
              <a:rPr lang="en-US" sz="2800" dirty="0" smtClean="0"/>
              <a:t>India contributes to 25%-30% of the global injections </a:t>
            </a:r>
            <a:r>
              <a:rPr lang="en-US" sz="1600" dirty="0" smtClean="0"/>
              <a:t>(WHO, 1999)</a:t>
            </a:r>
          </a:p>
          <a:p>
            <a:pPr algn="just"/>
            <a:r>
              <a:rPr lang="en-US" sz="2800" dirty="0" smtClean="0"/>
              <a:t>Annual injection usage ~ 3 – 6 billion, of this nearly two-thirds (62.9%injections) unsafe </a:t>
            </a:r>
            <a:r>
              <a:rPr lang="en-US" sz="1400" dirty="0" smtClean="0"/>
              <a:t>India CLEN Study 2002-04</a:t>
            </a:r>
          </a:p>
          <a:p>
            <a:pPr algn="just"/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458200" cy="1143000"/>
          </a:xfrm>
        </p:spPr>
        <p:txBody>
          <a:bodyPr/>
          <a:lstStyle/>
          <a:p>
            <a:r>
              <a:rPr lang="en-US" smtClean="0"/>
              <a:t>Why Follow Universal Precautions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39788" y="2027237"/>
            <a:ext cx="6551612" cy="4525963"/>
          </a:xfrm>
        </p:spPr>
        <p:txBody>
          <a:bodyPr/>
          <a:lstStyle/>
          <a:p>
            <a:pPr algn="just"/>
            <a:r>
              <a:rPr lang="en-US" sz="2400" dirty="0" smtClean="0"/>
              <a:t>The prevalence rate of blood born disease- Hepatitis B 38/1000, HIV 7/1000 (NACO 1993) </a:t>
            </a:r>
          </a:p>
          <a:p>
            <a:pPr algn="just"/>
            <a:r>
              <a:rPr lang="en-US" sz="2400" dirty="0" smtClean="0"/>
              <a:t>Difficult to test each patient</a:t>
            </a:r>
          </a:p>
          <a:p>
            <a:pPr algn="just"/>
            <a:r>
              <a:rPr lang="en-US" sz="2400" dirty="0" smtClean="0"/>
              <a:t>NSI and other  sharp injuries are the key Canadian health issue, affecting 70000 people per year and costing around dollar 140 million. </a:t>
            </a:r>
          </a:p>
          <a:p>
            <a:pPr algn="just"/>
            <a:r>
              <a:rPr lang="en-US" sz="2400" dirty="0" smtClean="0"/>
              <a:t>A safety programme at Toronto Hospital achieved 80% reduction in injuries within an year.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8388"/>
            <a:ext cx="6172200" cy="608012"/>
          </a:xfrm>
        </p:spPr>
        <p:txBody>
          <a:bodyPr/>
          <a:lstStyle/>
          <a:p>
            <a:pPr algn="just" eaLnBrk="1" hangingPunct="1"/>
            <a:r>
              <a:rPr lang="en-US" dirty="0" smtClean="0"/>
              <a:t>What is this concern for?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2432050"/>
            <a:ext cx="5713413" cy="3116263"/>
          </a:xfrm>
        </p:spPr>
        <p:txBody>
          <a:bodyPr/>
          <a:lstStyle/>
          <a:p>
            <a:pPr algn="just" eaLnBrk="1" hangingPunct="1">
              <a:buClr>
                <a:srgbClr val="993300"/>
              </a:buClr>
            </a:pPr>
            <a:r>
              <a:rPr lang="en-US" sz="2000" b="1" smtClean="0"/>
              <a:t>Infectious waste (solid and l</a:t>
            </a:r>
            <a:r>
              <a:rPr lang="en-US" sz="2000" b="1" smtClean="0">
                <a:sym typeface="Symbol" pitchFamily="18" charset="2"/>
              </a:rPr>
              <a:t>iquid)</a:t>
            </a:r>
            <a:endParaRPr lang="en-US" sz="2000" b="1" smtClean="0"/>
          </a:p>
          <a:p>
            <a:pPr algn="just" eaLnBrk="1" hangingPunct="1">
              <a:buClr>
                <a:srgbClr val="993300"/>
              </a:buClr>
            </a:pPr>
            <a:r>
              <a:rPr lang="en-US" sz="2000" b="1" smtClean="0">
                <a:sym typeface="Symbol" pitchFamily="18" charset="2"/>
              </a:rPr>
              <a:t>Sharps waste</a:t>
            </a:r>
          </a:p>
          <a:p>
            <a:pPr algn="just" eaLnBrk="1" hangingPunct="1">
              <a:buClr>
                <a:srgbClr val="993300"/>
              </a:buClr>
            </a:pPr>
            <a:r>
              <a:rPr lang="en-US" sz="2000" b="1" smtClean="0">
                <a:sym typeface="Symbol" pitchFamily="18" charset="2"/>
              </a:rPr>
              <a:t>Cytotoxic waste</a:t>
            </a:r>
          </a:p>
          <a:p>
            <a:pPr algn="just" eaLnBrk="1" hangingPunct="1">
              <a:buClr>
                <a:srgbClr val="993300"/>
              </a:buClr>
            </a:pPr>
            <a:r>
              <a:rPr lang="en-US" sz="2000" b="1" smtClean="0">
                <a:sym typeface="Symbol" pitchFamily="18" charset="2"/>
              </a:rPr>
              <a:t>Pharmaceutical waste</a:t>
            </a:r>
          </a:p>
          <a:p>
            <a:pPr algn="just" eaLnBrk="1" hangingPunct="1">
              <a:buClr>
                <a:srgbClr val="993300"/>
              </a:buClr>
            </a:pPr>
            <a:r>
              <a:rPr lang="en-US" sz="2000" b="1" smtClean="0">
                <a:sym typeface="Symbol" pitchFamily="18" charset="2"/>
              </a:rPr>
              <a:t>Radioactive waste</a:t>
            </a:r>
          </a:p>
          <a:p>
            <a:pPr algn="just" eaLnBrk="1" hangingPunct="1">
              <a:buClr>
                <a:srgbClr val="993300"/>
              </a:buClr>
            </a:pPr>
            <a:r>
              <a:rPr lang="en-US" sz="2000" b="1" smtClean="0">
                <a:sym typeface="Symbol" pitchFamily="18" charset="2"/>
              </a:rPr>
              <a:t>Chemicals and disinfectants</a:t>
            </a:r>
          </a:p>
          <a:p>
            <a:pPr algn="just" eaLnBrk="1" hangingPunct="1">
              <a:buClr>
                <a:srgbClr val="993300"/>
              </a:buClr>
            </a:pPr>
            <a:r>
              <a:rPr lang="en-US" sz="2000" b="1" smtClean="0">
                <a:sym typeface="Symbol" pitchFamily="18" charset="2"/>
              </a:rPr>
              <a:t>Pressurised containers</a:t>
            </a:r>
            <a:endParaRPr lang="en-US" sz="20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BMW Rules and Key 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00200"/>
            <a:ext cx="8002587" cy="4525963"/>
          </a:xfrm>
        </p:spPr>
        <p:txBody>
          <a:bodyPr/>
          <a:lstStyle/>
          <a:p>
            <a:r>
              <a:rPr lang="en-US" dirty="0" smtClean="0"/>
              <a:t>Notified in 1998 </a:t>
            </a:r>
          </a:p>
          <a:p>
            <a:r>
              <a:rPr lang="en-US" dirty="0" smtClean="0"/>
              <a:t>Concept of PPP model</a:t>
            </a:r>
          </a:p>
          <a:p>
            <a:r>
              <a:rPr lang="en-US" dirty="0" smtClean="0"/>
              <a:t>Identified technologies and standards</a:t>
            </a:r>
          </a:p>
          <a:p>
            <a:r>
              <a:rPr lang="en-US" dirty="0" smtClean="0"/>
              <a:t>CPCB</a:t>
            </a:r>
          </a:p>
          <a:p>
            <a:r>
              <a:rPr lang="en-US" dirty="0" smtClean="0"/>
              <a:t>SPCB</a:t>
            </a:r>
          </a:p>
          <a:p>
            <a:r>
              <a:rPr lang="en-US" dirty="0" smtClean="0"/>
              <a:t>Department of Health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Headline of presentation to come here (on slide master)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8388"/>
            <a:ext cx="7772400" cy="608012"/>
          </a:xfrm>
        </p:spPr>
        <p:txBody>
          <a:bodyPr/>
          <a:lstStyle/>
          <a:p>
            <a:pPr eaLnBrk="1" hangingPunct="1"/>
            <a:r>
              <a:rPr lang="en-US" smtClean="0"/>
              <a:t>Know your waste</a:t>
            </a: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457200" y="2057400"/>
          <a:ext cx="6542088" cy="3590925"/>
        </p:xfrm>
        <a:graphic>
          <a:graphicData uri="http://schemas.openxmlformats.org/presentationml/2006/ole">
            <p:oleObj spid="_x0000_s17410" name="Chart" r:id="rId3" imgW="7010400" imgH="3848100" progId="MSGraph.Chart.8">
              <p:embed followColorScheme="full"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OleChart spid="3379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60830"/>
            <a:ext cx="8293100" cy="98697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Waste Treatment &amp; Disposal System</a:t>
            </a:r>
            <a:endParaRPr lang="en-US" sz="3600" dirty="0"/>
          </a:p>
        </p:txBody>
      </p:sp>
      <p:graphicFrame>
        <p:nvGraphicFramePr>
          <p:cNvPr id="5" name="Group 84"/>
          <p:cNvGraphicFramePr>
            <a:graphicFrameLocks noGrp="1"/>
          </p:cNvGraphicFramePr>
          <p:nvPr/>
        </p:nvGraphicFramePr>
        <p:xfrm>
          <a:off x="596900" y="1622831"/>
          <a:ext cx="7785100" cy="5146269"/>
        </p:xfrm>
        <a:graphic>
          <a:graphicData uri="http://schemas.openxmlformats.org/drawingml/2006/table">
            <a:tbl>
              <a:tblPr/>
              <a:tblGrid>
                <a:gridCol w="1727200"/>
                <a:gridCol w="3016250"/>
                <a:gridCol w="304165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Category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Waste category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Treatment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Category 1 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Human anatomical waste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Inc/burial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Category 2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Animal waste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Inc/burial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Category 3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Microbiology &amp; biotechnology waste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Inc/alternate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Category 4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Waste sharps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Disinfection &amp; autoclaving/microwaving/shredding &amp; mutilation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Category 5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Discarded medicines, cytotoxic drugs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Inc/landfill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Category 6 &amp; 7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Solid waste 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Autoclaving, microwaving &amp; mutilation for category 7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Category 8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Liquid waste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Disinfection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Category 9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Incineration ash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Landfill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Category 10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Chemical waste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Drain/secured landfill after treatment</a:t>
                      </a:r>
                    </a:p>
                  </a:txBody>
                  <a:tcPr marL="90000" marR="90000" marT="72000" marB="7200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1" y="260350"/>
            <a:ext cx="4768850" cy="80645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latin typeface="Calibri" pitchFamily="34" charset="0"/>
              </a:rPr>
              <a:t>Schedule II </a:t>
            </a:r>
          </a:p>
        </p:txBody>
      </p:sp>
      <p:graphicFrame>
        <p:nvGraphicFramePr>
          <p:cNvPr id="29944" name="Group 248"/>
          <p:cNvGraphicFramePr>
            <a:graphicFrameLocks noGrp="1"/>
          </p:cNvGraphicFramePr>
          <p:nvPr/>
        </p:nvGraphicFramePr>
        <p:xfrm>
          <a:off x="609600" y="1676400"/>
          <a:ext cx="8201025" cy="5181600"/>
        </p:xfrm>
        <a:graphic>
          <a:graphicData uri="http://schemas.openxmlformats.org/drawingml/2006/table">
            <a:tbl>
              <a:tblPr/>
              <a:tblGrid>
                <a:gridCol w="1612914"/>
                <a:gridCol w="2200125"/>
                <a:gridCol w="2172529"/>
                <a:gridCol w="2215457"/>
              </a:tblGrid>
              <a:tr h="6197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Colour coding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Type of Container 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Waste 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Treatment options as per Schedule 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Yellow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Plastic bag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Human, animal, microbiology, soiled waste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Incineration/deep burial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Disinfected container/ plastic bag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Microbiology, solid &amp; soiled waste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Autoclaving/Microwaving/Chemical Treatment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Blue/White translucent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Plastic bag/puncture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proof container/Sharps Blaster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Waste sharps &amp; solid waste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Autoclaving/Microwaving/Chemical Treatment &amp; destruction/shredding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Black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Plastic bag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Discarded medicine, cytotoxic drugs, incineration ash &amp; Chemical waste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Disposal in secured landfill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906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Bio-medical waste and technology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1675" y="2466975"/>
            <a:ext cx="7377113" cy="2693988"/>
          </a:xfrm>
        </p:spPr>
        <p:txBody>
          <a:bodyPr/>
          <a:lstStyle/>
          <a:p>
            <a:pPr algn="just" eaLnBrk="1" hangingPunct="1"/>
            <a:r>
              <a:rPr lang="en-US" sz="2400" b="1" dirty="0" smtClean="0"/>
              <a:t>Technology is only a fraction of the solution. </a:t>
            </a:r>
          </a:p>
          <a:p>
            <a:pPr algn="just" eaLnBrk="1" hangingPunct="1"/>
            <a:r>
              <a:rPr lang="en-US" sz="2400" b="1" dirty="0" smtClean="0"/>
              <a:t>Major components of waste management are:</a:t>
            </a:r>
          </a:p>
          <a:p>
            <a:pPr marL="800100" lvl="1" indent="-342900" algn="just" eaLnBrk="1" hangingPunct="1">
              <a:buClr>
                <a:schemeClr val="tx1"/>
              </a:buClr>
              <a:buFontTx/>
              <a:buChar char="o"/>
            </a:pPr>
            <a:r>
              <a:rPr lang="en-US" sz="2400" dirty="0" smtClean="0"/>
              <a:t>Segregation of waste</a:t>
            </a:r>
          </a:p>
          <a:p>
            <a:pPr marL="800100" lvl="1" indent="-342900" algn="just" eaLnBrk="1" hangingPunct="1">
              <a:buClr>
                <a:schemeClr val="tx1"/>
              </a:buClr>
              <a:buFontTx/>
              <a:buChar char="o"/>
            </a:pPr>
            <a:r>
              <a:rPr lang="en-US" sz="2400" dirty="0" smtClean="0"/>
              <a:t>Waste </a:t>
            </a:r>
            <a:r>
              <a:rPr lang="en-US" sz="2400" dirty="0" err="1" smtClean="0"/>
              <a:t>minimisation</a:t>
            </a:r>
            <a:endParaRPr lang="en-US" sz="2400" dirty="0" smtClean="0"/>
          </a:p>
          <a:p>
            <a:pPr marL="800100" lvl="1" indent="-342900" algn="just" eaLnBrk="1" hangingPunct="1">
              <a:buClr>
                <a:schemeClr val="tx1"/>
              </a:buClr>
              <a:buFontTx/>
              <a:buChar char="o"/>
            </a:pPr>
            <a:r>
              <a:rPr lang="en-US" sz="2400" dirty="0" smtClean="0"/>
              <a:t>Reducing use of hazardous substances or processes</a:t>
            </a:r>
          </a:p>
          <a:p>
            <a:pPr marL="800100" lvl="1" indent="-342900" algn="just" eaLnBrk="1" hangingPunct="1">
              <a:buClr>
                <a:schemeClr val="tx1"/>
              </a:buClr>
              <a:buFontTx/>
              <a:buChar char="o"/>
            </a:pPr>
            <a:r>
              <a:rPr lang="en-US" sz="2400" dirty="0" smtClean="0"/>
              <a:t>Waste Audit</a:t>
            </a:r>
            <a:r>
              <a:rPr lang="en-US" sz="2400" b="1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533400"/>
            <a:ext cx="694055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Approved treatment methods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2395538"/>
            <a:ext cx="7431087" cy="24955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000" b="1" dirty="0" smtClean="0"/>
              <a:t>Autoclave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en-US" sz="2000" b="1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sz="2000" b="1" dirty="0" smtClean="0"/>
              <a:t>Chemical disinfection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en-US" sz="2000" b="1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sz="2000" b="1" dirty="0" err="1" smtClean="0"/>
              <a:t>Hydroclave</a:t>
            </a:r>
            <a:endParaRPr lang="en-US" sz="2000" b="1" dirty="0" smtClean="0"/>
          </a:p>
          <a:p>
            <a:pPr algn="just" eaLnBrk="1" hangingPunct="1">
              <a:lnSpc>
                <a:spcPct val="90000"/>
              </a:lnSpc>
              <a:buNone/>
            </a:pPr>
            <a:endParaRPr lang="en-US" sz="2000" b="1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sz="2000" b="1" dirty="0" smtClean="0"/>
              <a:t>Microwave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en-US" sz="2000" b="1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sz="2000" b="1" dirty="0" smtClean="0"/>
              <a:t>Incineration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en-US" sz="2000" b="1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sz="2000" b="1" dirty="0" smtClean="0"/>
              <a:t>Any other technology after CPCB approval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736600"/>
            <a:ext cx="7772400" cy="838200"/>
          </a:xfrm>
        </p:spPr>
        <p:txBody>
          <a:bodyPr/>
          <a:lstStyle/>
          <a:p>
            <a:r>
              <a:rPr lang="en-US" smtClean="0"/>
              <a:t>In house management of waste</a:t>
            </a:r>
          </a:p>
        </p:txBody>
      </p:sp>
      <p:sp>
        <p:nvSpPr>
          <p:cNvPr id="28675" name="Text Placeholder 4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708525"/>
          </a:xfrm>
          <a:noFill/>
        </p:spPr>
        <p:txBody>
          <a:bodyPr>
            <a:spAutoFit/>
          </a:bodyPr>
          <a:lstStyle/>
          <a:p>
            <a:r>
              <a:rPr lang="en-US" sz="2000" dirty="0" smtClean="0"/>
              <a:t>1.Survey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2.Meeting with the heads of all the departments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3.Forming a waste management committee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4.Rounds of wards to see the functioning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5.Creating a model ward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6.Suggest equipment procurement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7.Formal training for all the nursing staff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8.Implementing the system throughout the hospital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8388"/>
            <a:ext cx="7772400" cy="608012"/>
          </a:xfrm>
        </p:spPr>
        <p:txBody>
          <a:bodyPr/>
          <a:lstStyle/>
          <a:p>
            <a:pPr eaLnBrk="1" hangingPunct="1"/>
            <a:r>
              <a:rPr lang="en-US" dirty="0" smtClean="0"/>
              <a:t>History of medical waste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6021388" cy="4191000"/>
          </a:xfrm>
        </p:spPr>
        <p:txBody>
          <a:bodyPr/>
          <a:lstStyle/>
          <a:p>
            <a:pPr algn="just" eaLnBrk="1" hangingPunct="1"/>
            <a:r>
              <a:rPr lang="en-US" sz="2400" b="1" dirty="0" smtClean="0"/>
              <a:t>Medical Waste Tracking Act in US</a:t>
            </a:r>
          </a:p>
          <a:p>
            <a:pPr algn="just" eaLnBrk="1" hangingPunct="1"/>
            <a:r>
              <a:rPr lang="en-US" sz="2400" b="1" dirty="0" smtClean="0"/>
              <a:t>I Draft Rules in India–1995</a:t>
            </a:r>
          </a:p>
          <a:p>
            <a:pPr algn="just" eaLnBrk="1" hangingPunct="1"/>
            <a:r>
              <a:rPr lang="en-US" sz="2400" b="1" dirty="0" smtClean="0"/>
              <a:t>Final Rules in 1998, 2 amendments and 5 guidelines</a:t>
            </a:r>
          </a:p>
          <a:p>
            <a:pPr algn="just" eaLnBrk="1" hangingPunct="1"/>
            <a:r>
              <a:rPr lang="en-US" sz="2400" b="1" dirty="0" smtClean="0"/>
              <a:t>Evolution of Rules and Practices through National Experiences</a:t>
            </a:r>
          </a:p>
          <a:p>
            <a:pPr algn="just" eaLnBrk="1" hangingPunct="1"/>
            <a:r>
              <a:rPr lang="en-US" sz="2400" b="1" dirty="0" smtClean="0"/>
              <a:t>National Guidelines on BMW, Guidelines on Incineration, CTFs, Immunization Waste and Mercury</a:t>
            </a: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6480175" cy="730250"/>
          </a:xfrm>
        </p:spPr>
        <p:txBody>
          <a:bodyPr/>
          <a:lstStyle/>
          <a:p>
            <a:r>
              <a:rPr lang="en-US" sz="4000" b="1" smtClean="0">
                <a:latin typeface="Garamond" pitchFamily="18" charset="0"/>
                <a:cs typeface="Times New Roman" pitchFamily="18" charset="0"/>
              </a:rPr>
              <a:t>Right Technology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078787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Medical waste management is 80% segregation and 20% technology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Incineration: Pathological Waste and Body Parts , no chlorinated plastics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Autoclaving: All except body parts and pathological waste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Microwaving: All except pathological waste and metals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Chemical: Mainly plastics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96200" cy="914400"/>
          </a:xfrm>
        </p:spPr>
        <p:txBody>
          <a:bodyPr/>
          <a:lstStyle/>
          <a:p>
            <a:r>
              <a:rPr lang="en-US" sz="3600" smtClean="0"/>
              <a:t>Of site management of waste-Centralized Facilities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09600" y="2093416"/>
            <a:ext cx="7391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en-US" sz="2200" dirty="0"/>
              <a:t>Draft Guidelines on Common facilities-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200" dirty="0"/>
              <a:t>Treatment facilities- 90% non-burn, 10% waste- burn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200" dirty="0"/>
              <a:t>Limits incineration to Categories 1&amp;2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200" dirty="0" err="1"/>
              <a:t>Atleast</a:t>
            </a:r>
            <a:r>
              <a:rPr lang="en-US" sz="2200" dirty="0"/>
              <a:t> 1 Km from residential areas. Acceptable in industrial area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200" dirty="0"/>
              <a:t>One operator allowed to cater </a:t>
            </a:r>
            <a:r>
              <a:rPr lang="en-US" sz="2200" dirty="0" err="1"/>
              <a:t>upto</a:t>
            </a:r>
            <a:r>
              <a:rPr lang="en-US" sz="2200" dirty="0"/>
              <a:t> 10,000 beds, situated within 150 km radius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200" dirty="0"/>
              <a:t>Segregation is the role of generator; operator can report mixing of waste to the prescribed authority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n-US" sz="2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1295400"/>
          <a:ext cx="7086599" cy="5029200"/>
        </p:xfrm>
        <a:graphic>
          <a:graphicData uri="http://schemas.openxmlformats.org/drawingml/2006/table">
            <a:tbl>
              <a:tblPr/>
              <a:tblGrid>
                <a:gridCol w="1027994"/>
                <a:gridCol w="3069402"/>
                <a:gridCol w="1093610"/>
                <a:gridCol w="889470"/>
                <a:gridCol w="1006123"/>
              </a:tblGrid>
              <a:tr h="2514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2006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2008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HCF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Total Number of Healthcare facilities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73975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129511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Number of HCFs linked to CTFs / own facility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34001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116080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Number of facilities where waste is not being treated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39974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13431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Percentage of total facilities with no type of treatment mechanism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54%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Waste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Bio-medical waste generated /day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319453 kgs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413500</a:t>
                      </a:r>
                      <a:r>
                        <a:rPr lang="en-GB" sz="1200" baseline="30000">
                          <a:latin typeface="Times New Roman"/>
                          <a:ea typeface="Times New Roman"/>
                          <a:cs typeface="Times New Roman"/>
                        </a:rPr>
                        <a:t>#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414956</a:t>
                      </a:r>
                      <a:r>
                        <a:rPr lang="en-GB" sz="1100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#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Bio-medical waste treated /day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143952 kgs</a:t>
                      </a:r>
                      <a:r>
                        <a:rPr lang="en-GB" sz="12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295270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Times New Roman"/>
                          <a:ea typeface="Times New Roman"/>
                          <a:cs typeface="Times New Roman"/>
                        </a:rPr>
                        <a:t>291983  </a:t>
                      </a:r>
                      <a:endParaRPr lang="en-US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Bio-medical waste not treated /day-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175501 kgs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113719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Percentage of Bio-medical waste untreated /day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55%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28%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Incinerator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Total incinerators in the country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436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547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Incinerators with APCDs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207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Incinerators without APCDs  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229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297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Times New Roman"/>
                          <a:cs typeface="Times New Roman"/>
                        </a:rPr>
                        <a:t>Total Number of Violations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Times New Roman"/>
                          <a:cs typeface="Times New Roman"/>
                        </a:rPr>
                        <a:t>24,412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Times New Roman"/>
                          <a:cs typeface="Times New Roman"/>
                        </a:rPr>
                        <a:t>13037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Times New Roman"/>
                          <a:cs typeface="Times New Roman"/>
                        </a:rPr>
                        <a:t>HCF issued Show cause notices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14898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4572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Medical waste in India: 2006-2009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6934200" cy="1143000"/>
          </a:xfrm>
        </p:spPr>
        <p:txBody>
          <a:bodyPr/>
          <a:lstStyle/>
          <a:p>
            <a:pPr eaLnBrk="1" hangingPunct="1"/>
            <a:r>
              <a:rPr lang="en-GB" sz="4000" b="1" dirty="0" smtClean="0">
                <a:cs typeface="Times New Roman" pitchFamily="18" charset="0"/>
              </a:rPr>
              <a:t>Hurdles in Implementation</a:t>
            </a:r>
          </a:p>
        </p:txBody>
      </p:sp>
      <p:sp>
        <p:nvSpPr>
          <p:cNvPr id="3584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924800" cy="4525963"/>
          </a:xfrm>
        </p:spPr>
        <p:txBody>
          <a:bodyPr/>
          <a:lstStyle/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Issues of Capacity 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Low priority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Resource Allocation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Fixed Mindset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Injection safety, chemical safety and waste management issues yet to find space in development planning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6480175" cy="730250"/>
          </a:xfrm>
        </p:spPr>
        <p:txBody>
          <a:bodyPr/>
          <a:lstStyle/>
          <a:p>
            <a:pPr eaLnBrk="1" hangingPunct="1"/>
            <a:r>
              <a:rPr lang="en-GB" sz="4000" b="1" smtClean="0">
                <a:latin typeface="Garamond" pitchFamily="18" charset="0"/>
                <a:cs typeface="Times New Roman" pitchFamily="18" charset="0"/>
              </a:rPr>
              <a:t>At the SPCB level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231188" cy="4343400"/>
          </a:xfrm>
        </p:spPr>
        <p:txBody>
          <a:bodyPr/>
          <a:lstStyle/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Capacity and resource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Monitoring and control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Transparency of processes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Hierarchy of control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Independent audits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Awareness of community 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Increasing outreach of centralized facility to rural areas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6480175" cy="1143000"/>
          </a:xfrm>
        </p:spPr>
        <p:txBody>
          <a:bodyPr/>
          <a:lstStyle/>
          <a:p>
            <a:pPr eaLnBrk="1" hangingPunct="1"/>
            <a:r>
              <a:rPr lang="en-GB" sz="4000" b="1" smtClean="0"/>
              <a:t>At the Hospital level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98638"/>
            <a:ext cx="7469188" cy="4678362"/>
          </a:xfrm>
        </p:spPr>
        <p:txBody>
          <a:bodyPr/>
          <a:lstStyle/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Mindset issues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Involvement of senior management 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Resource availability and prioritising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Government Hospitals biggest defaulters 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Capacity Building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Implementation bottlenecks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Responsibility fixing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Monitoring and Accreditation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Periodic Waste audits </a:t>
            </a:r>
            <a:r>
              <a:rPr lang="en-GB" sz="2800" dirty="0" err="1" smtClean="0"/>
              <a:t>wrt</a:t>
            </a:r>
            <a:r>
              <a:rPr lang="en-GB" sz="2800" dirty="0" smtClean="0"/>
              <a:t> economics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6480175" cy="1143000"/>
          </a:xfrm>
        </p:spPr>
        <p:txBody>
          <a:bodyPr/>
          <a:lstStyle/>
          <a:p>
            <a:pPr eaLnBrk="1" hangingPunct="1"/>
            <a:r>
              <a:rPr lang="en-GB" sz="4000" b="1" dirty="0" smtClean="0"/>
              <a:t>At the CTF level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7697788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smtClean="0"/>
              <a:t>Untrained Staff</a:t>
            </a:r>
          </a:p>
          <a:p>
            <a:pPr eaLnBrk="1" hangingPunct="1">
              <a:lnSpc>
                <a:spcPct val="90000"/>
              </a:lnSpc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smtClean="0"/>
              <a:t>Poor maintenance of equipment</a:t>
            </a:r>
          </a:p>
          <a:p>
            <a:pPr eaLnBrk="1" hangingPunct="1">
              <a:lnSpc>
                <a:spcPct val="90000"/>
              </a:lnSpc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smtClean="0"/>
              <a:t>Effluent Treatment Plants</a:t>
            </a:r>
          </a:p>
          <a:p>
            <a:pPr eaLnBrk="1" hangingPunct="1">
              <a:lnSpc>
                <a:spcPct val="90000"/>
              </a:lnSpc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smtClean="0"/>
              <a:t>Maintenance of records </a:t>
            </a:r>
          </a:p>
          <a:p>
            <a:pPr eaLnBrk="1" hangingPunct="1">
              <a:lnSpc>
                <a:spcPct val="90000"/>
              </a:lnSpc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smtClean="0"/>
              <a:t>No power back ups</a:t>
            </a:r>
          </a:p>
          <a:p>
            <a:pPr eaLnBrk="1" hangingPunct="1">
              <a:lnSpc>
                <a:spcPct val="90000"/>
              </a:lnSpc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smtClean="0"/>
              <a:t>Closed door, non transparent</a:t>
            </a:r>
          </a:p>
          <a:p>
            <a:pPr eaLnBrk="1" hangingPunct="1">
              <a:lnSpc>
                <a:spcPct val="90000"/>
              </a:lnSpc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smtClean="0"/>
              <a:t>Differential charges</a:t>
            </a:r>
          </a:p>
          <a:p>
            <a:pPr eaLnBrk="1" hangingPunct="1">
              <a:lnSpc>
                <a:spcPct val="90000"/>
              </a:lnSpc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smtClean="0"/>
              <a:t>Flawed systems</a:t>
            </a:r>
          </a:p>
          <a:p>
            <a:pPr eaLnBrk="1" hangingPunct="1">
              <a:lnSpc>
                <a:spcPct val="90000"/>
              </a:lnSpc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smtClean="0"/>
              <a:t>Profit driver</a:t>
            </a:r>
          </a:p>
          <a:p>
            <a:pPr eaLnBrk="1" hangingPunct="1">
              <a:lnSpc>
                <a:spcPct val="90000"/>
              </a:lnSpc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smtClean="0"/>
              <a:t>Need for accreditation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6480175" cy="882650"/>
          </a:xfrm>
        </p:spPr>
        <p:txBody>
          <a:bodyPr/>
          <a:lstStyle/>
          <a:p>
            <a:pPr eaLnBrk="1" hangingPunct="1"/>
            <a:r>
              <a:rPr lang="en-GB" sz="4000" b="1" smtClean="0"/>
              <a:t>Way Forward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10600" cy="4267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smtClean="0"/>
              <a:t>Resource allocation for waste management</a:t>
            </a:r>
          </a:p>
          <a:p>
            <a:pPr algn="just" eaLnBrk="1" hangingPunct="1">
              <a:lnSpc>
                <a:spcPct val="90000"/>
              </a:lnSpc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smtClean="0"/>
              <a:t>Maintaining a pool of trainers at block/ district levels </a:t>
            </a:r>
          </a:p>
          <a:p>
            <a:pPr algn="just" eaLnBrk="1" hangingPunct="1">
              <a:lnSpc>
                <a:spcPct val="90000"/>
              </a:lnSpc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smtClean="0"/>
              <a:t>Stakeholders involvement </a:t>
            </a:r>
          </a:p>
          <a:p>
            <a:pPr algn="just" eaLnBrk="1" hangingPunct="1">
              <a:lnSpc>
                <a:spcPct val="90000"/>
              </a:lnSpc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smtClean="0"/>
              <a:t>Incorporation into curricula of medical, nursing and paramedical colleges  </a:t>
            </a:r>
          </a:p>
          <a:p>
            <a:pPr algn="just" eaLnBrk="1" hangingPunct="1">
              <a:lnSpc>
                <a:spcPct val="70000"/>
              </a:lnSpc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smtClean="0"/>
              <a:t>Up gradation to latest developments in BMW management</a:t>
            </a:r>
          </a:p>
          <a:p>
            <a:pPr algn="just" eaLnBrk="1" hangingPunct="1">
              <a:lnSpc>
                <a:spcPct val="90000"/>
              </a:lnSpc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smtClean="0"/>
              <a:t>Waste minimizations policy</a:t>
            </a:r>
          </a:p>
          <a:p>
            <a:pPr algn="just" eaLnBrk="1" hangingPunct="1">
              <a:lnSpc>
                <a:spcPct val="90000"/>
              </a:lnSpc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smtClean="0"/>
              <a:t>Appropriate technology selection</a:t>
            </a:r>
          </a:p>
          <a:p>
            <a:pPr algn="just" eaLnBrk="1" hangingPunct="1">
              <a:lnSpc>
                <a:spcPct val="90000"/>
              </a:lnSpc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smtClean="0"/>
              <a:t>Pro-environment procurement policy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730250"/>
          </a:xfrm>
        </p:spPr>
        <p:txBody>
          <a:bodyPr/>
          <a:lstStyle/>
          <a:p>
            <a:pPr eaLnBrk="1" hangingPunct="1"/>
            <a:r>
              <a:rPr lang="en-GB" sz="4000" b="1" smtClean="0"/>
              <a:t>Emerging Issues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77200" cy="48768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GB" dirty="0" smtClean="0">
                <a:solidFill>
                  <a:srgbClr val="990033"/>
                </a:solidFill>
              </a:rPr>
              <a:t>Mercury</a:t>
            </a:r>
            <a:endParaRPr lang="en-GB" dirty="0" smtClean="0"/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First mercury documentation in healthcare in 2004: 3 kg/ hospital/year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Public notices by DPCC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Mercury phase-out committee formed by DHS 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Delhi hospitals to phase out mercury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No new mercury equipment procurement in Delhi government hospitals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HCEs aiming for ISO/ NABH to phase out mercury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6480175" cy="730250"/>
          </a:xfrm>
        </p:spPr>
        <p:txBody>
          <a:bodyPr/>
          <a:lstStyle/>
          <a:p>
            <a:pPr eaLnBrk="1" hangingPunct="1"/>
            <a:r>
              <a:rPr lang="en-GB" sz="4000" b="1" smtClean="0"/>
              <a:t>Emerging Issues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3988" cy="46482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GB" dirty="0" smtClean="0">
                <a:solidFill>
                  <a:srgbClr val="990033"/>
                </a:solidFill>
              </a:rPr>
              <a:t>Injection Safety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Increased attention by hospitals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Fines on unattended needles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No to recapping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Reporting of needle stick injury and follow up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None/>
            </a:pPr>
            <a:endParaRPr lang="en-GB" sz="2800" dirty="0" smtClean="0"/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None/>
            </a:pPr>
            <a:r>
              <a:rPr lang="en-GB" dirty="0" smtClean="0">
                <a:solidFill>
                  <a:srgbClr val="990033"/>
                </a:solidFill>
              </a:rPr>
              <a:t>Chemical Safety</a:t>
            </a:r>
          </a:p>
          <a:p>
            <a:pPr algn="just" eaLnBrk="1" hangingPunct="1">
              <a:buClr>
                <a:srgbClr val="990033"/>
              </a:buClr>
              <a:buFont typeface="Wingdings" pitchFamily="2" charset="2"/>
              <a:buChar char="§"/>
            </a:pPr>
            <a:r>
              <a:rPr lang="en-GB" sz="2800" dirty="0" smtClean="0"/>
              <a:t>Monitored use of </a:t>
            </a:r>
            <a:r>
              <a:rPr lang="en-GB" sz="2800" dirty="0" err="1" smtClean="0"/>
              <a:t>Glutaraldehyde</a:t>
            </a:r>
            <a:r>
              <a:rPr lang="en-GB" sz="2800" dirty="0" smtClean="0"/>
              <a:t>, formaldehyde, benzene, </a:t>
            </a:r>
            <a:r>
              <a:rPr lang="en-GB" sz="2800" dirty="0" err="1" smtClean="0"/>
              <a:t>cytotoxic</a:t>
            </a:r>
            <a:r>
              <a:rPr lang="en-GB" sz="2800" dirty="0" smtClean="0"/>
              <a:t> drugs etc.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8388"/>
            <a:ext cx="7772400" cy="608012"/>
          </a:xfrm>
        </p:spPr>
        <p:txBody>
          <a:bodyPr/>
          <a:lstStyle/>
          <a:p>
            <a:pPr eaLnBrk="1" hangingPunct="1"/>
            <a:r>
              <a:rPr lang="en-US" smtClean="0"/>
              <a:t>Various networks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1725" y="2046288"/>
            <a:ext cx="6061075" cy="4583112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3300"/>
                </a:solidFill>
              </a:rPr>
              <a:t>NGOs</a:t>
            </a:r>
          </a:p>
          <a:p>
            <a:pPr algn="just" eaLnBrk="1" hangingPunct="1"/>
            <a:r>
              <a:rPr lang="en-US" sz="2400" b="1" dirty="0" smtClean="0"/>
              <a:t>Health Care Without Harm (HCWH)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3300"/>
                </a:solidFill>
              </a:rPr>
              <a:t>Injection safety:</a:t>
            </a:r>
          </a:p>
          <a:p>
            <a:pPr algn="just" eaLnBrk="1" hangingPunct="1"/>
            <a:r>
              <a:rPr lang="en-US" sz="2400" b="1" dirty="0" smtClean="0">
                <a:hlinkClick r:id="rId2" action="ppaction://hlinksldjump"/>
              </a:rPr>
              <a:t>SIGN</a:t>
            </a:r>
            <a:r>
              <a:rPr lang="en-US" sz="2400" b="1" dirty="0" smtClean="0"/>
              <a:t> (Safe Injection Global Network)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3300"/>
                </a:solidFill>
              </a:rPr>
              <a:t>Anti-</a:t>
            </a:r>
            <a:r>
              <a:rPr lang="en-US" sz="2400" b="1" dirty="0" smtClean="0">
                <a:solidFill>
                  <a:srgbClr val="A50021"/>
                </a:solidFill>
              </a:rPr>
              <a:t>incineration</a:t>
            </a:r>
            <a:r>
              <a:rPr lang="en-US" sz="2400" b="1" dirty="0" smtClean="0">
                <a:solidFill>
                  <a:srgbClr val="993300"/>
                </a:solidFill>
              </a:rPr>
              <a:t>:</a:t>
            </a:r>
            <a:r>
              <a:rPr lang="en-US" sz="2400" b="1" dirty="0" smtClean="0"/>
              <a:t> </a:t>
            </a:r>
          </a:p>
          <a:p>
            <a:pPr algn="just" eaLnBrk="1" hangingPunct="1"/>
            <a:r>
              <a:rPr lang="en-US" sz="2400" b="1" dirty="0" smtClean="0"/>
              <a:t>GAIA (Global Anti Incinerator Alliance)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A50021"/>
                </a:solidFill>
              </a:rPr>
              <a:t>Mercury</a:t>
            </a:r>
          </a:p>
          <a:p>
            <a:pPr algn="just" eaLnBrk="1" hangingPunct="1"/>
            <a:r>
              <a:rPr lang="en-US" sz="2400" b="1" dirty="0" smtClean="0"/>
              <a:t>Zero Mercury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World Health Assembly</a:t>
            </a:r>
          </a:p>
          <a:p>
            <a:pPr algn="just" eaLnBrk="1" hangingPunct="1"/>
            <a:r>
              <a:rPr lang="en-US" sz="2400" b="1" dirty="0" smtClean="0"/>
              <a:t>Patient safety</a:t>
            </a:r>
          </a:p>
          <a:p>
            <a:pPr algn="just" eaLnBrk="1" hangingPunct="1"/>
            <a:endParaRPr lang="en-US" sz="2400" b="1" dirty="0" smtClean="0"/>
          </a:p>
          <a:p>
            <a:pPr algn="just" eaLnBrk="1" hangingPunct="1">
              <a:buFont typeface="Wingdings" pitchFamily="2" charset="2"/>
              <a:buNone/>
            </a:pPr>
            <a:endParaRPr lang="en-US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219200"/>
            <a:ext cx="6480175" cy="1143000"/>
          </a:xfrm>
        </p:spPr>
        <p:txBody>
          <a:bodyPr/>
          <a:lstStyle/>
          <a:p>
            <a:pPr eaLnBrk="1" hangingPunct="1"/>
            <a:r>
              <a:rPr lang="en-GB" sz="4800" u="sng" dirty="0" smtClean="0"/>
              <a:t>Thank You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3200" dirty="0" smtClean="0"/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2667000" y="2895600"/>
            <a:ext cx="3859213" cy="289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chemeClr val="tx2"/>
                </a:solidFill>
              </a:rPr>
              <a:t>Toxics Link</a:t>
            </a:r>
            <a:r>
              <a:rPr lang="en-GB" sz="3200">
                <a:solidFill>
                  <a:schemeClr val="tx2"/>
                </a:solidFill>
              </a:rPr>
              <a:t/>
            </a:r>
            <a:br>
              <a:rPr lang="en-GB" sz="3200">
                <a:solidFill>
                  <a:schemeClr val="tx2"/>
                </a:solidFill>
              </a:rPr>
            </a:br>
            <a:r>
              <a:rPr lang="en-GB" sz="2800">
                <a:solidFill>
                  <a:srgbClr val="990033"/>
                </a:solidFill>
              </a:rPr>
              <a:t>H-2, Jungpura Ext.</a:t>
            </a:r>
            <a:br>
              <a:rPr lang="en-GB" sz="2800">
                <a:solidFill>
                  <a:srgbClr val="990033"/>
                </a:solidFill>
              </a:rPr>
            </a:br>
            <a:r>
              <a:rPr lang="en-GB" sz="2800">
                <a:solidFill>
                  <a:srgbClr val="990033"/>
                </a:solidFill>
              </a:rPr>
              <a:t>New Delhi 110014</a:t>
            </a:r>
            <a:br>
              <a:rPr lang="en-GB" sz="2800">
                <a:solidFill>
                  <a:srgbClr val="990033"/>
                </a:solidFill>
              </a:rPr>
            </a:br>
            <a:r>
              <a:rPr lang="en-GB" sz="2800">
                <a:solidFill>
                  <a:srgbClr val="990033"/>
                </a:solidFill>
              </a:rPr>
              <a:t>011-24328006, 24320711</a:t>
            </a:r>
            <a:r>
              <a:rPr lang="en-GB" sz="3200">
                <a:solidFill>
                  <a:schemeClr val="tx2"/>
                </a:solidFill>
              </a:rPr>
              <a:t/>
            </a:r>
            <a:br>
              <a:rPr lang="en-GB" sz="3200">
                <a:solidFill>
                  <a:schemeClr val="tx2"/>
                </a:solidFill>
              </a:rPr>
            </a:br>
            <a:r>
              <a:rPr lang="en-GB" sz="3200" i="1">
                <a:solidFill>
                  <a:schemeClr val="tx2"/>
                </a:solidFill>
              </a:rPr>
              <a:t>info@toxicslink.org</a:t>
            </a:r>
          </a:p>
          <a:p>
            <a:pPr algn="ctr"/>
            <a:r>
              <a:rPr lang="en-GB" sz="3200" i="1">
                <a:solidFill>
                  <a:schemeClr val="tx2"/>
                </a:solidFill>
              </a:rPr>
              <a:t>www.toxicslink.org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54050" y="400050"/>
            <a:ext cx="709295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Stockholm Convention on Persistent Organic Pollutants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32037"/>
            <a:ext cx="6551612" cy="3382963"/>
          </a:xfrm>
        </p:spPr>
        <p:txBody>
          <a:bodyPr/>
          <a:lstStyle/>
          <a:p>
            <a:pPr algn="just" eaLnBrk="1" hangingPunct="1"/>
            <a:r>
              <a:rPr lang="en-US" sz="2800" dirty="0" smtClean="0"/>
              <a:t>an international </a:t>
            </a:r>
            <a:r>
              <a:rPr lang="en-US" sz="2800" dirty="0" smtClean="0">
                <a:hlinkClick r:id="rId2" tooltip="Environmental law"/>
              </a:rPr>
              <a:t>environmental</a:t>
            </a:r>
            <a:r>
              <a:rPr lang="en-US" sz="2800" dirty="0" smtClean="0"/>
              <a:t> </a:t>
            </a:r>
            <a:r>
              <a:rPr lang="en-US" sz="2800" dirty="0" smtClean="0">
                <a:hlinkClick r:id="rId3" tooltip="Treaty"/>
              </a:rPr>
              <a:t>treaty</a:t>
            </a:r>
            <a:r>
              <a:rPr lang="en-US" sz="2800" dirty="0" smtClean="0"/>
              <a:t> </a:t>
            </a:r>
          </a:p>
          <a:p>
            <a:pPr algn="just" eaLnBrk="1" hangingPunct="1"/>
            <a:r>
              <a:rPr lang="en-US" sz="2800" dirty="0" smtClean="0"/>
              <a:t>aims to eliminate or restrict the production and use of </a:t>
            </a:r>
            <a:r>
              <a:rPr lang="en-US" sz="2800" dirty="0" smtClean="0">
                <a:hlinkClick r:id="rId4" tooltip="Persistent Organic Pollutant"/>
              </a:rPr>
              <a:t>persistent organic pollutants</a:t>
            </a:r>
            <a:r>
              <a:rPr lang="en-US" sz="2800" dirty="0" smtClean="0"/>
              <a:t> (POPs).</a:t>
            </a:r>
          </a:p>
          <a:p>
            <a:pPr algn="just" eaLnBrk="1" hangingPunct="1"/>
            <a:r>
              <a:rPr lang="en-US" sz="2800" dirty="0" smtClean="0"/>
              <a:t>entered into force on 17 May 2004 with </a:t>
            </a:r>
            <a:r>
              <a:rPr lang="en-US" sz="2800" dirty="0" smtClean="0">
                <a:hlinkClick r:id="rId5" tooltip="Ratification"/>
              </a:rPr>
              <a:t>ratification</a:t>
            </a:r>
            <a:r>
              <a:rPr lang="en-US" sz="2800" dirty="0" smtClean="0"/>
              <a:t> by 128 and 168 signatories.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57200"/>
            <a:ext cx="6480175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Basel Convention</a:t>
            </a:r>
            <a:endParaRPr 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6551612" cy="3276600"/>
          </a:xfrm>
        </p:spPr>
        <p:txBody>
          <a:bodyPr/>
          <a:lstStyle/>
          <a:p>
            <a:pPr algn="just" eaLnBrk="1" hangingPunct="1"/>
            <a:r>
              <a:rPr lang="en-US" sz="2800" dirty="0" smtClean="0"/>
              <a:t>Control of Tran boundary Movement of Hazardous Wastes and Their Disposal</a:t>
            </a:r>
          </a:p>
          <a:p>
            <a:pPr algn="just" eaLnBrk="1" hangingPunct="1"/>
            <a:endParaRPr lang="en-US" sz="2800" dirty="0" smtClean="0"/>
          </a:p>
          <a:p>
            <a:pPr algn="just" eaLnBrk="1" hangingPunct="1"/>
            <a:r>
              <a:rPr lang="en-US" sz="2800" dirty="0" smtClean="0"/>
              <a:t>Minimize hazardous waste generation and dispose it nearest to the point of generation</a:t>
            </a:r>
          </a:p>
          <a:p>
            <a:pPr algn="just" eaLnBrk="1" hangingPunct="1"/>
            <a:endParaRPr lang="en-US" sz="2800" dirty="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Environmental Regulations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6775" y="2057400"/>
            <a:ext cx="7286625" cy="3886200"/>
          </a:xfrm>
        </p:spPr>
        <p:txBody>
          <a:bodyPr/>
          <a:lstStyle/>
          <a:p>
            <a:pPr algn="just" eaLnBrk="1" hangingPunct="1"/>
            <a:r>
              <a:rPr lang="en-US" sz="2000" b="1" dirty="0" smtClean="0"/>
              <a:t>Environment Protection Act, 1986</a:t>
            </a:r>
          </a:p>
          <a:p>
            <a:pPr algn="just" eaLnBrk="1" hangingPunct="1"/>
            <a:r>
              <a:rPr lang="en-US" sz="2000" b="1" dirty="0" smtClean="0"/>
              <a:t>BMW Rules 1998</a:t>
            </a:r>
          </a:p>
          <a:p>
            <a:pPr algn="just" eaLnBrk="1" hangingPunct="1"/>
            <a:r>
              <a:rPr lang="en-US" sz="2000" b="1" dirty="0" smtClean="0"/>
              <a:t>Municipal Waste (Management and Handling) Rules, 2000</a:t>
            </a:r>
          </a:p>
          <a:p>
            <a:pPr algn="just" eaLnBrk="1" hangingPunct="1"/>
            <a:r>
              <a:rPr lang="en-US" sz="2000" b="1" dirty="0" smtClean="0"/>
              <a:t>Atomic Energy Act</a:t>
            </a:r>
          </a:p>
          <a:p>
            <a:pPr algn="just" eaLnBrk="1" hangingPunct="1"/>
            <a:r>
              <a:rPr lang="en-US" sz="2000" b="1" dirty="0" smtClean="0"/>
              <a:t>Hazardous Wastes (Management &amp; Handling) Rules, 1989</a:t>
            </a:r>
          </a:p>
          <a:p>
            <a:pPr algn="just" eaLnBrk="1" hangingPunct="1"/>
            <a:r>
              <a:rPr lang="en-US" sz="2000" b="1" dirty="0" smtClean="0"/>
              <a:t>E-Waste Rules</a:t>
            </a:r>
          </a:p>
          <a:p>
            <a:pPr algn="just" eaLnBrk="1" hangingPunct="1"/>
            <a:r>
              <a:rPr lang="en-US" sz="2000" b="1" dirty="0" smtClean="0"/>
              <a:t>Batteries (M&amp;H) Rules 2001</a:t>
            </a:r>
          </a:p>
          <a:p>
            <a:pPr algn="just" eaLnBrk="1" hangingPunct="1"/>
            <a:r>
              <a:rPr lang="en-US" sz="2000" b="1" dirty="0" smtClean="0"/>
              <a:t>Manufacture, Storage and Import of Hazardous Chemicals rules, 1989</a:t>
            </a:r>
          </a:p>
          <a:p>
            <a:pPr algn="just" eaLnBrk="1" hangingPunct="1"/>
            <a:endParaRPr lang="en-US" sz="2000" b="1" dirty="0" smtClean="0"/>
          </a:p>
          <a:p>
            <a:pPr algn="just" eaLnBrk="1" hangingPunct="1"/>
            <a:endParaRPr lang="en-US" sz="2000" b="1" dirty="0" smtClean="0"/>
          </a:p>
          <a:p>
            <a:pPr algn="just"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lvl="3" algn="just" eaLnBrk="1" hangingPunct="1">
              <a:buFont typeface="Wingdings" pitchFamily="2" charset="2"/>
              <a:buNone/>
            </a:pPr>
            <a:endParaRPr lang="en-US" sz="1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Patient safety and Bio-medical waste management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133600"/>
            <a:ext cx="6551612" cy="4525963"/>
          </a:xfrm>
        </p:spPr>
        <p:txBody>
          <a:bodyPr>
            <a:normAutofit fontScale="85000" lnSpcReduction="20000"/>
          </a:bodyPr>
          <a:lstStyle/>
          <a:p>
            <a:pPr algn="just">
              <a:defRPr/>
            </a:pPr>
            <a:r>
              <a:rPr lang="en-US" dirty="0" smtClean="0"/>
              <a:t>In 2002 World Health assembly, passed a resolution calling member states to work for safety of Patients. </a:t>
            </a:r>
          </a:p>
          <a:p>
            <a:pPr algn="just">
              <a:defRPr/>
            </a:pPr>
            <a:r>
              <a:rPr lang="en-US" dirty="0" smtClean="0"/>
              <a:t>In Oct. 2004, World alliance for Patient safety was formed, who have identified certain challenges in relation to safety of patients. First Challenge is “Clean care is Safer Care” (2005) </a:t>
            </a:r>
          </a:p>
          <a:p>
            <a:pPr algn="just">
              <a:defRPr/>
            </a:pPr>
            <a:r>
              <a:rPr lang="en-US" dirty="0" smtClean="0"/>
              <a:t>A formal pledge committing to address health care-associated infection in the country was signed by Government of India.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6480175" cy="8826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Priority areas for Patient safety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en-US" dirty="0" smtClean="0"/>
              <a:t>Safe clinical practices and hand hygiene </a:t>
            </a:r>
          </a:p>
          <a:p>
            <a:pPr algn="just">
              <a:defRPr/>
            </a:pPr>
            <a:r>
              <a:rPr lang="en-US" dirty="0" smtClean="0"/>
              <a:t>Safe Surgical practices</a:t>
            </a:r>
          </a:p>
          <a:p>
            <a:pPr algn="just">
              <a:defRPr/>
            </a:pPr>
            <a:r>
              <a:rPr lang="en-US" dirty="0" smtClean="0"/>
              <a:t>Blood Safety </a:t>
            </a:r>
          </a:p>
          <a:p>
            <a:pPr algn="just">
              <a:defRPr/>
            </a:pPr>
            <a:r>
              <a:rPr lang="en-US" dirty="0" smtClean="0">
                <a:solidFill>
                  <a:srgbClr val="FF0000"/>
                </a:solidFill>
              </a:rPr>
              <a:t>Safe Injections Practices </a:t>
            </a:r>
          </a:p>
          <a:p>
            <a:pPr algn="just">
              <a:defRPr/>
            </a:pPr>
            <a:r>
              <a:rPr lang="en-US" dirty="0" smtClean="0">
                <a:solidFill>
                  <a:srgbClr val="FF0000"/>
                </a:solidFill>
              </a:rPr>
              <a:t>Health Care Waste Management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en-US" sz="2400" dirty="0" smtClean="0"/>
              <a:t>Rules and guidelines are available but implementation is very poor. Lack of training or poor training is also a factor. It has not been given the due priority by most of the states and dedicated budget is required. All states should focus on this. 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6864350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Health care associated infections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Complicate between 5-10% of admissions in acute care hospitals in industrialized countries </a:t>
            </a:r>
          </a:p>
          <a:p>
            <a:pPr algn="just"/>
            <a:r>
              <a:rPr lang="en-US" dirty="0" smtClean="0"/>
              <a:t>It is estimated that this risk is up to 20 times higher in developing world</a:t>
            </a:r>
          </a:p>
          <a:p>
            <a:pPr algn="just"/>
            <a:r>
              <a:rPr lang="en-US" sz="2400" dirty="0" smtClean="0"/>
              <a:t>At any given time, 1.4 million people worldwide suffer from HAI, and at least 50% of HCAI are preventable.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-temp">
  <a:themeElements>
    <a:clrScheme name="ppt-te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temp">
      <a:majorFont>
        <a:latin typeface="ITC Officina Sans Book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-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</Template>
  <TotalTime>45</TotalTime>
  <Words>1316</Words>
  <Application>Microsoft Office PowerPoint</Application>
  <PresentationFormat>On-screen Show (4:3)</PresentationFormat>
  <Paragraphs>279</Paragraphs>
  <Slides>30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ppt-temp</vt:lpstr>
      <vt:lpstr>Chart</vt:lpstr>
      <vt:lpstr>Bio-Medical Waste Management  Satish Sinha </vt:lpstr>
      <vt:lpstr>History of medical waste</vt:lpstr>
      <vt:lpstr>Various networks</vt:lpstr>
      <vt:lpstr>Stockholm Convention on Persistent Organic Pollutants</vt:lpstr>
      <vt:lpstr>Basel Convention</vt:lpstr>
      <vt:lpstr>Environmental Regulations</vt:lpstr>
      <vt:lpstr>Patient safety and Bio-medical waste management  </vt:lpstr>
      <vt:lpstr>Priority areas for Patient safety </vt:lpstr>
      <vt:lpstr>Health care associated infections  </vt:lpstr>
      <vt:lpstr>Unsafe injections </vt:lpstr>
      <vt:lpstr>Why Follow Universal Precautions </vt:lpstr>
      <vt:lpstr>What is this concern for?</vt:lpstr>
      <vt:lpstr>BMW Rules and Key Actors</vt:lpstr>
      <vt:lpstr>Know your waste</vt:lpstr>
      <vt:lpstr>Waste Treatment &amp; Disposal System</vt:lpstr>
      <vt:lpstr>Schedule II </vt:lpstr>
      <vt:lpstr>Bio-medical waste and technology</vt:lpstr>
      <vt:lpstr>Approved treatment methods</vt:lpstr>
      <vt:lpstr>In house management of waste</vt:lpstr>
      <vt:lpstr>Right Technology</vt:lpstr>
      <vt:lpstr>Of site management of waste-Centralized Facilities</vt:lpstr>
      <vt:lpstr>Slide 22</vt:lpstr>
      <vt:lpstr>Hurdles in Implementation</vt:lpstr>
      <vt:lpstr>At the SPCB level</vt:lpstr>
      <vt:lpstr>At the Hospital level</vt:lpstr>
      <vt:lpstr>At the CTF level</vt:lpstr>
      <vt:lpstr>Way Forward</vt:lpstr>
      <vt:lpstr>Emerging Issues</vt:lpstr>
      <vt:lpstr>Emerging Issues</vt:lpstr>
      <vt:lpstr>Thank You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tfhc</dc:creator>
  <cp:lastModifiedBy>IS</cp:lastModifiedBy>
  <cp:revision>18</cp:revision>
  <dcterms:created xsi:type="dcterms:W3CDTF">2013-02-04T10:40:31Z</dcterms:created>
  <dcterms:modified xsi:type="dcterms:W3CDTF">2013-02-04T11:46:32Z</dcterms:modified>
</cp:coreProperties>
</file>