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76" r:id="rId3"/>
    <p:sldId id="274" r:id="rId4"/>
    <p:sldId id="277" r:id="rId5"/>
    <p:sldId id="278" r:id="rId6"/>
    <p:sldId id="279" r:id="rId7"/>
    <p:sldId id="268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69" r:id="rId18"/>
    <p:sldId id="271" r:id="rId19"/>
    <p:sldId id="290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0000"/>
    <a:srgbClr val="996633"/>
    <a:srgbClr val="990033"/>
    <a:srgbClr val="009999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9642" autoAdjust="0"/>
  </p:normalViewPr>
  <p:slideViewPr>
    <p:cSldViewPr>
      <p:cViewPr varScale="1">
        <p:scale>
          <a:sx n="87" d="100"/>
          <a:sy n="87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7051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73E06-148D-42EE-83F3-2A4BEA90F2D4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B8758-2DBB-48BB-BF2A-8424F4E77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B8758-2DBB-48BB-BF2A-8424F4E77D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B8758-2DBB-48BB-BF2A-8424F4E77D5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B8758-2DBB-48BB-BF2A-8424F4E77D5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B8758-2DBB-48BB-BF2A-8424F4E77D5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B8758-2DBB-48BB-BF2A-8424F4E77D5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B8758-2DBB-48BB-BF2A-8424F4E77D5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B8758-2DBB-48BB-BF2A-8424F4E77D5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B8758-2DBB-48BB-BF2A-8424F4E77D5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B8758-2DBB-48BB-BF2A-8424F4E77D5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B8758-2DBB-48BB-BF2A-8424F4E77D5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B8758-2DBB-48BB-BF2A-8424F4E77D5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B8758-2DBB-48BB-BF2A-8424F4E77D5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B8758-2DBB-48BB-BF2A-8424F4E77D5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B8758-2DBB-48BB-BF2A-8424F4E77D5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EF16-F36E-41E0-AA05-B2A3862AD763}" type="datetime1">
              <a:rPr lang="en-US" smtClean="0"/>
              <a:pPr/>
              <a:t>2/6/2013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IICA,  New Delhi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76AB94-059B-4A36-9A09-B3CA00D42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D03D-41F0-4BA5-B0F9-E7906C56FDB2}" type="datetime1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IICA,  New Delhi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AB94-059B-4A36-9A09-B3CA00D42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676AB94-059B-4A36-9A09-B3CA00D42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DA59-9855-441B-B9BD-F9F4CE25DE77}" type="datetime1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IICA,  New Delhi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19C4-0F7F-4AEF-B867-61C821AD48E7}" type="datetime1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IICA,  New Delhi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76AB94-059B-4A36-9A09-B3CA00D42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IICA,  New Delhi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6D6C-295C-4194-9841-CAFA2E303632}" type="datetime1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76AB94-059B-4A36-9A09-B3CA00D42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DFBECA-4E17-4505-A8E5-C6109387B48E}" type="datetime1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IICA,  New Delhi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AB94-059B-4A36-9A09-B3CA00D42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0705-72C2-44CA-8DD5-123B14F14579}" type="datetime1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IICA,  New Delhi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676AB94-059B-4A36-9A09-B3CA00D42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54B0-2E02-4F9B-9338-B5EDCE208B17}" type="datetime1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IICA,  New Delhi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676AB94-059B-4A36-9A09-B3CA00D42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6DC0-7704-4EE0-B96A-7EBE335DB4F5}" type="datetime1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IICA,  New Delhi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76AB94-059B-4A36-9A09-B3CA00D42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76AB94-059B-4A36-9A09-B3CA00D42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1D4F-2D28-46AD-AD67-A3BBAD9CA4E8}" type="datetime1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IICA,  New Delhi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676AB94-059B-4A36-9A09-B3CA00D42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EC8E29D-6266-48AB-B586-0CEF4D6088A8}" type="datetime1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IICA,  New Delhi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A229199-C1D4-4CDC-928E-359376253C8D}" type="datetime1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IICA,  New Delhi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76AB94-059B-4A36-9A09-B3CA00D42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0"/>
            <a:ext cx="7772400" cy="365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Social, Environmental &amp;  Economic Responsibilities </a:t>
            </a:r>
            <a:b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of Business</a:t>
            </a:r>
            <a:b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Bimal Arora </a:t>
            </a:r>
            <a:br>
              <a:rPr lang="en-US" sz="2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07 February , 2013, Hyderabad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en-US" sz="1800" dirty="0">
              <a:solidFill>
                <a:srgbClr val="990000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85800"/>
            <a:ext cx="3124200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Grafik 4" descr="gizlogo-standard-rgb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936625"/>
            <a:ext cx="7366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762000"/>
            <a:ext cx="1219200" cy="12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0099"/>
                </a:solidFill>
              </a:rPr>
              <a:t>Principle 3: businesses should promote the wellbeing “of all employees”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u="sng" dirty="0" smtClean="0">
                <a:latin typeface="+mj-lt"/>
              </a:rPr>
              <a:t>Brief Description</a:t>
            </a:r>
          </a:p>
          <a:p>
            <a:r>
              <a:rPr lang="en-US" sz="1600" dirty="0" smtClean="0"/>
              <a:t>The principle encompasses all policies and practices relating to dignity and wellbeing of employees engaged within a business or in its value chain</a:t>
            </a:r>
          </a:p>
          <a:p>
            <a:r>
              <a:rPr lang="en-US" sz="1600" dirty="0" smtClean="0"/>
              <a:t>The principle extends to all categories of employees within and outside its boundaries and covers work performed by individuals, including subcontracted and home based.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None/>
            </a:pPr>
            <a:r>
              <a:rPr lang="en-US" sz="1800" b="1" u="sng" dirty="0" smtClean="0">
                <a:latin typeface="+mj-lt"/>
              </a:rPr>
              <a:t>Core Elements</a:t>
            </a:r>
          </a:p>
          <a:p>
            <a:r>
              <a:rPr lang="en-US" sz="1600" dirty="0" smtClean="0">
                <a:latin typeface="+mj-lt"/>
              </a:rPr>
              <a:t>Respect the right to freedom of association, participation, collective bargaining and access to proper grievance redressal mechanism</a:t>
            </a:r>
          </a:p>
          <a:p>
            <a:r>
              <a:rPr lang="en-US" sz="1600" dirty="0" smtClean="0">
                <a:latin typeface="+mj-lt"/>
              </a:rPr>
              <a:t>Equal opportunities to all caste, creed, gender, religion, race, disability or sex</a:t>
            </a:r>
          </a:p>
          <a:p>
            <a:r>
              <a:rPr lang="en-US" sz="1600" dirty="0" smtClean="0">
                <a:latin typeface="+mj-lt"/>
              </a:rPr>
              <a:t>No child labor, forced labor or any form of involuntary labor (paid or unpaid)</a:t>
            </a:r>
          </a:p>
          <a:p>
            <a:r>
              <a:rPr lang="en-US" sz="1600" dirty="0" smtClean="0">
                <a:latin typeface="+mj-lt"/>
              </a:rPr>
              <a:t>Cognizance of work life balance of employees especially women</a:t>
            </a:r>
          </a:p>
          <a:p>
            <a:r>
              <a:rPr lang="en-US" sz="1600" dirty="0" smtClean="0">
                <a:latin typeface="+mj-lt"/>
              </a:rPr>
              <a:t>Provide facilities for the wellbeing</a:t>
            </a:r>
          </a:p>
          <a:p>
            <a:r>
              <a:rPr lang="en-US" sz="1600" dirty="0" smtClean="0">
                <a:latin typeface="+mj-lt"/>
              </a:rPr>
              <a:t>Safe, hygienic and humane work place environment</a:t>
            </a:r>
          </a:p>
          <a:p>
            <a:r>
              <a:rPr lang="en-US" sz="1600" dirty="0" smtClean="0">
                <a:latin typeface="+mj-lt"/>
              </a:rPr>
              <a:t>Ensure continuous skill and competence up gradation of all employees</a:t>
            </a:r>
          </a:p>
          <a:p>
            <a:r>
              <a:rPr lang="en-US" sz="1600" dirty="0" smtClean="0">
                <a:latin typeface="+mj-lt"/>
              </a:rPr>
              <a:t>Harassment free work place</a:t>
            </a:r>
          </a:p>
          <a:p>
            <a:pPr>
              <a:buNone/>
            </a:pPr>
            <a:endParaRPr lang="en-US" sz="1800" b="1" u="sng" dirty="0" smtClean="0">
              <a:latin typeface="+mj-lt"/>
            </a:endParaRPr>
          </a:p>
          <a:p>
            <a:pPr>
              <a:buNone/>
            </a:pPr>
            <a:endParaRPr lang="en-US" sz="1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dirty="0" smtClean="0">
                <a:solidFill>
                  <a:srgbClr val="000099"/>
                </a:solidFill>
              </a:rPr>
              <a:t/>
            </a:r>
            <a:br>
              <a:rPr lang="en-US" sz="2000" b="1" dirty="0" smtClean="0">
                <a:solidFill>
                  <a:srgbClr val="000099"/>
                </a:solidFill>
              </a:rPr>
            </a:br>
            <a:r>
              <a:rPr lang="en-US" sz="2000" b="1" dirty="0" smtClean="0">
                <a:solidFill>
                  <a:srgbClr val="000099"/>
                </a:solidFill>
              </a:rPr>
              <a:t/>
            </a:r>
            <a:br>
              <a:rPr lang="en-US" sz="2000" b="1" dirty="0" smtClean="0">
                <a:solidFill>
                  <a:srgbClr val="000099"/>
                </a:solidFill>
              </a:rPr>
            </a:br>
            <a:r>
              <a:rPr lang="en-US" sz="2000" b="1" dirty="0" smtClean="0">
                <a:solidFill>
                  <a:srgbClr val="000099"/>
                </a:solidFill>
              </a:rPr>
              <a:t>Principle 4: Businesses should respect the interests of, and be responsive towards all stakeholders, especially those who are disadvantaged, vulnerable and marginalized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u="sng" dirty="0" smtClean="0"/>
              <a:t>Brief Description</a:t>
            </a:r>
          </a:p>
          <a:p>
            <a:pPr>
              <a:buFont typeface="Arial" pitchFamily="34" charset="0"/>
              <a:buChar char="•"/>
            </a:pPr>
            <a:r>
              <a:rPr lang="en-US" sz="1700" dirty="0" smtClean="0"/>
              <a:t>Responsibility to think and act beyond the interests of its shareholders to include all their stakeholders</a:t>
            </a:r>
          </a:p>
          <a:p>
            <a:pPr>
              <a:buFont typeface="Arial" pitchFamily="34" charset="0"/>
              <a:buChar char="•"/>
            </a:pPr>
            <a:r>
              <a:rPr lang="en-US" sz="1700" dirty="0" smtClean="0"/>
              <a:t>Proactively engage with and respond to those that are disadvantaged, vulnerable and marginalized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None/>
            </a:pPr>
            <a:r>
              <a:rPr lang="en-US" sz="1800" b="1" u="sng" dirty="0" smtClean="0">
                <a:latin typeface="+mj-lt"/>
              </a:rPr>
              <a:t>Core Elements</a:t>
            </a:r>
          </a:p>
          <a:p>
            <a:r>
              <a:rPr lang="en-US" sz="1700" dirty="0" smtClean="0"/>
              <a:t>Systematically identify their stakeholders, understand their concerns, define purpose and scope of engagement, and commit to engaging with them.</a:t>
            </a:r>
          </a:p>
          <a:p>
            <a:r>
              <a:rPr lang="en-US" sz="1700" dirty="0" smtClean="0"/>
              <a:t>Acknowledge, assume responsibility and be transparent about the impact of their policies, decisions, product and services and associated operations on the stakeholders.</a:t>
            </a:r>
          </a:p>
          <a:p>
            <a:r>
              <a:rPr lang="en-US" sz="1700" dirty="0" smtClean="0"/>
              <a:t>Give special attention to stakeholders in areas that are underdeveloped</a:t>
            </a:r>
          </a:p>
          <a:p>
            <a:r>
              <a:rPr lang="en-US" sz="1700" dirty="0" smtClean="0"/>
              <a:t>Resolve differences with stakeholders in a just, fair and equitable manner</a:t>
            </a:r>
          </a:p>
          <a:p>
            <a:pPr>
              <a:buFont typeface="Arial" pitchFamily="34" charset="0"/>
              <a:buChar char="•"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0099"/>
                </a:solidFill>
              </a:rPr>
              <a:t>Principle 5: Businesses should respect and promote human rights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u="sng" dirty="0" smtClean="0">
                <a:latin typeface="+mj-lt"/>
              </a:rPr>
              <a:t>Brief Description</a:t>
            </a:r>
          </a:p>
          <a:p>
            <a:r>
              <a:rPr lang="en-US" sz="1600" dirty="0" smtClean="0"/>
              <a:t>Recognizes that human rights are the codification and agreement of what it means to treat others with dignity and respect.</a:t>
            </a:r>
          </a:p>
          <a:p>
            <a:r>
              <a:rPr lang="en-US" sz="1600" dirty="0" smtClean="0"/>
              <a:t>Imbibes its spirit from the Constitution of India</a:t>
            </a:r>
          </a:p>
          <a:p>
            <a:r>
              <a:rPr lang="en-US" sz="1600" dirty="0" smtClean="0"/>
              <a:t>Takes into account the “Corporate Responsibility to Respect Human Rights” 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None/>
            </a:pPr>
            <a:r>
              <a:rPr lang="en-US" sz="1800" b="1" u="sng" dirty="0" smtClean="0">
                <a:latin typeface="+mj-lt"/>
              </a:rPr>
              <a:t>Core Elements</a:t>
            </a:r>
          </a:p>
          <a:p>
            <a:r>
              <a:rPr lang="en-US" sz="1600" dirty="0" smtClean="0"/>
              <a:t>Understand the human rights content of the Constitution of India, national laws and policies and content of International Bill of Human rights.</a:t>
            </a:r>
          </a:p>
          <a:p>
            <a:r>
              <a:rPr lang="en-US" sz="1600" dirty="0" smtClean="0"/>
              <a:t>Integrate respect for human rights in management systems through assessing and managing human rights impacts of the business operation</a:t>
            </a:r>
          </a:p>
          <a:p>
            <a:r>
              <a:rPr lang="en-US" sz="1600" dirty="0" smtClean="0"/>
              <a:t>Recognize and respect all human rights of all relevant stakeholders and groups within and beyond workplace</a:t>
            </a:r>
          </a:p>
          <a:p>
            <a:r>
              <a:rPr lang="en-US" sz="1600" dirty="0" smtClean="0"/>
              <a:t>Promote the awareness and realization of rights across its value chain</a:t>
            </a:r>
          </a:p>
          <a:p>
            <a:r>
              <a:rPr lang="en-US" sz="1600" dirty="0" smtClean="0"/>
              <a:t>Should not be complicit with human rights abuses by third party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0099"/>
                </a:solidFill>
              </a:rPr>
              <a:t>Principle 6: Business should respect, protect and make efforts to restore the environment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700" b="1" u="sng" dirty="0" smtClean="0">
                <a:latin typeface="+mj-lt"/>
              </a:rPr>
              <a:t>Brief Description</a:t>
            </a:r>
          </a:p>
          <a:p>
            <a:r>
              <a:rPr lang="en-US" sz="1600" dirty="0" smtClean="0"/>
              <a:t>Recognizes the environmental responsibility is a pre requisite for sustainable economic growth and well being of society</a:t>
            </a:r>
          </a:p>
          <a:p>
            <a:r>
              <a:rPr lang="en-US" sz="1600" dirty="0" smtClean="0"/>
              <a:t>Emphasizes that environmental issues are interconnected at the local, regional and global levels.</a:t>
            </a:r>
          </a:p>
          <a:p>
            <a:r>
              <a:rPr lang="en-US" sz="1600" dirty="0" smtClean="0"/>
              <a:t>Encourages businesses to understand and be accountable for direct and indirect environmental impacts of their operations, products and services</a:t>
            </a:r>
          </a:p>
          <a:p>
            <a:r>
              <a:rPr lang="en-US" sz="1600" dirty="0" smtClean="0"/>
              <a:t>Urges businesses to follow the precautionary principle</a:t>
            </a:r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r>
              <a:rPr lang="en-US" sz="1700" b="1" u="sng" dirty="0" smtClean="0">
                <a:latin typeface="+mj-lt"/>
              </a:rPr>
              <a:t>Core Elements</a:t>
            </a:r>
          </a:p>
          <a:p>
            <a:r>
              <a:rPr lang="en-US" sz="1600" dirty="0" smtClean="0"/>
              <a:t>Utilize natural and man made resources in and optimal and responsible manner</a:t>
            </a:r>
          </a:p>
          <a:p>
            <a:r>
              <a:rPr lang="en-US" sz="1600" dirty="0" smtClean="0"/>
              <a:t>Take measures to check and prevent pollution</a:t>
            </a:r>
          </a:p>
          <a:p>
            <a:r>
              <a:rPr lang="en-US" sz="1600" dirty="0" smtClean="0"/>
              <a:t>Ensure that benefits are shared equitably</a:t>
            </a:r>
          </a:p>
          <a:p>
            <a:r>
              <a:rPr lang="en-US" sz="1600" dirty="0" smtClean="0"/>
              <a:t>Continuously seek to improve environmental performance</a:t>
            </a:r>
          </a:p>
          <a:p>
            <a:r>
              <a:rPr lang="en-US" sz="1600" dirty="0" smtClean="0"/>
              <a:t>Develop Environment Management Systems and contingency plans</a:t>
            </a:r>
          </a:p>
          <a:p>
            <a:r>
              <a:rPr lang="en-US" sz="1600" dirty="0" smtClean="0"/>
              <a:t>Report environment performance</a:t>
            </a:r>
          </a:p>
          <a:p>
            <a:r>
              <a:rPr lang="en-US" sz="1600" dirty="0" smtClean="0"/>
              <a:t>Proactively persuade and support its value chain for adoption of this principle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0099"/>
                </a:solidFill>
              </a:rPr>
              <a:t>Principle 7: Businesses, when engaged in influencing public and regulatory policy, should do so in a responsible manner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b="1" u="sng" dirty="0" smtClean="0">
                <a:latin typeface="+mj-lt"/>
              </a:rPr>
              <a:t>Brief Description</a:t>
            </a:r>
          </a:p>
          <a:p>
            <a:r>
              <a:rPr lang="en-US" sz="1700" dirty="0" smtClean="0"/>
              <a:t>Recognizes that business operate within the specified legislative and policy frameworks prescribed by the Government</a:t>
            </a:r>
          </a:p>
          <a:p>
            <a:r>
              <a:rPr lang="en-US" sz="1700" dirty="0" smtClean="0"/>
              <a:t>Acknowledges that in a democratic set up, such as legal frameworks are developed in a collaborative manner with participation of all the stakeholders including businesses</a:t>
            </a:r>
          </a:p>
          <a:p>
            <a:r>
              <a:rPr lang="en-US" sz="1700" dirty="0" smtClean="0"/>
              <a:t>Recognizes the right of businesses to engage with Government for redressal of a grievance or for influencing public policy and public opinion</a:t>
            </a:r>
          </a:p>
          <a:p>
            <a:r>
              <a:rPr lang="en-US" sz="1700" dirty="0" smtClean="0"/>
              <a:t>Emphasizes that policy advocacy must expand public good</a:t>
            </a:r>
          </a:p>
          <a:p>
            <a:endParaRPr lang="en-US" sz="1600" dirty="0" smtClean="0"/>
          </a:p>
          <a:p>
            <a:pPr>
              <a:buNone/>
            </a:pPr>
            <a:r>
              <a:rPr lang="en-US" sz="1600" b="1" u="sng" dirty="0" smtClean="0">
                <a:latin typeface="+mj-lt"/>
              </a:rPr>
              <a:t>Core Elements</a:t>
            </a:r>
          </a:p>
          <a:p>
            <a:r>
              <a:rPr lang="en-US" sz="1700" dirty="0" smtClean="0">
                <a:latin typeface="+mj-lt"/>
              </a:rPr>
              <a:t>Businesses, while pursuing policy advocacy must ensure that their advocacy positions are consistent with the Principles and Core Elements contained in these Guidelines.</a:t>
            </a:r>
          </a:p>
          <a:p>
            <a:r>
              <a:rPr lang="en-US" sz="1700" dirty="0" smtClean="0">
                <a:latin typeface="+mj-lt"/>
              </a:rPr>
              <a:t>Businesses should utilize the trade and industry chambers and associations and other such collective platforms to undertake such policy advocacy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2000" b="1" dirty="0" smtClean="0">
                <a:solidFill>
                  <a:srgbClr val="000099"/>
                </a:solidFill>
              </a:rPr>
              <a:t>Principle 8: Businesses  should support  inclusive growth and equitable development</a:t>
            </a:r>
            <a:endParaRPr lang="en-US" sz="2000" dirty="0">
              <a:solidFill>
                <a:srgbClr val="000099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1800" b="1" u="sng" dirty="0" smtClean="0">
                <a:latin typeface="+mj-lt"/>
              </a:rPr>
              <a:t>Brief Description</a:t>
            </a:r>
          </a:p>
          <a:p>
            <a:r>
              <a:rPr lang="en-IN" sz="1600" dirty="0" smtClean="0"/>
              <a:t>Recognizes the challenges of social and economic development faced by India and builds upon the development agenda</a:t>
            </a:r>
          </a:p>
          <a:p>
            <a:r>
              <a:rPr lang="en-IN" sz="1600" dirty="0" smtClean="0"/>
              <a:t>Recognizes the value of energy and enterprise of businesses and encourages them to innovate and contribute to the overall development of the country</a:t>
            </a:r>
          </a:p>
          <a:p>
            <a:r>
              <a:rPr lang="en-IN" sz="1600" dirty="0" smtClean="0"/>
              <a:t>Emphasizes the need for collaboration amongst businesses, government agencies and civil society in furthering this development agenda.</a:t>
            </a:r>
          </a:p>
          <a:p>
            <a:r>
              <a:rPr lang="en-IN" sz="1600" dirty="0" smtClean="0"/>
              <a:t>Reiterates that business prosperity and inclusive growth and equitable development are interdependent</a:t>
            </a:r>
          </a:p>
          <a:p>
            <a:pPr>
              <a:buNone/>
            </a:pPr>
            <a:endParaRPr lang="en-IN" sz="1600" dirty="0" smtClean="0"/>
          </a:p>
          <a:p>
            <a:pPr>
              <a:buNone/>
            </a:pPr>
            <a:r>
              <a:rPr lang="en-IN" sz="1800" b="1" u="sng" dirty="0" smtClean="0">
                <a:latin typeface="+mj-lt"/>
              </a:rPr>
              <a:t>Core Elements</a:t>
            </a:r>
          </a:p>
          <a:p>
            <a:r>
              <a:rPr lang="en-IN" sz="1600" dirty="0" smtClean="0"/>
              <a:t>Understand their impact on social and economic development.</a:t>
            </a:r>
            <a:endParaRPr lang="en-US" sz="1600" dirty="0" smtClean="0"/>
          </a:p>
          <a:p>
            <a:r>
              <a:rPr lang="en-IN" sz="1600" dirty="0" smtClean="0"/>
              <a:t>Innovate and invest in products, technologies and processes that promote the wellbeing of society and mitigate any negative impacts</a:t>
            </a:r>
            <a:endParaRPr lang="en-US" sz="1600" dirty="0" smtClean="0"/>
          </a:p>
          <a:p>
            <a:r>
              <a:rPr lang="en-IN" sz="1600" dirty="0" smtClean="0"/>
              <a:t>Make efforts to complement and support the development priorities at local and national levels</a:t>
            </a:r>
            <a:endParaRPr lang="en-US" sz="1600" dirty="0" smtClean="0"/>
          </a:p>
          <a:p>
            <a:r>
              <a:rPr lang="en-IN" sz="1600" dirty="0" smtClean="0"/>
              <a:t>Businesses operating in regions that are underdeveloped should be especially sensitive to local concerns</a:t>
            </a:r>
            <a:endParaRPr lang="en-US" sz="1600" dirty="0" smtClean="0"/>
          </a:p>
          <a:p>
            <a:endParaRPr lang="en-US" sz="1600" b="1" u="sng" dirty="0" smtClean="0"/>
          </a:p>
          <a:p>
            <a:endParaRPr lang="en-US" sz="1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IN" sz="2200" b="1" dirty="0" smtClean="0">
                <a:solidFill>
                  <a:srgbClr val="000099"/>
                </a:solidFill>
              </a:rPr>
              <a:t>Principle 9: Businesses should engage with and provide value to their customers and consumers in a responsible manner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8036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1800" b="1" u="sng" dirty="0" smtClean="0">
              <a:latin typeface="+mj-lt"/>
            </a:endParaRPr>
          </a:p>
          <a:p>
            <a:pPr>
              <a:buNone/>
            </a:pPr>
            <a:r>
              <a:rPr lang="en-US" sz="1600" b="1" u="sng" dirty="0" smtClean="0">
                <a:latin typeface="+mj-lt"/>
              </a:rPr>
              <a:t>Brief Description</a:t>
            </a:r>
          </a:p>
          <a:p>
            <a:r>
              <a:rPr lang="en-IN" sz="1600" dirty="0" smtClean="0"/>
              <a:t>Basic aim of a business entity is to provide goods and services to its customers in a manner that generates value for both.</a:t>
            </a:r>
            <a:endParaRPr lang="en-US" sz="1600" dirty="0" smtClean="0"/>
          </a:p>
          <a:p>
            <a:r>
              <a:rPr lang="en-IN" sz="1600" dirty="0" smtClean="0"/>
              <a:t>Acknowledges that no business entity can exist or survive in the absence of its customers. </a:t>
            </a:r>
            <a:endParaRPr lang="en-US" sz="1600" dirty="0" smtClean="0"/>
          </a:p>
          <a:p>
            <a:r>
              <a:rPr lang="en-IN" sz="1600" dirty="0" smtClean="0"/>
              <a:t>Recognizes that customers have the freedom of choice in the selection and use of goods</a:t>
            </a:r>
            <a:endParaRPr lang="en-US" sz="1600" dirty="0" smtClean="0"/>
          </a:p>
          <a:p>
            <a:r>
              <a:rPr lang="en-IN" sz="1600" dirty="0" smtClean="0"/>
              <a:t> Recognizes that businesses have an obligation to mitigating the long term adverse impacts that excessive consumption may have on the overall well-being of individuals, society and our planet.</a:t>
            </a:r>
          </a:p>
          <a:p>
            <a:pPr>
              <a:buNone/>
            </a:pPr>
            <a:endParaRPr lang="en-IN" sz="1400" dirty="0" smtClean="0"/>
          </a:p>
          <a:p>
            <a:pPr>
              <a:buNone/>
            </a:pPr>
            <a:r>
              <a:rPr lang="en-IN" sz="1600" b="1" u="sng" dirty="0" smtClean="0"/>
              <a:t>Core Elements</a:t>
            </a:r>
          </a:p>
          <a:p>
            <a:r>
              <a:rPr lang="en-IN" sz="1600" dirty="0" smtClean="0"/>
              <a:t>Take into account the overall well-being of the customers and that of society.</a:t>
            </a:r>
            <a:endParaRPr lang="en-US" sz="1600" dirty="0" smtClean="0"/>
          </a:p>
          <a:p>
            <a:r>
              <a:rPr lang="en-IN" sz="1600" dirty="0" smtClean="0"/>
              <a:t>Ensure that they do not restrict the freedom of choice and free competition in any manner</a:t>
            </a:r>
            <a:endParaRPr lang="en-US" sz="1600" dirty="0" smtClean="0"/>
          </a:p>
          <a:p>
            <a:r>
              <a:rPr lang="en-IN" sz="1600" dirty="0" smtClean="0"/>
              <a:t>Disclose all information truthfully and factually, through labelling and other means</a:t>
            </a:r>
            <a:endParaRPr lang="en-US" sz="1600" dirty="0" smtClean="0"/>
          </a:p>
          <a:p>
            <a:r>
              <a:rPr lang="en-IN" sz="1600" dirty="0" smtClean="0"/>
              <a:t>Promote and advertise their products in ways that do not mislead, confuse the consumers or violate any of the principles in these guidelines.</a:t>
            </a:r>
            <a:endParaRPr lang="en-US" sz="1600" dirty="0" smtClean="0"/>
          </a:p>
          <a:p>
            <a:r>
              <a:rPr lang="en-IN" sz="1600" dirty="0" smtClean="0"/>
              <a:t>Exercise due care and caution while providing goods and services that result in over-exploitation of natural resources or lead to excessive conspicuous consumption. </a:t>
            </a:r>
            <a:endParaRPr lang="en-US" sz="1600" dirty="0" smtClean="0"/>
          </a:p>
          <a:p>
            <a:r>
              <a:rPr lang="en-IN" sz="1600" dirty="0" smtClean="0"/>
              <a:t>Provide adequate grievance handling mechanisms to address customer concerns and feedback.</a:t>
            </a:r>
            <a:endParaRPr lang="en-US" sz="1600" dirty="0" smtClean="0"/>
          </a:p>
          <a:p>
            <a:pPr>
              <a:buNone/>
            </a:pPr>
            <a:endParaRPr lang="en-IN" sz="1600" dirty="0" smtClean="0"/>
          </a:p>
          <a:p>
            <a:pPr>
              <a:buNone/>
            </a:pPr>
            <a:endParaRPr lang="en-IN" sz="1400" dirty="0" smtClean="0"/>
          </a:p>
          <a:p>
            <a:pPr>
              <a:buNone/>
            </a:pPr>
            <a:endParaRPr lang="en-IN" sz="1400" dirty="0" smtClean="0"/>
          </a:p>
          <a:p>
            <a:pPr>
              <a:buNone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Adoption Methods and Reporting Framework</a:t>
            </a:r>
            <a:endParaRPr lang="en-US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For the Voluntary Guidelines to be universally adopted, they must become part of the business DNA </a:t>
            </a:r>
          </a:p>
          <a:p>
            <a:r>
              <a:rPr lang="en-US" dirty="0" smtClean="0"/>
              <a:t>Adoption Methods, Reporting Framework and Indicators are included, to enable firms to understand and perform as “Responsible Businesses”</a:t>
            </a:r>
          </a:p>
          <a:p>
            <a:r>
              <a:rPr lang="en-US" dirty="0" smtClean="0"/>
              <a:t>MSME Guidance to reinforce that all businesses irrespective of size need to function responsibly</a:t>
            </a:r>
          </a:p>
          <a:p>
            <a:r>
              <a:rPr lang="en-US" dirty="0" smtClean="0"/>
              <a:t>Reporting and Disclosure at two levels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7734300" cy="46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52400"/>
            <a:ext cx="85159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Six Steps for  Building A Strategy for Responsible Business (RB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85800" y="2996352"/>
            <a:ext cx="8458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Source: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Adapted from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Developing Value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published by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SustainAbility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lang="en-US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IFC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758952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rgbClr val="000099"/>
                </a:solidFill>
              </a:rPr>
              <a:t>NVGs </a:t>
            </a:r>
            <a:r>
              <a:rPr lang="en-IN" sz="2700" b="1" dirty="0" smtClean="0">
                <a:solidFill>
                  <a:srgbClr val="000099"/>
                </a:solidFill>
              </a:rPr>
              <a:t>Aligned with Aspects of Private Healthcare Sector </a:t>
            </a:r>
            <a:endParaRPr lang="en-IN" b="1" dirty="0">
              <a:solidFill>
                <a:srgbClr val="00009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IICA,  New Delhi</a:t>
            </a:r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" y="1177713"/>
          <a:ext cx="8915400" cy="5604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792480"/>
                <a:gridCol w="891540"/>
                <a:gridCol w="891540"/>
                <a:gridCol w="891540"/>
                <a:gridCol w="891540"/>
                <a:gridCol w="891540"/>
                <a:gridCol w="891540"/>
                <a:gridCol w="891540"/>
                <a:gridCol w="891540"/>
              </a:tblGrid>
              <a:tr h="757767">
                <a:tc>
                  <a:txBody>
                    <a:bodyPr/>
                    <a:lstStyle/>
                    <a:p>
                      <a:r>
                        <a:rPr lang="en-IN" sz="900" b="0" dirty="0" smtClean="0"/>
                        <a:t>General Manufacturing Processes</a:t>
                      </a:r>
                      <a:endParaRPr lang="en-IN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b="0" dirty="0" smtClean="0"/>
                        <a:t>IPR</a:t>
                      </a:r>
                      <a:endParaRPr lang="en-IN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b="0" dirty="0" smtClean="0"/>
                        <a:t>New Technologies, R&amp;D</a:t>
                      </a:r>
                      <a:endParaRPr lang="en-IN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 b="0" dirty="0"/>
                    </a:p>
                  </a:txBody>
                  <a:tcPr/>
                </a:tc>
              </a:tr>
              <a:tr h="757767"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Environment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Resource Efficiency and Sustainable Production Practices (LCA)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Good Manufacturing Practices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Reduce, Reuse, Recycle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Periodic Impact Assessment and Disclosure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Pollution Control Measures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Pollution (Hospital Waste) Control Measures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Pollution (Pathological Waste) Control Measures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Clean Technology &amp; EMS 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Environmental performance of Value Chain members</a:t>
                      </a:r>
                      <a:endParaRPr lang="en-IN" sz="900" dirty="0"/>
                    </a:p>
                  </a:txBody>
                  <a:tcPr/>
                </a:tc>
              </a:tr>
              <a:tr h="757767"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Stakeholders, Community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Stakeholder Engagement and Communication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Community Well-being &amp; Inclusion 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/>
                </a:tc>
              </a:tr>
              <a:tr h="757767"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Labour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Complaint and Grievance </a:t>
                      </a:r>
                      <a:r>
                        <a:rPr lang="en-IN" sz="900" dirty="0" err="1" smtClean="0"/>
                        <a:t>Redressal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Equal Opportunity at work 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Child, Bonded and Forced Labour 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Occupational Health &amp; Safety 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Wage Policies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Workplace Environment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Human Rights (Bonded Labour, Sexual Harassment, Child Labour, Disabled Person)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/>
                </a:tc>
              </a:tr>
              <a:tr h="757767"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Marketing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Transparent Marketing Information &amp; Communication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Anti-competitive Practices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Consumer Education and Information 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Sustainable Consumption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Deceptive Marketing Practices (UTPs)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Freedom of  Choice (Consumers)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Consumer Grievances and Handling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/>
                </a:tc>
              </a:tr>
              <a:tr h="757767"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Distribution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Abuse of Dominant Position (Exclusionary)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Corruption (Influencing hospitals/providers  to sell products)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Corrupt practices in Hospitals 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Corruption (‘Commission/Cuts’ for Docs)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Anti-competitive Practices 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Lobbying and Policy Advocacy Processes</a:t>
                      </a:r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Historical and Socio-economic Context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Religious background</a:t>
            </a:r>
          </a:p>
          <a:p>
            <a:r>
              <a:rPr lang="en-US" dirty="0" smtClean="0"/>
              <a:t>Charity and Philanthropy</a:t>
            </a:r>
          </a:p>
          <a:p>
            <a:r>
              <a:rPr lang="en-US" dirty="0" smtClean="0"/>
              <a:t>Principle of Trusteeship</a:t>
            </a:r>
          </a:p>
          <a:p>
            <a:r>
              <a:rPr lang="en-US" dirty="0" smtClean="0"/>
              <a:t>Social Responsibility - The Western Thought</a:t>
            </a:r>
          </a:p>
          <a:p>
            <a:r>
              <a:rPr lang="en-US" dirty="0" smtClean="0"/>
              <a:t>Environmental Concerns</a:t>
            </a:r>
          </a:p>
          <a:p>
            <a:r>
              <a:rPr lang="en-US" dirty="0" smtClean="0"/>
              <a:t>CSR and Beyond</a:t>
            </a:r>
          </a:p>
          <a:p>
            <a:r>
              <a:rPr lang="en-US" dirty="0" smtClean="0"/>
              <a:t>National Concerns</a:t>
            </a:r>
          </a:p>
          <a:p>
            <a:r>
              <a:rPr lang="en-US" dirty="0" smtClean="0"/>
              <a:t>Business Responsibility- A Holistic Approach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7200" dirty="0" smtClean="0"/>
          </a:p>
          <a:p>
            <a:pPr algn="ctr">
              <a:buNone/>
            </a:pPr>
            <a:r>
              <a:rPr lang="en-US" sz="7200" dirty="0" smtClean="0"/>
              <a:t>Thank You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Government and Business Responsibility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3886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PM’s Ten Point Social Charter</a:t>
            </a:r>
          </a:p>
          <a:p>
            <a:r>
              <a:rPr lang="en-US" dirty="0" smtClean="0"/>
              <a:t>MCA and CSR</a:t>
            </a:r>
          </a:p>
          <a:p>
            <a:r>
              <a:rPr lang="en-US" dirty="0" smtClean="0"/>
              <a:t>Voluntary Guidelines on CSR, 2009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Released in Dec 2009, in presence of the President of India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A statement of intent by the national government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Intended to be replaced by a more comprehensive guideline</a:t>
            </a:r>
          </a:p>
          <a:p>
            <a:r>
              <a:rPr lang="en-US" dirty="0" smtClean="0"/>
              <a:t>Draft Voluntary Guidelines 2011</a:t>
            </a:r>
          </a:p>
          <a:p>
            <a:r>
              <a:rPr lang="en-US" dirty="0" smtClean="0"/>
              <a:t>Planning Commission and Task Force on Business Regulation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Formulations of the National Guideline</a:t>
            </a:r>
            <a:r>
              <a:rPr lang="en-US" dirty="0" smtClean="0">
                <a:solidFill>
                  <a:srgbClr val="000099"/>
                </a:solidFill>
              </a:rPr>
              <a:t>s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IICA mandated to formulated the guidelines</a:t>
            </a:r>
          </a:p>
          <a:p>
            <a:r>
              <a:rPr lang="en-US" dirty="0" smtClean="0"/>
              <a:t>Constitution of the Guidelines Drafting Committee</a:t>
            </a:r>
          </a:p>
          <a:p>
            <a:r>
              <a:rPr lang="en-US" dirty="0" smtClean="0"/>
              <a:t>Wide and elaborate Stakeholder Consultations</a:t>
            </a:r>
          </a:p>
          <a:p>
            <a:r>
              <a:rPr lang="en-US" dirty="0" smtClean="0"/>
              <a:t>Expansion of GDC in 2010</a:t>
            </a:r>
          </a:p>
          <a:p>
            <a:r>
              <a:rPr lang="en-US" dirty="0" smtClean="0"/>
              <a:t>Formulation of holistic guidelines that take into account the global practices but are ‘Indian’ in ethos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Structure of the Guidelines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752600"/>
            <a:ext cx="7924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ct val="20000"/>
              </a:spcBef>
              <a:buClr>
                <a:schemeClr val="hlink"/>
              </a:buClr>
              <a:buFont typeface="+mj-lt"/>
              <a:buAutoNum type="arabicPeriod"/>
              <a:defRPr/>
            </a:pPr>
            <a:r>
              <a:rPr lang="en-US" sz="2000" b="1" kern="0" dirty="0" smtClean="0">
                <a:solidFill>
                  <a:srgbClr val="C00000"/>
                </a:solidFill>
                <a:cs typeface="Arial" charset="0"/>
              </a:rPr>
              <a:t>Nine (9) Principles</a:t>
            </a:r>
            <a:r>
              <a:rPr lang="en-US" sz="2000" b="1" kern="0" dirty="0" smtClean="0">
                <a:cs typeface="Arial" charset="0"/>
              </a:rPr>
              <a:t>, covering the Triad and Ethics</a:t>
            </a:r>
          </a:p>
          <a:p>
            <a:pPr marL="571500" lvl="1" indent="-1905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000" b="1" kern="0" dirty="0" smtClean="0">
                <a:cs typeface="Arial" charset="0"/>
              </a:rPr>
              <a:t>Brief Description</a:t>
            </a:r>
          </a:p>
          <a:p>
            <a:pPr marL="571500" lvl="1" indent="-1905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000" b="1" kern="0" dirty="0" smtClean="0">
                <a:cs typeface="Arial" charset="0"/>
              </a:rPr>
              <a:t>Core Elements</a:t>
            </a:r>
          </a:p>
          <a:p>
            <a:pPr marL="541337" indent="-514350">
              <a:spcBef>
                <a:spcPct val="20000"/>
              </a:spcBef>
              <a:buClr>
                <a:schemeClr val="hlink"/>
              </a:buClr>
              <a:buFont typeface="+mj-lt"/>
              <a:buAutoNum type="arabicPeriod"/>
              <a:defRPr/>
            </a:pPr>
            <a:r>
              <a:rPr lang="en-US" sz="2000" b="1" kern="0" dirty="0" smtClean="0">
                <a:solidFill>
                  <a:srgbClr val="0070C0"/>
                </a:solidFill>
                <a:cs typeface="Arial" charset="0"/>
              </a:rPr>
              <a:t>Implementation Guidance </a:t>
            </a:r>
            <a:r>
              <a:rPr lang="en-US" sz="2000" b="1" kern="0" dirty="0" smtClean="0">
                <a:cs typeface="Arial" charset="0"/>
              </a:rPr>
              <a:t>on the 9 Principles</a:t>
            </a:r>
          </a:p>
          <a:p>
            <a:pPr marL="541337" indent="-514350">
              <a:spcBef>
                <a:spcPct val="20000"/>
              </a:spcBef>
              <a:buClr>
                <a:schemeClr val="hlink"/>
              </a:buClr>
              <a:buFont typeface="+mj-lt"/>
              <a:buAutoNum type="arabicPeriod"/>
              <a:defRPr/>
            </a:pPr>
            <a:r>
              <a:rPr lang="en-US" sz="2000" b="1" kern="0" dirty="0" smtClean="0">
                <a:solidFill>
                  <a:srgbClr val="C00000"/>
                </a:solidFill>
                <a:cs typeface="Arial" charset="0"/>
              </a:rPr>
              <a:t>Indicators (metrics) to enable self-monitoring </a:t>
            </a:r>
            <a:r>
              <a:rPr lang="en-US" sz="2000" b="1" kern="0" dirty="0" smtClean="0">
                <a:cs typeface="Arial" charset="0"/>
              </a:rPr>
              <a:t>by businesses</a:t>
            </a:r>
          </a:p>
          <a:p>
            <a:pPr marL="541337" indent="-514350">
              <a:spcBef>
                <a:spcPct val="20000"/>
              </a:spcBef>
              <a:buClr>
                <a:schemeClr val="hlink"/>
              </a:buClr>
              <a:buFont typeface="+mj-lt"/>
              <a:buAutoNum type="arabicPeriod"/>
              <a:defRPr/>
            </a:pPr>
            <a:r>
              <a:rPr lang="en-US" sz="2000" b="1" kern="0" dirty="0" smtClean="0">
                <a:solidFill>
                  <a:srgbClr val="0070C0"/>
                </a:solidFill>
                <a:cs typeface="Arial" charset="0"/>
              </a:rPr>
              <a:t>Specific inputs for MSMEs</a:t>
            </a:r>
          </a:p>
          <a:p>
            <a:pPr marL="541337" indent="-514350">
              <a:spcBef>
                <a:spcPct val="20000"/>
              </a:spcBef>
              <a:buClr>
                <a:schemeClr val="hlink"/>
              </a:buClr>
              <a:buFont typeface="+mj-lt"/>
              <a:buAutoNum type="arabicPeriod"/>
              <a:defRPr/>
            </a:pPr>
            <a:r>
              <a:rPr lang="en-US" sz="2000" b="1" kern="0" dirty="0" err="1" smtClean="0">
                <a:solidFill>
                  <a:srgbClr val="C00000"/>
                </a:solidFill>
                <a:cs typeface="Arial" charset="0"/>
              </a:rPr>
              <a:t>Caselets</a:t>
            </a:r>
            <a:r>
              <a:rPr lang="en-US" sz="2000" b="1" kern="0" dirty="0" smtClean="0">
                <a:solidFill>
                  <a:srgbClr val="C00000"/>
                </a:solidFill>
                <a:cs typeface="Arial" charset="0"/>
              </a:rPr>
              <a:t> to aid comprehension </a:t>
            </a:r>
            <a:r>
              <a:rPr lang="en-US" sz="2000" b="1" kern="0" dirty="0" smtClean="0">
                <a:cs typeface="Arial" charset="0"/>
              </a:rPr>
              <a:t>of best practices in each Principle</a:t>
            </a:r>
          </a:p>
          <a:p>
            <a:pPr marL="541337" indent="-514350">
              <a:spcBef>
                <a:spcPct val="20000"/>
              </a:spcBef>
              <a:buClr>
                <a:schemeClr val="hlink"/>
              </a:buClr>
              <a:buFont typeface="+mj-lt"/>
              <a:buAutoNum type="arabicPeriod"/>
              <a:defRPr/>
            </a:pPr>
            <a:r>
              <a:rPr lang="en-US" sz="2000" b="1" kern="0" dirty="0" smtClean="0">
                <a:solidFill>
                  <a:srgbClr val="0070C0"/>
                </a:solidFill>
                <a:cs typeface="Arial" charset="0"/>
              </a:rPr>
              <a:t>Business Case Matrix</a:t>
            </a:r>
          </a:p>
          <a:p>
            <a:pPr marL="541337" indent="-514350">
              <a:spcBef>
                <a:spcPct val="20000"/>
              </a:spcBef>
              <a:buClr>
                <a:schemeClr val="hlink"/>
              </a:buClr>
              <a:buFont typeface="+mj-lt"/>
              <a:buAutoNum type="arabicPeriod"/>
              <a:defRPr/>
            </a:pPr>
            <a:r>
              <a:rPr lang="en-US" sz="2000" b="1" kern="0" dirty="0" smtClean="0">
                <a:solidFill>
                  <a:srgbClr val="C00000"/>
                </a:solidFill>
                <a:cs typeface="Arial" charset="0"/>
              </a:rPr>
              <a:t>Glossary</a:t>
            </a:r>
            <a:r>
              <a:rPr lang="en-US" sz="2000" b="1" kern="0" dirty="0" smtClean="0">
                <a:solidFill>
                  <a:srgbClr val="0070C0"/>
                </a:solidFill>
                <a:cs typeface="Arial" charset="0"/>
              </a:rPr>
              <a:t> </a:t>
            </a:r>
            <a:r>
              <a:rPr lang="en-US" sz="2000" b="1" kern="0" dirty="0" smtClean="0">
                <a:cs typeface="Arial" charset="0"/>
              </a:rPr>
              <a:t>of Terms used</a:t>
            </a:r>
            <a:endParaRPr lang="en-US" sz="2000" b="1" kern="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3300"/>
                </a:solidFill>
              </a:rPr>
              <a:t>The Draft Guidelines were shared over email with over 700 businesses/groups in India – representing different industry sectors, locations, sizes and maturity– seeking feedback and responses</a:t>
            </a:r>
          </a:p>
          <a:p>
            <a:r>
              <a:rPr lang="en-US" dirty="0" smtClean="0"/>
              <a:t>Guidelines sent to the Members of FICCI, CII, PHD Chamber and TERI for them to critique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Face to face interactions in stakeholder meetings in Delhi, Mumbai, Bangalore and Kolkata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Review and Compilation of the Final Report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of the Guidelines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600"/>
              </a:spcAft>
              <a:buClr>
                <a:schemeClr val="accent3"/>
              </a:buCl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Principle 1</a:t>
            </a:r>
            <a:r>
              <a:rPr lang="en-US" sz="3600" b="1" dirty="0" smtClean="0">
                <a:cs typeface="Arial" pitchFamily="34" charset="0"/>
              </a:rPr>
              <a:t>: </a:t>
            </a:r>
            <a:r>
              <a:rPr lang="en-US" sz="3600" dirty="0" smtClean="0">
                <a:cs typeface="Arial" pitchFamily="34" charset="0"/>
              </a:rPr>
              <a:t>Ethics, Transparency and Accountability</a:t>
            </a:r>
          </a:p>
          <a:p>
            <a:pPr>
              <a:spcAft>
                <a:spcPts val="600"/>
              </a:spcAft>
              <a:buClr>
                <a:schemeClr val="accent3"/>
              </a:buCl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Principle 2:  </a:t>
            </a:r>
            <a:r>
              <a:rPr lang="en-US" sz="3600" dirty="0" smtClean="0">
                <a:cs typeface="Arial" pitchFamily="34" charset="0"/>
              </a:rPr>
              <a:t>Providing Goods and Services that are                                	                 Sustainable over entire Life Cycle</a:t>
            </a:r>
          </a:p>
          <a:p>
            <a:pPr>
              <a:spcAft>
                <a:spcPts val="600"/>
              </a:spcAft>
              <a:buClr>
                <a:schemeClr val="accent3"/>
              </a:buCl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Principle 3</a:t>
            </a:r>
            <a:r>
              <a:rPr lang="en-US" sz="3600" dirty="0" smtClean="0">
                <a:cs typeface="Arial" pitchFamily="34" charset="0"/>
              </a:rPr>
              <a:t>: Well-being of Employees</a:t>
            </a:r>
          </a:p>
          <a:p>
            <a:pPr>
              <a:spcAft>
                <a:spcPts val="600"/>
              </a:spcAft>
              <a:buClr>
                <a:schemeClr val="accent3"/>
              </a:buCl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Principle 4</a:t>
            </a:r>
            <a:r>
              <a:rPr lang="en-US" sz="3600" dirty="0" smtClean="0">
                <a:cs typeface="Arial" pitchFamily="34" charset="0"/>
              </a:rPr>
              <a:t>: Being Responsive towards Stakeholders, 	  	               especially the disadvantaged</a:t>
            </a:r>
          </a:p>
          <a:p>
            <a:pPr>
              <a:spcAft>
                <a:spcPts val="600"/>
              </a:spcAft>
              <a:buClr>
                <a:schemeClr val="accent3"/>
              </a:buCl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Principle 5:</a:t>
            </a:r>
            <a:r>
              <a:rPr lang="en-US" sz="3600" b="1" dirty="0" smtClean="0">
                <a:cs typeface="Arial" pitchFamily="34" charset="0"/>
              </a:rPr>
              <a:t> </a:t>
            </a:r>
            <a:r>
              <a:rPr lang="en-US" sz="3600" dirty="0" smtClean="0">
                <a:cs typeface="Arial" pitchFamily="34" charset="0"/>
              </a:rPr>
              <a:t>Respecting and Promoting Human Rights</a:t>
            </a:r>
          </a:p>
          <a:p>
            <a:pPr>
              <a:spcAft>
                <a:spcPts val="600"/>
              </a:spcAft>
              <a:buClr>
                <a:schemeClr val="accent3"/>
              </a:buCl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Principle 6:</a:t>
            </a:r>
            <a:r>
              <a:rPr lang="en-US" sz="3600" b="1" dirty="0" smtClean="0">
                <a:cs typeface="Arial" pitchFamily="34" charset="0"/>
              </a:rPr>
              <a:t> </a:t>
            </a:r>
            <a:r>
              <a:rPr lang="en-US" sz="3600" dirty="0" smtClean="0">
                <a:cs typeface="Arial" pitchFamily="34" charset="0"/>
              </a:rPr>
              <a:t>Protecting and Restoring the Environment</a:t>
            </a:r>
          </a:p>
          <a:p>
            <a:pPr>
              <a:spcAft>
                <a:spcPts val="600"/>
              </a:spcAft>
              <a:buClr>
                <a:schemeClr val="accent3"/>
              </a:buCl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Principle 7: </a:t>
            </a:r>
            <a:r>
              <a:rPr lang="en-US" sz="3600" dirty="0" smtClean="0">
                <a:cs typeface="Arial" pitchFamily="34" charset="0"/>
              </a:rPr>
              <a:t>Responsible Policy Advocacy that enhances 	              		Public Good</a:t>
            </a:r>
          </a:p>
          <a:p>
            <a:pPr>
              <a:spcAft>
                <a:spcPts val="600"/>
              </a:spcAft>
              <a:buClr>
                <a:schemeClr val="accent3"/>
              </a:buCl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Principle 8:</a:t>
            </a:r>
            <a:r>
              <a:rPr lang="en-US" sz="3600" b="1" dirty="0" smtClean="0">
                <a:cs typeface="Arial" pitchFamily="34" charset="0"/>
              </a:rPr>
              <a:t> </a:t>
            </a:r>
            <a:r>
              <a:rPr lang="en-US" sz="3600" dirty="0" smtClean="0">
                <a:cs typeface="Arial" pitchFamily="34" charset="0"/>
              </a:rPr>
              <a:t>Supporting Inclusive Growth and Development</a:t>
            </a:r>
          </a:p>
          <a:p>
            <a:pPr>
              <a:spcAft>
                <a:spcPts val="600"/>
              </a:spcAft>
              <a:buClr>
                <a:schemeClr val="accent3"/>
              </a:buCl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Principle 9: </a:t>
            </a:r>
            <a:r>
              <a:rPr lang="en-US" sz="3600" dirty="0" smtClean="0">
                <a:cs typeface="Arial" pitchFamily="34" charset="0"/>
              </a:rPr>
              <a:t>Providing Value to Customers responsibly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8382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0099"/>
                </a:solidFill>
              </a:rPr>
              <a:t>Principle 1 : Businesses should conduct and govern themselves with Ethics, Transparency and Accountability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u="sng" dirty="0" smtClean="0"/>
              <a:t>Brief Description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Ethical conduct in functions and processes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Decisions and actions should be amenable to disclosure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Inform all the stakeholders of the operating risks involved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Establishment of  a culture of integrity and ethics throughout the enterprise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None/>
            </a:pPr>
            <a:r>
              <a:rPr lang="en-US" sz="1800" b="1" u="sng" dirty="0" smtClean="0"/>
              <a:t>Core Elements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Ethical conduct at all levels by developing proper governance structures, practices and procedures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Transparent communication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Should not engage in practices that are abusive, corrupt or anti competition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Truthful discharging of the responsibility on financial and other mandatory disclosures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Avoid complicity with the actions of any third party that violates any of the principles.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-228600"/>
            <a:ext cx="8534400" cy="14478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0099"/>
                </a:solidFill>
              </a:rPr>
              <a:t>Principle 2:  Businesses should provide goods and services that are safe and contribute to sustainability “throughout their life cycle”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b="1" u="sng" dirty="0" smtClean="0"/>
              <a:t>Brief Description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To function effectively and profitable the businesses should work to improve the quality of life of people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Engineer value in goods and services by keeping the impact of a product on the society through all stages of the product life cycle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u="sng" dirty="0" smtClean="0"/>
              <a:t>Core Elements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Assure safety and optimal resource use over the life cycle of the product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Recognize the rights of its consumers through education, product labeling, appropriate and helpful communication, full details of the contents and safe usage.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Ensure that the manufacturing processes and technologies  are resource efficient and sustainable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Regularly review and improve upon the process of new technology development, deployment and  commercialization, incorporating social, ethical and environmental considerations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Recognize and respect the intellectual property rights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Promote sustainable consumption </a:t>
            </a:r>
          </a:p>
          <a:p>
            <a:pPr>
              <a:buFont typeface="Arial" pitchFamily="34" charset="0"/>
              <a:buChar char="•"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452</TotalTime>
  <Words>1715</Words>
  <Application>Microsoft Office PowerPoint</Application>
  <PresentationFormat>On-screen Show (4:3)</PresentationFormat>
  <Paragraphs>260</Paragraphs>
  <Slides>20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        The Social, Environmental &amp;  Economic Responsibilities  of Business  Bimal Arora  07 February , 2013, Hyderabad   </vt:lpstr>
      <vt:lpstr>Historical and Socio-economic Context</vt:lpstr>
      <vt:lpstr>Government and Business Responsibility</vt:lpstr>
      <vt:lpstr>Formulations of the National Guidelines</vt:lpstr>
      <vt:lpstr>Structure of the Guidelines</vt:lpstr>
      <vt:lpstr>Background</vt:lpstr>
      <vt:lpstr>Principles of the Guidelines</vt:lpstr>
      <vt:lpstr>Principle 1 : Businesses should conduct and govern themselves with Ethics, Transparency and Accountability</vt:lpstr>
      <vt:lpstr>Principle 2:  Businesses should provide goods and services that are safe and contribute to sustainability “throughout their life cycle”</vt:lpstr>
      <vt:lpstr>Principle 3: businesses should promote the wellbeing “of all employees”</vt:lpstr>
      <vt:lpstr>  Principle 4: Businesses should respect the interests of, and be responsive towards all stakeholders, especially those who are disadvantaged, vulnerable and marginalized</vt:lpstr>
      <vt:lpstr>Principle 5: Businesses should respect and promote human rights</vt:lpstr>
      <vt:lpstr>Principle 6: Business should respect, protect and make efforts to restore the environment</vt:lpstr>
      <vt:lpstr>Principle 7: Businesses, when engaged in influencing public and regulatory policy, should do so in a responsible manner</vt:lpstr>
      <vt:lpstr>Principle 8: Businesses  should support  inclusive growth and equitable development</vt:lpstr>
      <vt:lpstr>Principle 9: Businesses should engage with and provide value to their customers and consumers in a responsible manner </vt:lpstr>
      <vt:lpstr>Adoption Methods and Reporting Framework</vt:lpstr>
      <vt:lpstr>Slide 18</vt:lpstr>
      <vt:lpstr>NVGs Aligned with Aspects of Private Healthcare Sector </vt:lpstr>
      <vt:lpstr>Slide 20</vt:lpstr>
    </vt:vector>
  </TitlesOfParts>
  <Company>Symphony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Social, Environmental &amp;  Economic Responsibilities  of Business</dc:title>
  <dc:creator>TATA</dc:creator>
  <cp:lastModifiedBy>Bimal Arora</cp:lastModifiedBy>
  <cp:revision>85</cp:revision>
  <dcterms:created xsi:type="dcterms:W3CDTF">2010-10-31T15:34:26Z</dcterms:created>
  <dcterms:modified xsi:type="dcterms:W3CDTF">2013-02-05T20:07:43Z</dcterms:modified>
</cp:coreProperties>
</file>