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" r="1339"/>
          <a:stretch/>
        </p:blipFill>
        <p:spPr>
          <a:xfrm>
            <a:off x="0" y="4813126"/>
            <a:ext cx="9144000" cy="2045135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3152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148" y="1"/>
            <a:ext cx="6819901" cy="2667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28700" y="3048001"/>
            <a:ext cx="7200900" cy="1219200"/>
          </a:xfrm>
        </p:spPr>
        <p:txBody>
          <a:bodyPr anchor="t" anchorCtr="0"/>
          <a:lstStyle>
            <a:lvl1pPr algn="ctr">
              <a:defRPr sz="3200" b="1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33190"/>
          </a:xfrm>
        </p:spPr>
        <p:txBody>
          <a:bodyPr/>
          <a:lstStyle>
            <a:lvl1pPr>
              <a:defRPr b="1">
                <a:solidFill>
                  <a:srgbClr val="000099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" r="1458" b="3173"/>
          <a:stretch/>
        </p:blipFill>
        <p:spPr>
          <a:xfrm>
            <a:off x="0" y="5181600"/>
            <a:ext cx="9144000" cy="1676400"/>
          </a:xfrm>
          <a:prstGeom prst="rect">
            <a:avLst/>
          </a:prstGeom>
        </p:spPr>
      </p:pic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438410"/>
            <a:ext cx="8229600" cy="93319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9BE08-0F44-4CE4-923B-82F0FD2E7B2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9AD38B-E10E-44AF-8912-B97CBC5E38E0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97" b="83562"/>
          <a:stretch/>
        </p:blipFill>
        <p:spPr>
          <a:xfrm>
            <a:off x="1194148" y="1"/>
            <a:ext cx="1787047" cy="4384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000099"/>
          </a:solidFill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mbria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sz="2400" dirty="0"/>
              <a:t>Forum shopping: Finding the right balance between the enforcement of competition law and the protection of IPRs</a:t>
            </a:r>
            <a:br>
              <a:rPr lang="en-US" sz="2400" dirty="0"/>
            </a:b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Itumeleng Lesofe</a:t>
            </a:r>
          </a:p>
          <a:p>
            <a:r>
              <a:rPr lang="en-US" sz="1800" dirty="0"/>
              <a:t>Competition Commission South Africa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7205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concept of forum shopping (“FS”)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/>
              <a:t>FS: attempt by a party to have its case considered in a forum where it has the greatest prospects of success</a:t>
            </a:r>
          </a:p>
          <a:p>
            <a:pPr lvl="1"/>
            <a:r>
              <a:rPr lang="en-ZA" dirty="0"/>
              <a:t>Even where there is a specialised forum with more experience and competence to consider the matter</a:t>
            </a:r>
          </a:p>
          <a:p>
            <a:pPr lvl="1"/>
            <a:r>
              <a:rPr lang="en-ZA" dirty="0"/>
              <a:t>Choice of forum outcome based – not necessarily based on suitability of the forum</a:t>
            </a:r>
          </a:p>
          <a:p>
            <a:endParaRPr lang="en-ZA" dirty="0"/>
          </a:p>
          <a:p>
            <a:r>
              <a:rPr lang="en-ZA" dirty="0"/>
              <a:t>Courts and scholars divided on whether FS should be allowed:</a:t>
            </a:r>
          </a:p>
          <a:p>
            <a:pPr lvl="1"/>
            <a:r>
              <a:rPr lang="en-ZA" dirty="0" err="1"/>
              <a:t>ConCourt</a:t>
            </a:r>
            <a:r>
              <a:rPr lang="en-ZA" dirty="0"/>
              <a:t>- </a:t>
            </a:r>
            <a:r>
              <a:rPr lang="en-ZA" i="1" dirty="0" err="1"/>
              <a:t>Chirwa</a:t>
            </a:r>
            <a:r>
              <a:rPr lang="en-ZA" i="1" dirty="0"/>
              <a:t> v Transnet</a:t>
            </a:r>
            <a:r>
              <a:rPr lang="en-ZA" dirty="0"/>
              <a:t>: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sz="2000" i="1" dirty="0"/>
              <a:t>“The concern of forum-shopping is a valid one.  It is, as this Court has recently 	implied, undesirable for litigants to pick and choose where they institute 	actions in the hope of a better 	outcome”</a:t>
            </a:r>
          </a:p>
          <a:p>
            <a:pPr lvl="1"/>
            <a:endParaRPr lang="en-ZA" sz="2100" dirty="0"/>
          </a:p>
          <a:p>
            <a:pPr lvl="1"/>
            <a:r>
              <a:rPr lang="en-ZA" dirty="0"/>
              <a:t>US 4</a:t>
            </a:r>
            <a:r>
              <a:rPr lang="en-ZA" baseline="30000" dirty="0"/>
              <a:t>th</a:t>
            </a:r>
            <a:r>
              <a:rPr lang="en-ZA" dirty="0"/>
              <a:t> Circuit - </a:t>
            </a:r>
            <a:r>
              <a:rPr lang="en-ZA" i="1" dirty="0"/>
              <a:t>Goad v Celotex Corp.</a:t>
            </a:r>
          </a:p>
          <a:p>
            <a:pPr marL="457200" lvl="1" indent="0">
              <a:buNone/>
            </a:pPr>
            <a:r>
              <a:rPr lang="en-ZA" dirty="0"/>
              <a:t>	</a:t>
            </a:r>
            <a:r>
              <a:rPr lang="en-ZA" sz="2000" i="1" dirty="0"/>
              <a:t>“there is nothing inherently evil about forum-shopping”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35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concept of forum shopping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/>
              <a:t>Advantages:</a:t>
            </a:r>
          </a:p>
          <a:p>
            <a:pPr lvl="1"/>
            <a:endParaRPr lang="en-ZA" dirty="0"/>
          </a:p>
          <a:p>
            <a:pPr lvl="1"/>
            <a:r>
              <a:rPr lang="en-ZA" dirty="0"/>
              <a:t>Allows lawyers to assist clients locate most favourable forum based on jurisdictional rules</a:t>
            </a:r>
          </a:p>
          <a:p>
            <a:pPr lvl="1"/>
            <a:r>
              <a:rPr lang="en-ZA" dirty="0"/>
              <a:t>May reduce litigants’ costs</a:t>
            </a:r>
          </a:p>
          <a:p>
            <a:pPr lvl="1"/>
            <a:r>
              <a:rPr lang="en-ZA" dirty="0"/>
              <a:t>Efficiency gains: litigants can benefit from remedies that would ordinarily not exist</a:t>
            </a:r>
          </a:p>
          <a:p>
            <a:endParaRPr lang="en-ZA" dirty="0"/>
          </a:p>
          <a:p>
            <a:r>
              <a:rPr lang="en-ZA" dirty="0"/>
              <a:t>Disadvantages: </a:t>
            </a:r>
          </a:p>
          <a:p>
            <a:pPr lvl="1"/>
            <a:endParaRPr lang="en-ZA" dirty="0"/>
          </a:p>
          <a:p>
            <a:pPr lvl="1"/>
            <a:r>
              <a:rPr lang="en-ZA" dirty="0"/>
              <a:t>Can be used as a delaying tactic </a:t>
            </a:r>
          </a:p>
          <a:p>
            <a:pPr lvl="1"/>
            <a:r>
              <a:rPr lang="en-ZA" dirty="0"/>
              <a:t>Chosen forum may lack the necessary expertise</a:t>
            </a:r>
          </a:p>
          <a:p>
            <a:pPr lvl="1"/>
            <a:r>
              <a:rPr lang="en-ZA" dirty="0"/>
              <a:t>Can lead to inefficiencies e.g. over-concentration of cases in one forum 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314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Enforcement of Competition law in IP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/>
              <a:t>Competition policy and IP policy share same goal: enhance consumer welfare &amp; stimulation of innovation </a:t>
            </a:r>
          </a:p>
          <a:p>
            <a:endParaRPr lang="en-ZA" dirty="0"/>
          </a:p>
          <a:p>
            <a:r>
              <a:rPr lang="en-ZA" dirty="0"/>
              <a:t>It is generally acceptable to use competition tools in IP matters</a:t>
            </a:r>
          </a:p>
          <a:p>
            <a:endParaRPr lang="en-ZA" dirty="0"/>
          </a:p>
          <a:p>
            <a:r>
              <a:rPr lang="en-ZA" dirty="0"/>
              <a:t>Overzealous enforcement of competition laws against IP owners can damage the incentives to innovate</a:t>
            </a:r>
          </a:p>
          <a:p>
            <a:pPr lvl="1"/>
            <a:r>
              <a:rPr lang="en-ZA" dirty="0"/>
              <a:t>IP problems should be fixed within the patent system rather than outside</a:t>
            </a:r>
          </a:p>
          <a:p>
            <a:endParaRPr lang="en-ZA" b="1" dirty="0"/>
          </a:p>
          <a:p>
            <a:r>
              <a:rPr lang="en-ZA" b="1" dirty="0"/>
              <a:t>SA experiences</a:t>
            </a:r>
            <a:r>
              <a:rPr lang="en-ZA" dirty="0"/>
              <a:t>: there seems to be an increase in the number of complaints brought before CCSA arising from the exercise of IPRs:</a:t>
            </a:r>
          </a:p>
          <a:p>
            <a:pPr lvl="1"/>
            <a:r>
              <a:rPr lang="en-ZA" dirty="0"/>
              <a:t>March 2017 – referred abuse of dominance complaint against firms alleged to be enforcing IPRs illegally in the potato seed market</a:t>
            </a:r>
          </a:p>
          <a:p>
            <a:pPr lvl="1"/>
            <a:r>
              <a:rPr lang="en-ZA" dirty="0"/>
              <a:t>June 2017 – CCSA initiated three complaints against holders of IPRs in the pharmaceutical sector – complaints also abuse of IPRs 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692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Enforcement of Competition law in IP matters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ZA" sz="3000" dirty="0"/>
              <a:t>Intervention by competition agencies necessary for the following reasons: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ZA" sz="2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600" dirty="0"/>
              <a:t>Easy patentability environment: </a:t>
            </a:r>
          </a:p>
          <a:p>
            <a:pPr lvl="2"/>
            <a:r>
              <a:rPr lang="en-ZA" sz="2200" dirty="0"/>
              <a:t>lack of substantive evaluation process</a:t>
            </a:r>
          </a:p>
          <a:p>
            <a:pPr lvl="2"/>
            <a:r>
              <a:rPr lang="en-ZA" sz="2200" dirty="0"/>
              <a:t>No pre and post grant opposition proceedings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ZA" sz="2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600" dirty="0"/>
              <a:t>Failure to effect compulsory licensing (authorisation to use patented innovation without holder’s permission), as per Patent Act</a:t>
            </a:r>
          </a:p>
          <a:p>
            <a:pPr lvl="2"/>
            <a:r>
              <a:rPr lang="en-ZA" sz="2200" dirty="0"/>
              <a:t>Patent Act has been in existence for over 40 years but no single licence has been issued </a:t>
            </a:r>
          </a:p>
          <a:p>
            <a:pPr lvl="2"/>
            <a:r>
              <a:rPr lang="en-ZA" sz="2200" dirty="0"/>
              <a:t>Consequently, third parties with legitimate grounds for compulsory licensing resort to competition agencies e.g. Hazel Tau case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ZA" sz="2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600" dirty="0"/>
              <a:t>Inefficiencies created by the not so strong IP system lead to abuse of IPRs to the detriment of competition &amp; consumers</a:t>
            </a:r>
          </a:p>
          <a:p>
            <a:pPr lvl="2"/>
            <a:r>
              <a:rPr lang="en-ZA" sz="2200" dirty="0"/>
              <a:t>e.g. Roche alleged to be using ever-greening strategy to delay or prevent entry generic alternative cancer drugs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ZA" sz="2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600" dirty="0"/>
              <a:t>Provisions of the Competition Act as an encouraging factor</a:t>
            </a:r>
          </a:p>
          <a:p>
            <a:pPr lvl="2"/>
            <a:r>
              <a:rPr lang="en-ZA" sz="2200" dirty="0"/>
              <a:t>Section 8(a) – excessive pricing; Section 8(b) – access to an essential facility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814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What can be done to manage the involvement of competition agencies in IP matters?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ZA" dirty="0"/>
          </a:p>
          <a:p>
            <a:r>
              <a:rPr lang="en-ZA" sz="2400" dirty="0"/>
              <a:t>Is the creation of specialised adjudicative forums for IP matters a solution?</a:t>
            </a:r>
          </a:p>
          <a:p>
            <a:endParaRPr lang="en-ZA" sz="2400" dirty="0"/>
          </a:p>
          <a:p>
            <a:r>
              <a:rPr lang="en-ZA" sz="2400" dirty="0"/>
              <a:t>Are guidelines on the enforcement of competition law in IP matters effective?</a:t>
            </a:r>
          </a:p>
          <a:p>
            <a:endParaRPr lang="en-ZA" sz="2400" dirty="0"/>
          </a:p>
          <a:p>
            <a:r>
              <a:rPr lang="en-ZA" sz="2400" dirty="0"/>
              <a:t>Is there sufficient collaboration between IP and competition agencies? </a:t>
            </a:r>
          </a:p>
          <a:p>
            <a:endParaRPr lang="en-ZA" sz="2400" dirty="0"/>
          </a:p>
          <a:p>
            <a:r>
              <a:rPr lang="en-ZA" sz="2400" dirty="0"/>
              <a:t>Do IP laws in SA require change?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05262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</TotalTime>
  <Words>519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Cambria</vt:lpstr>
      <vt:lpstr>Gill Sans MT</vt:lpstr>
      <vt:lpstr>Wingdings</vt:lpstr>
      <vt:lpstr>Wingdings 3</vt:lpstr>
      <vt:lpstr>Origin</vt:lpstr>
      <vt:lpstr>Forum shopping: Finding the right balance between the enforcement of competition law and the protection of IPRs </vt:lpstr>
      <vt:lpstr>The concept of forum shopping (“FS”)</vt:lpstr>
      <vt:lpstr>The concept of forum shopping (Cont.)</vt:lpstr>
      <vt:lpstr>Enforcement of Competition law in IP matters</vt:lpstr>
      <vt:lpstr>Enforcement of Competition law in IP matters (Cont.)</vt:lpstr>
      <vt:lpstr>What can be done to manage the involvement of competition agencies in IP matters?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“Topic of Presentation”</dc:title>
  <dc:creator>LENOVO-07</dc:creator>
  <cp:lastModifiedBy>CUTS </cp:lastModifiedBy>
  <cp:revision>12</cp:revision>
  <dcterms:created xsi:type="dcterms:W3CDTF">2017-10-09T11:56:07Z</dcterms:created>
  <dcterms:modified xsi:type="dcterms:W3CDTF">2017-11-04T06:34:18Z</dcterms:modified>
</cp:coreProperties>
</file>