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48" r:id="rId2"/>
  </p:sldMasterIdLst>
  <p:notesMasterIdLst>
    <p:notesMasterId r:id="rId19"/>
  </p:notesMasterIdLst>
  <p:sldIdLst>
    <p:sldId id="257" r:id="rId3"/>
    <p:sldId id="261" r:id="rId4"/>
    <p:sldId id="283" r:id="rId5"/>
    <p:sldId id="288" r:id="rId6"/>
    <p:sldId id="265" r:id="rId7"/>
    <p:sldId id="268" r:id="rId8"/>
    <p:sldId id="280" r:id="rId9"/>
    <p:sldId id="270" r:id="rId10"/>
    <p:sldId id="272" r:id="rId11"/>
    <p:sldId id="273" r:id="rId12"/>
    <p:sldId id="278" r:id="rId13"/>
    <p:sldId id="275" r:id="rId14"/>
    <p:sldId id="291" r:id="rId15"/>
    <p:sldId id="285" r:id="rId16"/>
    <p:sldId id="277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ndita" initials="n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F0000"/>
    <a:srgbClr val="2B2B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77" autoAdjust="0"/>
  </p:normalViewPr>
  <p:slideViewPr>
    <p:cSldViewPr>
      <p:cViewPr>
        <p:scale>
          <a:sx n="70" d="100"/>
          <a:sy n="70" d="100"/>
        </p:scale>
        <p:origin x="-129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CF3A9-E628-41DE-BA02-B04C45E72F3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C1BDD-CA06-4970-9B8D-60D63CA94E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56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" y="152400"/>
            <a:ext cx="8558784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4" y="762000"/>
            <a:ext cx="8476488" cy="5212080"/>
          </a:xfrm>
        </p:spPr>
        <p:txBody>
          <a:bodyPr/>
          <a:lstStyle>
            <a:lvl1pPr marL="0" indent="0" algn="just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1A1C-5C07-4123-8064-5B6493C5C683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4BA91E-75C4-4B6A-8FA8-AFA0AD843D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" y="152400"/>
            <a:ext cx="8558784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1A1C-5C07-4123-8064-5B6493C5C683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4BA91E-75C4-4B6A-8FA8-AFA0AD843D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985" y="762000"/>
            <a:ext cx="4206240" cy="5486400"/>
          </a:xfrm>
        </p:spPr>
        <p:txBody>
          <a:bodyPr>
            <a:normAutofit/>
          </a:bodyPr>
          <a:lstStyle>
            <a:lvl1pPr>
              <a:defRPr sz="1800">
                <a:latin typeface="Book Antiqua" pitchFamily="18" charset="0"/>
              </a:defRPr>
            </a:lvl1pPr>
            <a:lvl2pPr>
              <a:defRPr sz="1800">
                <a:latin typeface="Book Antiqua" pitchFamily="18" charset="0"/>
              </a:defRPr>
            </a:lvl2pPr>
            <a:lvl3pPr>
              <a:defRPr sz="1800">
                <a:latin typeface="Book Antiqua" pitchFamily="18" charset="0"/>
              </a:defRPr>
            </a:lvl3pPr>
            <a:lvl4pPr>
              <a:defRPr sz="1800">
                <a:latin typeface="Book Antiqua" pitchFamily="18" charset="0"/>
              </a:defRPr>
            </a:lvl4pPr>
            <a:lvl5pPr>
              <a:defRPr sz="1800">
                <a:latin typeface="Book Antiqu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978" y="762000"/>
            <a:ext cx="4206240" cy="5486400"/>
          </a:xfrm>
        </p:spPr>
        <p:txBody>
          <a:bodyPr>
            <a:normAutofit/>
          </a:bodyPr>
          <a:lstStyle>
            <a:lvl1pPr>
              <a:defRPr sz="1800">
                <a:latin typeface="Book Antiqua" pitchFamily="18" charset="0"/>
              </a:defRPr>
            </a:lvl1pPr>
            <a:lvl2pPr>
              <a:defRPr sz="1800">
                <a:latin typeface="Book Antiqua" pitchFamily="18" charset="0"/>
              </a:defRPr>
            </a:lvl2pPr>
            <a:lvl3pPr>
              <a:defRPr sz="1800">
                <a:latin typeface="Book Antiqua" pitchFamily="18" charset="0"/>
              </a:defRPr>
            </a:lvl3pPr>
            <a:lvl4pPr>
              <a:defRPr sz="1800">
                <a:latin typeface="Book Antiqua" pitchFamily="18" charset="0"/>
              </a:defRPr>
            </a:lvl4pPr>
            <a:lvl5pPr>
              <a:defRPr sz="1800">
                <a:latin typeface="Book Antiqu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1A1C-5C07-4123-8064-5B6493C5C683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4BA91E-75C4-4B6A-8FA8-AFA0AD843D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" y="152400"/>
            <a:ext cx="8558784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407" y="746760"/>
            <a:ext cx="4206240" cy="365760"/>
          </a:xfrm>
        </p:spPr>
        <p:txBody>
          <a:bodyPr anchor="b">
            <a:normAutofit/>
          </a:bodyPr>
          <a:lstStyle>
            <a:lvl1pPr marL="0" indent="0" algn="l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" y="1219200"/>
            <a:ext cx="4206240" cy="5029200"/>
          </a:xfrm>
        </p:spPr>
        <p:txBody>
          <a:bodyPr>
            <a:normAutofit/>
          </a:bodyPr>
          <a:lstStyle>
            <a:lvl1pPr>
              <a:defRPr sz="1800">
                <a:latin typeface="Book Antiqua" pitchFamily="18" charset="0"/>
              </a:defRPr>
            </a:lvl1pPr>
            <a:lvl2pPr>
              <a:defRPr sz="1800">
                <a:latin typeface="Book Antiqua" pitchFamily="18" charset="0"/>
              </a:defRPr>
            </a:lvl2pPr>
            <a:lvl3pPr>
              <a:defRPr sz="1800">
                <a:latin typeface="Book Antiqua" pitchFamily="18" charset="0"/>
              </a:defRPr>
            </a:lvl3pPr>
            <a:lvl4pPr>
              <a:defRPr sz="1800">
                <a:latin typeface="Book Antiqua" pitchFamily="18" charset="0"/>
              </a:defRPr>
            </a:lvl4pPr>
            <a:lvl5pPr>
              <a:defRPr sz="1800">
                <a:latin typeface="Book Antiqu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4360" y="746760"/>
            <a:ext cx="4206240" cy="365760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036" y="1219200"/>
            <a:ext cx="4206240" cy="5029200"/>
          </a:xfrm>
        </p:spPr>
        <p:txBody>
          <a:bodyPr>
            <a:normAutofit/>
          </a:bodyPr>
          <a:lstStyle>
            <a:lvl1pPr>
              <a:defRPr sz="1800">
                <a:latin typeface="Book Antiqua" pitchFamily="18" charset="0"/>
              </a:defRPr>
            </a:lvl1pPr>
            <a:lvl2pPr>
              <a:defRPr sz="1800">
                <a:latin typeface="Book Antiqua" pitchFamily="18" charset="0"/>
              </a:defRPr>
            </a:lvl2pPr>
            <a:lvl3pPr>
              <a:defRPr sz="1800">
                <a:latin typeface="Book Antiqua" pitchFamily="18" charset="0"/>
              </a:defRPr>
            </a:lvl3pPr>
            <a:lvl4pPr>
              <a:defRPr sz="1800">
                <a:latin typeface="Book Antiqua" pitchFamily="18" charset="0"/>
              </a:defRPr>
            </a:lvl4pPr>
            <a:lvl5pPr>
              <a:defRPr sz="1800">
                <a:latin typeface="Book Antiqu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1A1C-5C07-4123-8064-5B6493C5C683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4BA91E-75C4-4B6A-8FA8-AFA0AD843D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599" y="3200400"/>
            <a:ext cx="8305801" cy="73152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b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4400" b="1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Nathan India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 is an economic consulting firm that specializes in survey design and research, market and business analytics and competition policy.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9850" y="685800"/>
            <a:ext cx="2876550" cy="230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51816" y="152400"/>
            <a:ext cx="8558784" cy="457200"/>
          </a:xfrm>
          <a:prstGeom prst="rect">
            <a:avLst/>
          </a:prstGeom>
          <a:solidFill>
            <a:srgbClr val="5F0000"/>
          </a:solidFill>
          <a:ln>
            <a:solidFill>
              <a:srgbClr val="5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Thank You</a:t>
            </a:r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228600" y="4272915"/>
            <a:ext cx="83058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Nathan Economic Consulting India Private Limited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 Antiqu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b="1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Chennai Office					New Delhi Office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New No.45, T.T.K. Road, G-C Ground Floor,			Level 4,Rectangle 1,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George Ponnaiya Building,				Commercial Complex D-4,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Chennai-600018, Tamil Nadu, India				</a:t>
            </a:r>
            <a:r>
              <a:rPr lang="en-US" sz="1300" dirty="0" err="1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Saket</a:t>
            </a:r>
            <a:r>
              <a:rPr lang="en-US" sz="1300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, New Delhi-110017,India 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T: +91 44 4293 7700; F: +91 44 4293 7773 			T:  +91 11 4051 4051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00" dirty="0" smtClean="0">
              <a:latin typeface="Book Antiqua" pitchFamily="18" charset="0"/>
              <a:ea typeface="Calibri" pitchFamily="34" charset="0"/>
              <a:cs typeface="Tahom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		E-mail:</a:t>
            </a:r>
            <a:r>
              <a:rPr lang="en-US" sz="1300" dirty="0" smtClean="0">
                <a:solidFill>
                  <a:srgbClr val="002060"/>
                </a:solidFill>
                <a:latin typeface="Book Antiqua" pitchFamily="18" charset="0"/>
                <a:ea typeface="Calibri" pitchFamily="34" charset="0"/>
                <a:cs typeface="Tahoma" pitchFamily="34" charset="0"/>
              </a:rPr>
              <a:t> nathanindia@nathaninc.com	</a:t>
            </a:r>
            <a:r>
              <a:rPr lang="en-US" sz="1400" dirty="0" smtClean="0">
                <a:solidFill>
                  <a:srgbClr val="002060"/>
                </a:solidFill>
                <a:latin typeface="Book Antiqua" pitchFamily="18" charset="0"/>
                <a:ea typeface="Calibri" pitchFamily="34" charset="0"/>
                <a:cs typeface="Tahoma" pitchFamily="34" charset="0"/>
              </a:rPr>
              <a:t>	</a:t>
            </a:r>
            <a:endParaRPr lang="en-US" sz="14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4236720"/>
            <a:ext cx="9144000" cy="548640"/>
          </a:xfrm>
          <a:prstGeom prst="rect">
            <a:avLst/>
          </a:prstGeom>
          <a:solidFill>
            <a:srgbClr val="5F0000"/>
          </a:solidFill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pic>
        <p:nvPicPr>
          <p:cNvPr id="9" name="Contoso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77200" y="5943601"/>
            <a:ext cx="990600" cy="838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52400"/>
            <a:ext cx="8595360" cy="457200"/>
          </a:xfrm>
          <a:prstGeom prst="rect">
            <a:avLst/>
          </a:prstGeom>
          <a:solidFill>
            <a:srgbClr val="5F0000"/>
          </a:solidFill>
          <a:ln>
            <a:solidFill>
              <a:srgbClr val="5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24" y="808037"/>
            <a:ext cx="8476488" cy="52117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1A1C-5C07-4123-8064-5B6493C5C683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10600" y="0"/>
            <a:ext cx="530352" cy="6858000"/>
          </a:xfrm>
          <a:prstGeom prst="rect">
            <a:avLst/>
          </a:prstGeom>
          <a:solidFill>
            <a:srgbClr val="2B2B37"/>
          </a:solidFill>
          <a:ln w="6350">
            <a:solidFill>
              <a:srgbClr val="2B2B3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     </a:t>
            </a:r>
            <a:r>
              <a:rPr kumimoji="0" lang="en-US" sz="23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Nathan India</a:t>
            </a:r>
            <a:endParaRPr kumimoji="0" lang="en-US" sz="2300" b="0" i="0" u="none" strike="noStrike" kern="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Contoso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696200" y="6094903"/>
            <a:ext cx="914400" cy="7630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45720" cy="6858000"/>
          </a:xfrm>
          <a:prstGeom prst="rect">
            <a:avLst/>
          </a:prstGeom>
          <a:solidFill>
            <a:srgbClr val="2B2B3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2B2B37"/>
                </a:solidFill>
              </a:ln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400" b="0" kern="1200">
          <a:solidFill>
            <a:schemeClr val="bg1"/>
          </a:solidFill>
          <a:latin typeface="Book Antiqu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86200"/>
            <a:ext cx="9144000" cy="830997"/>
          </a:xfrm>
          <a:prstGeom prst="rect">
            <a:avLst/>
          </a:prstGeom>
          <a:solidFill>
            <a:srgbClr val="5F0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National Competition Policy and Economic Growth in India – Electricity Sector Study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4800600"/>
            <a:ext cx="46482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500" b="0" i="1" u="sng" dirty="0" smtClean="0">
                <a:solidFill>
                  <a:schemeClr val="tx1"/>
                </a:solidFill>
                <a:latin typeface="Book Antiqua" pitchFamily="18" charset="0"/>
              </a:rPr>
              <a:t>Presented By</a:t>
            </a:r>
          </a:p>
          <a:p>
            <a:r>
              <a:rPr lang="en-US" sz="1500" b="1" dirty="0" smtClean="0">
                <a:solidFill>
                  <a:schemeClr val="tx1"/>
                </a:solidFill>
                <a:latin typeface="Book Antiqua" pitchFamily="18" charset="0"/>
              </a:rPr>
              <a:t>Nathan Economic Consulting India Pvt. Ltd., India</a:t>
            </a:r>
            <a:endParaRPr lang="en-US" sz="15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6" name="Picture 5" descr="C:\Users\arun\Downloads\BL03_POWER_1164895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905000"/>
            <a:ext cx="29718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1" name="Picture 5" descr="C:\Users\arun\Downloads\Windmill2istock_160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0"/>
            <a:ext cx="281940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3" name="Picture 7" descr="C:\Users\arun\Downloads\Solar-power-plant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0"/>
            <a:ext cx="3048000" cy="207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5" name="Picture 9" descr="C:\Users\arun\Downloads\Coal_power_plant_Knepper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28800"/>
            <a:ext cx="2743199" cy="2057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Early Unbundling: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IN" sz="1800" b="1" dirty="0" smtClean="0"/>
              <a:t>      </a:t>
            </a:r>
            <a:r>
              <a:rPr lang="en-IN" sz="1700" b="1" dirty="0" smtClean="0"/>
              <a:t>Maharashtra (2005)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500" dirty="0" smtClean="0"/>
              <a:t>Before unbundling, a shortfall of over 4,000 MW of power - demand side management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IN" sz="1500" dirty="0" smtClean="0"/>
              <a:t>Reduction in transmission and distribution losses from 35% in 2004-05 to 32% in 2005-2006</a:t>
            </a:r>
            <a:endParaRPr lang="en-US" sz="1500" dirty="0" smtClean="0"/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IN" sz="1500" dirty="0" smtClean="0"/>
              <a:t>Rise in revenue collection from consumers by 15 percent between 2004-05 and 2005-06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IN" sz="1500" dirty="0" smtClean="0"/>
              <a:t>Average tariff for agriculture in 2012 was 215 </a:t>
            </a:r>
            <a:r>
              <a:rPr lang="en-IN" sz="1500" dirty="0" err="1" smtClean="0"/>
              <a:t>paise</a:t>
            </a:r>
            <a:r>
              <a:rPr lang="en-IN" sz="1500" dirty="0" smtClean="0"/>
              <a:t>/kwh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IN" sz="1500" dirty="0" smtClean="0"/>
              <a:t>Maharashtra state </a:t>
            </a:r>
            <a:r>
              <a:rPr lang="en-IN" sz="1500" dirty="0" err="1" smtClean="0"/>
              <a:t>discom</a:t>
            </a:r>
            <a:r>
              <a:rPr lang="en-IN" sz="1500" dirty="0" smtClean="0"/>
              <a:t> given a rating of ‘A’ by ICRA/CARE; 74 private entities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500" dirty="0" smtClean="0"/>
              <a:t>Savings on account of controlling power theft rose from </a:t>
            </a:r>
            <a:r>
              <a:rPr lang="en-US" sz="1500" dirty="0" err="1" smtClean="0"/>
              <a:t>Rs</a:t>
            </a:r>
            <a:r>
              <a:rPr lang="en-US" sz="1500" dirty="0" smtClean="0"/>
              <a:t> 19 crore in 2004-05 to Rs 40 crore by December 2005</a:t>
            </a:r>
            <a:endParaRPr lang="en-IN" altLang="en-US" sz="1500" dirty="0" smtClean="0"/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IN" sz="1600" dirty="0" smtClean="0"/>
          </a:p>
          <a:p>
            <a:pPr marL="242887" indent="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700" b="1" dirty="0" smtClean="0"/>
              <a:t>Gujarat (2005)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IN" sz="1500" dirty="0" smtClean="0"/>
              <a:t>Net Loss of Rs. 2,246 </a:t>
            </a:r>
            <a:r>
              <a:rPr lang="en-IN" sz="1500" dirty="0" err="1" smtClean="0"/>
              <a:t>crore</a:t>
            </a:r>
            <a:r>
              <a:rPr lang="en-IN" sz="1500" dirty="0" smtClean="0"/>
              <a:t> (2000-01) turned into net profit of Rs. 533 </a:t>
            </a:r>
            <a:r>
              <a:rPr lang="en-IN" sz="1500" dirty="0" err="1" smtClean="0"/>
              <a:t>crore</a:t>
            </a:r>
            <a:r>
              <a:rPr lang="en-IN" sz="1500" dirty="0" smtClean="0"/>
              <a:t> (2010-11)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IN" sz="1500" dirty="0" smtClean="0"/>
              <a:t>Reduction of transmission and distribution losses from 35% to 20% between 2000-01 and 2010-11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IN" sz="1500" dirty="0" smtClean="0"/>
              <a:t>Average tariff for agriculture in 2012 was 176 </a:t>
            </a:r>
            <a:r>
              <a:rPr lang="en-IN" sz="1500" dirty="0" err="1" smtClean="0"/>
              <a:t>paise</a:t>
            </a:r>
            <a:r>
              <a:rPr lang="en-IN" sz="1500" dirty="0" smtClean="0"/>
              <a:t>/kwh.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IN" sz="1500" dirty="0" smtClean="0"/>
              <a:t>State </a:t>
            </a:r>
            <a:r>
              <a:rPr lang="en-IN" sz="1500" dirty="0" err="1" smtClean="0"/>
              <a:t>discoms</a:t>
            </a:r>
            <a:r>
              <a:rPr lang="en-IN" sz="1500" dirty="0" smtClean="0"/>
              <a:t> rated ‘A+’ by ICRA/CARE, 25 power entities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IN" altLang="en-US" sz="1500" dirty="0" smtClean="0"/>
              <a:t>Gujarat separated feeder lines to rural areas under </a:t>
            </a:r>
            <a:r>
              <a:rPr lang="en-IN" altLang="en-US" sz="1500" dirty="0" err="1" smtClean="0"/>
              <a:t>Jyoti</a:t>
            </a:r>
            <a:r>
              <a:rPr lang="en-IN" altLang="en-US" sz="1500" dirty="0" smtClean="0"/>
              <a:t> Gram  </a:t>
            </a:r>
            <a:r>
              <a:rPr lang="en-IN" altLang="en-US" sz="1500" dirty="0" err="1" smtClean="0"/>
              <a:t>Yojana</a:t>
            </a:r>
            <a:r>
              <a:rPr lang="en-IN" altLang="en-US" sz="1500" dirty="0" smtClean="0"/>
              <a:t> Scheme</a:t>
            </a:r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IN" altLang="en-US" sz="1600" dirty="0" smtClean="0"/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IN" sz="1600" dirty="0" smtClean="0"/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IN" sz="1600" dirty="0" smtClean="0"/>
          </a:p>
          <a:p>
            <a:pPr marL="463550" indent="-220663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across Various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5254530"/>
              </p:ext>
            </p:extLst>
          </p:nvPr>
        </p:nvGraphicFramePr>
        <p:xfrm>
          <a:off x="152400" y="3505200"/>
          <a:ext cx="8305800" cy="2683646"/>
        </p:xfrm>
        <a:graphic>
          <a:graphicData uri="http://schemas.openxmlformats.org/drawingml/2006/table">
            <a:tbl>
              <a:tblPr/>
              <a:tblGrid>
                <a:gridCol w="4191000"/>
                <a:gridCol w="1066800"/>
                <a:gridCol w="1143000"/>
                <a:gridCol w="1066800"/>
                <a:gridCol w="838200"/>
              </a:tblGrid>
              <a:tr h="2733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Parameters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Gujarat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Maharashtra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Tamil Nadu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Bihar 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Unbundling/Restructuring Year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2005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2005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2010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2012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Commercial Profit / Loss with Subsidy (INR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Crore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) (2012) *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642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           150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2F2B20"/>
                          </a:solidFill>
                          <a:latin typeface="Arial Narrow"/>
                        </a:rPr>
                        <a:t>(8,144)          </a:t>
                      </a:r>
                      <a:endParaRPr lang="en-US" sz="1200" b="0" i="0" u="none" strike="noStrike" dirty="0">
                        <a:solidFill>
                          <a:srgbClr val="2F2B20"/>
                        </a:solidFill>
                        <a:latin typeface="Arial Narrow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2F2B20"/>
                          </a:solidFill>
                          <a:latin typeface="Arial Narrow"/>
                        </a:rPr>
                        <a:t>(1,788)</a:t>
                      </a:r>
                      <a:endParaRPr lang="en-US" sz="1200" b="0" i="0" u="none" strike="noStrike" dirty="0">
                        <a:solidFill>
                          <a:srgbClr val="2F2B20"/>
                        </a:solidFill>
                        <a:latin typeface="Arial Narrow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Commercial Profit / Loss without Subsidy (INR Crore) (2012) *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(458)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           150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 (10,426)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2F2B20"/>
                          </a:solidFill>
                          <a:latin typeface="Arial Narrow"/>
                        </a:rPr>
                        <a:t>  (2,868)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Unit Cost of Power Supply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Paise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per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Kwh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)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427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           480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        514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2F2B20"/>
                          </a:solidFill>
                          <a:latin typeface="Arial Narrow"/>
                        </a:rPr>
                        <a:t>       775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Average Tariff for Sale of Electricity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Paise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per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Kwh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)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398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           466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         353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       374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7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Share of Revenue from Agriculture in Total Sales Revenue (Percentage) (2012)</a:t>
                      </a:r>
                      <a:endParaRPr lang="en-IN" sz="12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13</a:t>
                      </a:r>
                      <a:endParaRPr lang="en-IN" sz="12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</a:t>
                      </a:r>
                      <a:endParaRPr lang="en-IN" sz="12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9</a:t>
                      </a:r>
                      <a:endParaRPr lang="en-IN" sz="12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  <a:endParaRPr lang="en-IN" sz="12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Difference Between Cost of Power Supply and Average Electricity Tariff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2F2B20"/>
                          </a:solidFill>
                          <a:latin typeface="Arial Narrow"/>
                        </a:rPr>
                        <a:t>-7%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-3%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-31%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F2B20"/>
                          </a:solidFill>
                          <a:latin typeface="Arial Narrow"/>
                        </a:rPr>
                        <a:t>-52%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53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Times New Roman" pitchFamily="18" charset="0"/>
                        </a:rPr>
                        <a:t>Sources: Ministry of Power, Central Electricity Authority, Planning Commission Report: Annual report 2011-12 on the working of state power utilities and electricity departments. * Represent Annual Plan figures for 2011-12.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846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F2B20"/>
                        </a:solidFill>
                        <a:latin typeface="Arial Narrow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F2B20"/>
                        </a:solidFill>
                        <a:latin typeface="Arial Narrow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F2B20"/>
                        </a:solidFill>
                        <a:latin typeface="Arial Narrow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F2B20"/>
                        </a:solidFill>
                        <a:latin typeface="Arial Narrow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219200"/>
            <a:ext cx="8382000" cy="1434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2206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Book Antiqua" pitchFamily="18" charset="0"/>
              </a:rPr>
              <a:t>The below mentioned data from the ministry of power, the Planning Commission and CERC reflect that unbundling and corporatization have helped Maharashtra and Gujarat</a:t>
            </a:r>
          </a:p>
          <a:p>
            <a:pPr marL="463550" indent="-2206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Book Antiqua" pitchFamily="18" charset="0"/>
              </a:rPr>
              <a:t>The ICRA/CARE rating methodology has focused on efforts made by respective </a:t>
            </a:r>
            <a:r>
              <a:rPr lang="en-US" sz="1400" dirty="0" err="1" smtClean="0">
                <a:latin typeface="Book Antiqua" pitchFamily="18" charset="0"/>
              </a:rPr>
              <a:t>discoms</a:t>
            </a:r>
            <a:r>
              <a:rPr lang="en-US" sz="1400" dirty="0" smtClean="0">
                <a:latin typeface="Book Antiqua" pitchFamily="18" charset="0"/>
              </a:rPr>
              <a:t> in improving their operational efficiencies and financial performance</a:t>
            </a:r>
          </a:p>
          <a:p>
            <a:pPr marL="463550" indent="-2206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Book Antiqua" pitchFamily="18" charset="0"/>
              </a:rPr>
              <a:t>Between 2008-09 and 2011-12 power deficit fell for Gujarat and Maharashtra and rose for Bihar and Tamil Nadu</a:t>
            </a:r>
            <a:endParaRPr lang="en-US" sz="1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 smtClean="0"/>
              <a:t>Tamil Nadu Electricity Sector can  Improve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8788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400" dirty="0" smtClean="0"/>
              <a:t>Tamil Nadu started unbundling only in 2010 and the tariffs have been revised since then</a:t>
            </a:r>
          </a:p>
          <a:p>
            <a:pPr marL="458788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400" dirty="0" smtClean="0"/>
              <a:t>The state needs to have a vibrant electricity sector as it is an economically  developed state</a:t>
            </a:r>
          </a:p>
          <a:p>
            <a:pPr marL="458788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400" dirty="0" smtClean="0"/>
              <a:t>It ranks 4th in  the country in GSDP, has sound agriculture, industrial, export and infrastructure sectors</a:t>
            </a:r>
          </a:p>
          <a:p>
            <a:pPr marL="458788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400" dirty="0" smtClean="0"/>
              <a:t>It can sustain growth and also higher electricity tariffs</a:t>
            </a:r>
          </a:p>
          <a:p>
            <a:pPr marL="458788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altLang="en-US" sz="1400" dirty="0" smtClean="0"/>
              <a:t>With FDI inflows of $8 billion between 2000-12, it is amongst the highest FDI attracting states</a:t>
            </a:r>
          </a:p>
          <a:p>
            <a:pPr marL="458788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altLang="en-US" sz="1400" dirty="0" smtClean="0"/>
              <a:t>IT exports growing at 26.5%</a:t>
            </a:r>
          </a:p>
          <a:p>
            <a:pPr marL="458788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400" dirty="0" smtClean="0"/>
              <a:t>With effective power sector reforms, distribution losses can be wiped off soon</a:t>
            </a:r>
          </a:p>
          <a:p>
            <a:pPr marL="458788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400" dirty="0" smtClean="0"/>
              <a:t>With right policies, Tamil Nadu will also be able to attract private players in generation</a:t>
            </a:r>
            <a:endParaRPr lang="en-IN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 smtClean="0"/>
              <a:t>Case Study: Private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8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 smtClean="0"/>
              <a:t>Tata Power Company</a:t>
            </a:r>
          </a:p>
          <a:p>
            <a:pPr marL="682625" indent="-2206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altLang="en-US" sz="1400" dirty="0" smtClean="0"/>
              <a:t>Due to open access 120,000 customers migrated to TPC in 2011-12.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 err="1" smtClean="0"/>
              <a:t>Rinfra</a:t>
            </a:r>
            <a:endParaRPr lang="en-US" altLang="en-US" sz="1600" b="1" dirty="0" smtClean="0"/>
          </a:p>
          <a:p>
            <a:pPr marL="682625" indent="-2206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IN" altLang="en-US" sz="1400" dirty="0" smtClean="0"/>
              <a:t>First 100% privately owned inter-state transmission line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 err="1" smtClean="0"/>
              <a:t>Adani</a:t>
            </a:r>
            <a:r>
              <a:rPr lang="en-US" altLang="en-US" sz="1600" b="1" dirty="0" smtClean="0"/>
              <a:t> Power Ltd </a:t>
            </a:r>
          </a:p>
          <a:p>
            <a:pPr marL="682625" indent="-2206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IN" altLang="en-US" sz="1400" dirty="0" smtClean="0"/>
              <a:t>430 km </a:t>
            </a:r>
            <a:r>
              <a:rPr lang="en-IN" altLang="en-US" sz="1400" dirty="0" err="1" smtClean="0"/>
              <a:t>Mundra</a:t>
            </a:r>
            <a:r>
              <a:rPr lang="en-IN" altLang="en-US" sz="1400" dirty="0" smtClean="0"/>
              <a:t> – </a:t>
            </a:r>
            <a:r>
              <a:rPr lang="en-IN" altLang="en-US" sz="1400" dirty="0" err="1" smtClean="0"/>
              <a:t>Dehgam</a:t>
            </a:r>
            <a:r>
              <a:rPr lang="en-IN" altLang="en-US" sz="1400" dirty="0" smtClean="0"/>
              <a:t> transmission line, the longest by a private player.</a:t>
            </a:r>
          </a:p>
          <a:p>
            <a:pPr marL="682625" indent="-2206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IN" altLang="en-US" sz="1400" dirty="0" smtClean="0"/>
              <a:t>Temporary hike in tariff in April 2013 for its UMPP, a positive role played by CERC.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682625" algn="l"/>
              </a:tabLst>
            </a:pPr>
            <a:endParaRPr lang="en-US" altLang="en-US" sz="14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682625" algn="l"/>
              </a:tabLst>
            </a:pPr>
            <a:r>
              <a:rPr lang="en-US" altLang="en-US" sz="1600" b="1" dirty="0" err="1" smtClean="0"/>
              <a:t>Lanco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Infratech</a:t>
            </a:r>
            <a:r>
              <a:rPr lang="en-US" altLang="en-US" sz="1600" b="1" dirty="0" smtClean="0"/>
              <a:t> Ltd</a:t>
            </a:r>
          </a:p>
          <a:p>
            <a:pPr marL="682625" indent="-2206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IN" altLang="en-US" sz="1400" dirty="0" smtClean="0"/>
              <a:t>7 sanctioned thermal power projects, thanks to licence free generation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IN" sz="18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sz="1600" b="1" dirty="0" smtClean="0"/>
              <a:t>Nathan’s appraisal of sector as a whole:  </a:t>
            </a:r>
          </a:p>
          <a:p>
            <a:pPr marL="458788" lvl="1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400" dirty="0"/>
              <a:t>Pro competition changes have taken places since the enactment of the Electricity Act, </a:t>
            </a:r>
            <a:r>
              <a:rPr lang="en-IN" sz="1400" dirty="0" smtClean="0"/>
              <a:t>2003</a:t>
            </a:r>
            <a:r>
              <a:rPr lang="en-IN" sz="1400" dirty="0"/>
              <a:t> </a:t>
            </a:r>
            <a:r>
              <a:rPr lang="en-IN" sz="1400" dirty="0" smtClean="0"/>
              <a:t>- open </a:t>
            </a:r>
            <a:r>
              <a:rPr lang="en-IN" sz="1400" dirty="0"/>
              <a:t>access, unbundling of utilities, corporatization of distribution companies, removal of licences in generation, private sector participation in transmission and distribution</a:t>
            </a:r>
            <a:endParaRPr lang="en-US" sz="1400" dirty="0"/>
          </a:p>
          <a:p>
            <a:pPr marL="458788" lvl="1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400" dirty="0"/>
              <a:t>However, benefits have had limited impact as provisions of the Act have been subjected to interpretation based on political economy constraints</a:t>
            </a:r>
            <a:endParaRPr lang="en-US" sz="1400" dirty="0"/>
          </a:p>
          <a:p>
            <a:pPr marL="458788" lvl="1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400" dirty="0"/>
              <a:t>For instance, tariffs are </a:t>
            </a:r>
            <a:r>
              <a:rPr lang="en-IN" sz="1400" dirty="0" smtClean="0"/>
              <a:t>based </a:t>
            </a:r>
            <a:r>
              <a:rPr lang="en-IN" sz="1400" dirty="0"/>
              <a:t>on political </a:t>
            </a:r>
            <a:r>
              <a:rPr lang="en-IN" sz="1400" dirty="0" smtClean="0"/>
              <a:t>expediency</a:t>
            </a:r>
          </a:p>
          <a:p>
            <a:pPr marL="458788" lvl="1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400" dirty="0"/>
              <a:t>P</a:t>
            </a:r>
            <a:r>
              <a:rPr lang="en-IN" sz="1400" dirty="0" smtClean="0"/>
              <a:t>rivate </a:t>
            </a:r>
            <a:r>
              <a:rPr lang="en-IN" sz="1400" dirty="0"/>
              <a:t>sector has refrained from entering sectors such as transmission which have high sunk costs</a:t>
            </a:r>
            <a:endParaRPr lang="en-US" sz="1400" dirty="0"/>
          </a:p>
          <a:p>
            <a:pPr marL="458788" lvl="1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400" dirty="0" smtClean="0"/>
              <a:t>Poor </a:t>
            </a:r>
            <a:r>
              <a:rPr lang="en-IN" sz="1400" dirty="0"/>
              <a:t>returns in the distribution segment </a:t>
            </a:r>
            <a:r>
              <a:rPr lang="en-IN" sz="1400" dirty="0" smtClean="0"/>
              <a:t>have </a:t>
            </a:r>
            <a:r>
              <a:rPr lang="en-IN" sz="1400" dirty="0"/>
              <a:t>kept private sector away</a:t>
            </a:r>
            <a:endParaRPr lang="en-US" sz="1400" dirty="0"/>
          </a:p>
          <a:p>
            <a:pPr marL="458788" lvl="1" indent="-2270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dirty="0"/>
              <a:t>The electricity sector </a:t>
            </a:r>
            <a:r>
              <a:rPr lang="en-US" sz="1400" dirty="0" smtClean="0"/>
              <a:t>has </a:t>
            </a:r>
            <a:r>
              <a:rPr lang="en-US" sz="1400" dirty="0"/>
              <a:t>seen very little innovation 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1775" indent="-231775" algn="just">
              <a:spcBef>
                <a:spcPts val="600"/>
              </a:spcBef>
              <a:spcAft>
                <a:spcPts val="600"/>
              </a:spcAft>
            </a:pPr>
            <a:endParaRPr lang="en-IN" altLang="en-US" sz="1800" b="1" dirty="0" smtClean="0"/>
          </a:p>
          <a:p>
            <a:pPr marL="231775" indent="-231775"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1700" b="1" dirty="0" smtClean="0"/>
              <a:t>Based on its analysis Nathan makes the following recommendations: </a:t>
            </a:r>
          </a:p>
          <a:p>
            <a:pPr marL="231775" indent="-231775" algn="just">
              <a:spcBef>
                <a:spcPts val="600"/>
              </a:spcBef>
              <a:spcAft>
                <a:spcPts val="600"/>
              </a:spcAft>
            </a:pPr>
            <a:endParaRPr lang="en-IN" altLang="en-US" sz="300" b="1" dirty="0" smtClean="0"/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altLang="en-US" sz="1500" dirty="0" smtClean="0"/>
              <a:t>Coal auctions and pooling of domestic and imported price of coal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500" dirty="0" smtClean="0"/>
              <a:t>Private mining and corporatisation of Coal India’s subsidiary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500" dirty="0" smtClean="0"/>
              <a:t>Unbundling in the electricity </a:t>
            </a:r>
            <a:r>
              <a:rPr lang="en-IN" sz="1500" dirty="0"/>
              <a:t>s</a:t>
            </a:r>
            <a:r>
              <a:rPr lang="en-IN" sz="1500" dirty="0" smtClean="0"/>
              <a:t>upply </a:t>
            </a:r>
            <a:r>
              <a:rPr lang="en-IN" sz="1500" dirty="0"/>
              <a:t>c</a:t>
            </a:r>
            <a:r>
              <a:rPr lang="en-IN" sz="1500" dirty="0" smtClean="0"/>
              <a:t>hain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500" dirty="0" smtClean="0"/>
              <a:t>Implementing open </a:t>
            </a:r>
            <a:r>
              <a:rPr lang="en-IN" sz="1500" dirty="0"/>
              <a:t>a</a:t>
            </a:r>
            <a:r>
              <a:rPr lang="en-IN" sz="1500" dirty="0" smtClean="0"/>
              <a:t>ccess in letter and spirit, also for retail customers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500" dirty="0" smtClean="0"/>
              <a:t>Reforming subsidies through efficient and alternate ways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500" dirty="0" smtClean="0"/>
              <a:t>Rationalising tariffs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500" dirty="0" smtClean="0"/>
              <a:t>Resolving domain issues between regulators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500" dirty="0" smtClean="0"/>
              <a:t>Making UMPPs more viable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sz="1500" dirty="0" smtClean="0"/>
              <a:t>Strong NCP to ensure competition neutrality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500" dirty="0" smtClean="0"/>
              <a:t>Amendment to </a:t>
            </a:r>
            <a:r>
              <a:rPr lang="en-IN" sz="1500" dirty="0" smtClean="0"/>
              <a:t>Section 11 of Electricity Act 2003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500" dirty="0" smtClean="0"/>
              <a:t>Separating wires business with that of electricity supply</a:t>
            </a:r>
            <a:endParaRPr lang="en-IN" sz="1500" dirty="0" smtClean="0"/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altLang="en-US" sz="1500" dirty="0" smtClean="0"/>
              <a:t>Private sector participation in the retail sector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endParaRPr lang="en-IN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pic>
        <p:nvPicPr>
          <p:cNvPr id="4" name="Content Placeholder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743200" y="914400"/>
            <a:ext cx="2857500" cy="2286000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38200" y="3429000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1600" b="1" dirty="0">
                <a:latin typeface="Book Antiqua" pitchFamily="18" charset="0"/>
              </a:rPr>
              <a:t>Nathan India</a:t>
            </a:r>
            <a:r>
              <a:rPr lang="en-US" altLang="en-US" sz="1600" dirty="0">
                <a:latin typeface="Book Antiqua" pitchFamily="18" charset="0"/>
              </a:rPr>
              <a:t> is an economic consulting firm that specializes in </a:t>
            </a:r>
            <a:r>
              <a:rPr lang="en-US" altLang="en-US" sz="1600" dirty="0" smtClean="0">
                <a:latin typeface="Book Antiqua" pitchFamily="18" charset="0"/>
              </a:rPr>
              <a:t>competition law practice, consumer behavior through quantitative research and impact assessment.</a:t>
            </a:r>
            <a:endParaRPr lang="en-US" altLang="en-US" sz="3600" dirty="0">
              <a:latin typeface="Book Antiqua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4368078"/>
            <a:ext cx="71628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Book Antiqua" pitchFamily="18" charset="0"/>
                <a:ea typeface="Calibri" pitchFamily="34" charset="0"/>
                <a:cs typeface="Tahoma" pitchFamily="34" charset="0"/>
              </a:rPr>
              <a:t>Nathan Economic Consulting India Private Limited</a:t>
            </a:r>
          </a:p>
          <a:p>
            <a:pPr algn="ctr" eaLnBrk="1" hangingPunct="1"/>
            <a:endParaRPr lang="en-US" altLang="en-US" sz="1600" dirty="0">
              <a:latin typeface="Book Antiqua" pitchFamily="18" charset="0"/>
              <a:ea typeface="Calibri" pitchFamily="34" charset="0"/>
              <a:cs typeface="Tahoma" pitchFamily="34" charset="0"/>
            </a:endParaRPr>
          </a:p>
          <a:p>
            <a:pPr algn="just"/>
            <a:r>
              <a:rPr lang="en-US" altLang="en-US" sz="1300" b="1" dirty="0">
                <a:latin typeface="Book Antiqua" pitchFamily="18" charset="0"/>
                <a:ea typeface="Calibri" pitchFamily="34" charset="0"/>
                <a:cs typeface="Tahoma" pitchFamily="34" charset="0"/>
              </a:rPr>
              <a:t>Chennai Office				New Delhi Office</a:t>
            </a:r>
          </a:p>
          <a:p>
            <a:pPr algn="just"/>
            <a:r>
              <a:rPr lang="en-US" altLang="en-US" sz="1300" dirty="0">
                <a:latin typeface="Book Antiqua" pitchFamily="18" charset="0"/>
                <a:ea typeface="Calibri" pitchFamily="34" charset="0"/>
                <a:cs typeface="Tahoma" pitchFamily="34" charset="0"/>
              </a:rPr>
              <a:t>New No.45, T.T.K. Road, G-C Ground Floor,		Level 4,Rectangle 1,</a:t>
            </a:r>
          </a:p>
          <a:p>
            <a:pPr algn="just"/>
            <a:r>
              <a:rPr lang="en-US" altLang="en-US" sz="1300" dirty="0">
                <a:latin typeface="Book Antiqua" pitchFamily="18" charset="0"/>
                <a:ea typeface="Calibri" pitchFamily="34" charset="0"/>
                <a:cs typeface="Tahoma" pitchFamily="34" charset="0"/>
              </a:rPr>
              <a:t>George </a:t>
            </a:r>
            <a:r>
              <a:rPr lang="en-US" altLang="en-US" sz="1300" dirty="0" err="1">
                <a:latin typeface="Book Antiqua" pitchFamily="18" charset="0"/>
                <a:ea typeface="Calibri" pitchFamily="34" charset="0"/>
                <a:cs typeface="Tahoma" pitchFamily="34" charset="0"/>
              </a:rPr>
              <a:t>Ponnaiya</a:t>
            </a:r>
            <a:r>
              <a:rPr lang="en-US" altLang="en-US" sz="1300" dirty="0">
                <a:latin typeface="Book Antiqua" pitchFamily="18" charset="0"/>
                <a:ea typeface="Calibri" pitchFamily="34" charset="0"/>
                <a:cs typeface="Tahoma" pitchFamily="34" charset="0"/>
              </a:rPr>
              <a:t> Building,			Commercial Complex D-4,</a:t>
            </a:r>
          </a:p>
          <a:p>
            <a:pPr algn="just"/>
            <a:r>
              <a:rPr lang="en-US" altLang="en-US" sz="1300" dirty="0">
                <a:latin typeface="Book Antiqua" pitchFamily="18" charset="0"/>
                <a:ea typeface="Calibri" pitchFamily="34" charset="0"/>
                <a:cs typeface="Tahoma" pitchFamily="34" charset="0"/>
              </a:rPr>
              <a:t>Chennai-600018, Tamil Nadu, India			Saket, New Delhi-110017,India </a:t>
            </a:r>
          </a:p>
          <a:p>
            <a:pPr algn="just"/>
            <a:r>
              <a:rPr lang="en-US" altLang="en-US" sz="1300" dirty="0">
                <a:latin typeface="Book Antiqua" pitchFamily="18" charset="0"/>
                <a:ea typeface="Calibri" pitchFamily="34" charset="0"/>
                <a:cs typeface="Tahoma" pitchFamily="34" charset="0"/>
              </a:rPr>
              <a:t>T: +91 44 4293 7700; F: +91 44 4293 7773 		T:  +91 11 </a:t>
            </a:r>
            <a:r>
              <a:rPr lang="en-US" altLang="en-US" sz="1300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6654 4076</a:t>
            </a:r>
            <a:endParaRPr lang="en-US" altLang="en-US" sz="1300" dirty="0">
              <a:latin typeface="Book Antiqua" pitchFamily="18" charset="0"/>
              <a:ea typeface="Calibri" pitchFamily="34" charset="0"/>
              <a:cs typeface="Tahoma" pitchFamily="34" charset="0"/>
            </a:endParaRPr>
          </a:p>
          <a:p>
            <a:pPr algn="just"/>
            <a:endParaRPr lang="en-US" altLang="en-US" sz="1300" dirty="0">
              <a:latin typeface="Book Antiqua" pitchFamily="18" charset="0"/>
              <a:ea typeface="Calibri" pitchFamily="34" charset="0"/>
              <a:cs typeface="Tahoma" pitchFamily="34" charset="0"/>
            </a:endParaRPr>
          </a:p>
          <a:p>
            <a:pPr algn="ctr"/>
            <a:r>
              <a:rPr lang="en-US" altLang="en-US" sz="1300" dirty="0">
                <a:latin typeface="Book Antiqua" pitchFamily="18" charset="0"/>
                <a:ea typeface="Calibri" pitchFamily="34" charset="0"/>
                <a:cs typeface="Tahoma" pitchFamily="34" charset="0"/>
              </a:rPr>
              <a:t>	</a:t>
            </a:r>
            <a:r>
              <a:rPr lang="en-US" altLang="en-US" sz="1300" dirty="0" smtClean="0">
                <a:latin typeface="Book Antiqua" pitchFamily="18" charset="0"/>
                <a:ea typeface="Calibri" pitchFamily="34" charset="0"/>
                <a:cs typeface="Tahoma" pitchFamily="34" charset="0"/>
              </a:rPr>
              <a:t>E-mail</a:t>
            </a:r>
            <a:r>
              <a:rPr lang="en-US" altLang="en-US" sz="1300" dirty="0">
                <a:latin typeface="Book Antiqua" pitchFamily="18" charset="0"/>
                <a:ea typeface="Calibri" pitchFamily="34" charset="0"/>
                <a:cs typeface="Tahoma" pitchFamily="34" charset="0"/>
              </a:rPr>
              <a:t>:</a:t>
            </a:r>
            <a:r>
              <a:rPr lang="en-US" altLang="en-US" sz="1300" dirty="0">
                <a:solidFill>
                  <a:srgbClr val="002060"/>
                </a:solidFill>
                <a:latin typeface="Book Antiqua" pitchFamily="18" charset="0"/>
                <a:ea typeface="Calibri" pitchFamily="34" charset="0"/>
                <a:cs typeface="Tahoma" pitchFamily="34" charset="0"/>
              </a:rPr>
              <a:t> nathanindia@nathaninc.com	</a:t>
            </a:r>
            <a:endParaRPr lang="en-US" altLang="en-US" sz="1300" dirty="0" smtClean="0">
              <a:solidFill>
                <a:srgbClr val="002060"/>
              </a:solidFill>
              <a:latin typeface="Book Antiqua" pitchFamily="18" charset="0"/>
              <a:ea typeface="Calibri" pitchFamily="34" charset="0"/>
              <a:cs typeface="Tahoma" pitchFamily="34" charset="0"/>
            </a:endParaRPr>
          </a:p>
          <a:p>
            <a:pPr algn="ctr"/>
            <a:r>
              <a:rPr lang="en-US" altLang="en-US" sz="1300" dirty="0" smtClean="0">
                <a:solidFill>
                  <a:srgbClr val="002060"/>
                </a:solidFill>
                <a:latin typeface="Book Antiqua" pitchFamily="18" charset="0"/>
                <a:ea typeface="Calibri" pitchFamily="34" charset="0"/>
                <a:cs typeface="Tahoma" pitchFamily="34" charset="0"/>
              </a:rPr>
              <a:t>	              Ssingh@nathaninc.com</a:t>
            </a:r>
            <a:r>
              <a:rPr lang="en-US" altLang="en-US" sz="1400" dirty="0">
                <a:solidFill>
                  <a:srgbClr val="002060"/>
                </a:solidFill>
                <a:latin typeface="Book Antiqua" pitchFamily="18" charset="0"/>
                <a:ea typeface="Calibri" pitchFamily="34" charset="0"/>
                <a:cs typeface="Tahoma" pitchFamily="34" charset="0"/>
              </a:rPr>
              <a:t>	</a:t>
            </a:r>
            <a:endParaRPr lang="en-US" altLang="en-US" sz="1400" dirty="0">
              <a:solidFill>
                <a:srgbClr val="002060"/>
              </a:solidFill>
              <a:latin typeface="Book Antiqua" pitchFamily="18" charset="0"/>
              <a:ea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Objective of the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31775" lvl="0" fontAlgn="base">
              <a:spcBef>
                <a:spcPts val="600"/>
              </a:spcBef>
              <a:spcAft>
                <a:spcPts val="600"/>
              </a:spcAft>
            </a:pPr>
            <a:endParaRPr lang="en-US" altLang="en-US" sz="1600" b="1" dirty="0" smtClean="0">
              <a:solidFill>
                <a:srgbClr val="2F2B20"/>
              </a:solidFill>
              <a:cs typeface="Arial" charset="0"/>
            </a:endParaRPr>
          </a:p>
          <a:p>
            <a:pPr marL="231775" lvl="0" fontAlgn="base"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 smtClean="0">
                <a:solidFill>
                  <a:srgbClr val="2F2B20"/>
                </a:solidFill>
                <a:cs typeface="Arial" charset="0"/>
              </a:rPr>
              <a:t>Based on the objectives of competition principles and the National Competition Policy</a:t>
            </a:r>
          </a:p>
          <a:p>
            <a:pPr marL="919163" lvl="1" indent="-230188" algn="l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To look into the state of competition in the Indian electricity sector</a:t>
            </a:r>
          </a:p>
          <a:p>
            <a:pPr marL="919163" lvl="1" indent="-230188" algn="l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To evaluate if the existing policies, laws and regulations are in line with the proposed National Competition Policy </a:t>
            </a:r>
          </a:p>
          <a:p>
            <a:pPr marL="919163" lvl="1" indent="-230188" algn="l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To assess economic benefits of opening up the sector to private participation </a:t>
            </a:r>
          </a:p>
          <a:p>
            <a:pPr marL="919163" lvl="1" indent="-230188" algn="l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To look into political economy constraints of implementing competition  principles in the sector</a:t>
            </a:r>
          </a:p>
          <a:p>
            <a:pPr marL="919163" lvl="1" indent="-230188" algn="l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To recommend steps which will encourage competition in the sector</a:t>
            </a:r>
            <a:endParaRPr lang="en-US" altLang="en-US" sz="1800" dirty="0" smtClean="0">
              <a:solidFill>
                <a:srgbClr val="2F2B20"/>
              </a:solidFill>
              <a:cs typeface="Arial" charset="0"/>
            </a:endParaRPr>
          </a:p>
          <a:p>
            <a:pPr marL="285750" lvl="0" indent="-285750" algn="l" fontAlgn="base">
              <a:spcBef>
                <a:spcPct val="0"/>
              </a:spcBef>
              <a:spcAft>
                <a:spcPct val="0"/>
              </a:spcAft>
            </a:pPr>
            <a:endParaRPr lang="en-IN" altLang="en-US" sz="1800" dirty="0" smtClean="0">
              <a:solidFill>
                <a:srgbClr val="2F2B20"/>
              </a:solidFill>
              <a:cs typeface="Arial" charset="0"/>
            </a:endParaRPr>
          </a:p>
          <a:p>
            <a:pPr marL="285750" lvl="0" indent="-285750" algn="l" fontAlgn="base">
              <a:spcBef>
                <a:spcPct val="0"/>
              </a:spcBef>
              <a:spcAft>
                <a:spcPct val="0"/>
              </a:spcAft>
            </a:pPr>
            <a:endParaRPr lang="en-IN" altLang="en-US" sz="1800" dirty="0" smtClean="0">
              <a:solidFill>
                <a:srgbClr val="2F2B2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Tenets of the National Competition Policy (NCP)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indent="0" algn="just" fontAlgn="base">
              <a:spcBef>
                <a:spcPts val="600"/>
              </a:spcBef>
              <a:spcAft>
                <a:spcPts val="600"/>
              </a:spcAft>
            </a:pPr>
            <a:endParaRPr lang="en-US" altLang="en-US" sz="1600" b="1" dirty="0" smtClean="0">
              <a:solidFill>
                <a:srgbClr val="2F2B20"/>
              </a:solidFill>
              <a:cs typeface="Arial" charset="0"/>
            </a:endParaRPr>
          </a:p>
          <a:p>
            <a:pPr marL="231775" indent="0" algn="just" fontAlgn="base"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 smtClean="0">
                <a:solidFill>
                  <a:srgbClr val="2F2B20"/>
                </a:solidFill>
                <a:cs typeface="Arial" charset="0"/>
              </a:rPr>
              <a:t>Proposed by the Ministry of Corporate Affairs (MCA) in 2011, the overarching policy still has to be </a:t>
            </a:r>
            <a:r>
              <a:rPr lang="en-US" altLang="en-US" sz="1600" b="1" dirty="0" smtClean="0">
                <a:solidFill>
                  <a:srgbClr val="2F2B20"/>
                </a:solidFill>
                <a:cs typeface="Arial" charset="0"/>
              </a:rPr>
              <a:t>adopted by the government</a:t>
            </a:r>
            <a:endParaRPr lang="en-US" altLang="en-US" sz="1600" b="1" dirty="0" smtClean="0">
              <a:solidFill>
                <a:srgbClr val="2F2B20"/>
              </a:solidFill>
              <a:cs typeface="Arial" charset="0"/>
            </a:endParaRP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Aimed at </a:t>
            </a:r>
            <a:r>
              <a:rPr lang="en-IN" sz="1600" dirty="0" smtClean="0"/>
              <a:t>introducing competition principles and regulations to promote a competitive market structure in order </a:t>
            </a: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to maximise overall social welfare</a:t>
            </a:r>
            <a:endParaRPr lang="en-IN" sz="1600" dirty="0" smtClean="0"/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Check anticompetitive outcomes of government policies, rules and regulations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Address areas such as transparency, accountability, fair pricing and competitive neutrality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Recommend national and regional co-operation in competition policy enforcement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indent="0" algn="just" fontAlgn="base">
              <a:spcBef>
                <a:spcPts val="600"/>
              </a:spcBef>
              <a:spcAft>
                <a:spcPts val="600"/>
              </a:spcAft>
            </a:pPr>
            <a:endParaRPr lang="en-US" altLang="en-US" sz="1600" b="1" dirty="0" smtClean="0">
              <a:solidFill>
                <a:srgbClr val="2F2B20"/>
              </a:solidFill>
              <a:cs typeface="Arial" charset="0"/>
            </a:endParaRPr>
          </a:p>
          <a:p>
            <a:pPr marL="231775" indent="0" algn="just" fontAlgn="base"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 smtClean="0">
                <a:solidFill>
                  <a:srgbClr val="2F2B20"/>
                </a:solidFill>
                <a:cs typeface="Arial" charset="0"/>
              </a:rPr>
              <a:t>Focused around assessing distortions in the market, their effects, and remedial actions and suggestions. In particular, the study identifies and analyzes: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Distortions in the electricity sector that limit competition, including government monopoly on coal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Regulatory hurdles and their effects on the sector’s competitiveness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Misinterpretation of certain regulations to suit political expediency 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Economic benefits of competition 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Best practice case studies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Corrective steps to make the sector more competitive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Restructuring of the Power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indent="0" algn="just" fontAlgn="base">
              <a:spcBef>
                <a:spcPts val="600"/>
              </a:spcBef>
              <a:spcAft>
                <a:spcPts val="600"/>
              </a:spcAft>
            </a:pPr>
            <a:endParaRPr lang="en-US" altLang="en-US" sz="1600" b="1" dirty="0" smtClean="0">
              <a:solidFill>
                <a:srgbClr val="2F2B20"/>
              </a:solidFill>
              <a:cs typeface="Arial" charset="0"/>
            </a:endParaRPr>
          </a:p>
          <a:p>
            <a:pPr marL="231775" indent="0" algn="just" fontAlgn="base"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 smtClean="0">
                <a:solidFill>
                  <a:srgbClr val="2F2B20"/>
                </a:solidFill>
                <a:cs typeface="Arial" charset="0"/>
              </a:rPr>
              <a:t>The study has evaluated restructuring process of the power sector: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Roles of the Central Electricity Regulatory Commission, and the State Electricity Regulatory Commissions in exercising independence in tariff setting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Unbundling of State Electricity Boards (SEBs) into companies to perform generation, transmission and distribution functions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 Independence of utilities such as load despatch centres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Introduction of competition in generation, distribution and transmission besides introduction of trading in power</a:t>
            </a:r>
          </a:p>
          <a:p>
            <a:pPr marL="461963" indent="-230188" algn="just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600" dirty="0" smtClean="0">
                <a:solidFill>
                  <a:srgbClr val="2F2B20"/>
                </a:solidFill>
                <a:cs typeface="Arial" charset="0"/>
              </a:rPr>
              <a:t>Open access in transmission and distribution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24" y="762001"/>
            <a:ext cx="8476488" cy="5715000"/>
          </a:xfrm>
        </p:spPr>
        <p:txBody>
          <a:bodyPr>
            <a:normAutofit/>
          </a:bodyPr>
          <a:lstStyle/>
          <a:p>
            <a:pPr marL="461963" indent="-230188" algn="just">
              <a:spcBef>
                <a:spcPts val="600"/>
              </a:spcBef>
              <a:spcAft>
                <a:spcPts val="600"/>
              </a:spcAft>
            </a:pPr>
            <a:endParaRPr lang="en-US" sz="1600" b="1" dirty="0" smtClean="0"/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smtClean="0"/>
              <a:t>Competition in any sector is generally associated with the following: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dirty="0" smtClean="0"/>
              <a:t>Lower prices for consumers with better choices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dirty="0" smtClean="0"/>
              <a:t>Increased number of suppliers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dirty="0" smtClean="0"/>
              <a:t>Improved efficiency</a:t>
            </a:r>
          </a:p>
          <a:p>
            <a:pPr marL="461963" indent="-2301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dirty="0" smtClean="0"/>
              <a:t>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Benefits of Competition : A Toolkit </a:t>
            </a:r>
            <a:r>
              <a:rPr lang="en-US" dirty="0"/>
              <a:t>A</a:t>
            </a:r>
            <a:r>
              <a:rPr lang="en-US" dirty="0" smtClean="0"/>
              <a:t>pproach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4" y="762000"/>
            <a:ext cx="8476488" cy="54864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231775" lvl="0" algn="l">
              <a:spcBef>
                <a:spcPts val="600"/>
              </a:spcBef>
              <a:spcAft>
                <a:spcPts val="600"/>
              </a:spcAft>
            </a:pPr>
            <a:endParaRPr lang="en-US" sz="1800" b="1" dirty="0" smtClean="0">
              <a:solidFill>
                <a:prstClr val="black"/>
              </a:solidFill>
            </a:endParaRPr>
          </a:p>
          <a:p>
            <a:pPr marL="461963" lvl="0" indent="-230188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</a:rPr>
              <a:t>Evaluation of benefits using competition toolkits of OECD and CUTS International</a:t>
            </a:r>
          </a:p>
          <a:p>
            <a:pPr marL="461963" lvl="0" indent="-230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Fair pricing of tariffs</a:t>
            </a:r>
          </a:p>
          <a:p>
            <a:pPr marL="682625" lvl="0" indent="-220663"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Currently tariffs are regulated more through state governments’ intervention</a:t>
            </a:r>
          </a:p>
          <a:p>
            <a:pPr marL="682625" lvl="0" indent="-220663"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Agricultural and rural sectors are highly subsidized</a:t>
            </a:r>
          </a:p>
          <a:p>
            <a:pPr marL="682625" lvl="0" indent="-220663"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Private players are disincentivised due to low returns</a:t>
            </a:r>
          </a:p>
          <a:p>
            <a:pPr marL="682625" lvl="0" indent="-220663">
              <a:spcBef>
                <a:spcPts val="0"/>
              </a:spcBef>
              <a:buFont typeface="Wingdings" pitchFamily="2" charset="2"/>
              <a:buChar char="§"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461963" indent="-230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Level playing field between competitors</a:t>
            </a:r>
          </a:p>
          <a:p>
            <a:pPr marL="682625" indent="-220663"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Government monopoly over coal distorts level playing field between state and private players</a:t>
            </a:r>
          </a:p>
          <a:p>
            <a:pPr marL="682625" indent="-220663"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Fuel Supply Agreements between Coal India and beneficiaries has come under the CCI’s lens</a:t>
            </a:r>
          </a:p>
          <a:p>
            <a:pPr marL="682625" indent="-220663">
              <a:spcBef>
                <a:spcPts val="0"/>
              </a:spcBef>
              <a:buFont typeface="Wingdings" pitchFamily="2" charset="2"/>
              <a:buChar char="§"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461963" indent="-230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Entry Barriers</a:t>
            </a:r>
          </a:p>
          <a:p>
            <a:pPr marL="682625" indent="-220663"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Lack of open access in retail distribution: For example, i</a:t>
            </a:r>
            <a:r>
              <a:rPr lang="en-IN" altLang="en-US" sz="1400" dirty="0" smtClean="0">
                <a:solidFill>
                  <a:prstClr val="black"/>
                </a:solidFill>
              </a:rPr>
              <a:t>n Delhi, despite two private discoms being present, customers don’t have open access choice</a:t>
            </a:r>
          </a:p>
          <a:p>
            <a:pPr marL="682625" indent="-220663">
              <a:spcBef>
                <a:spcPts val="0"/>
              </a:spcBef>
              <a:buFont typeface="Wingdings" pitchFamily="2" charset="2"/>
              <a:buChar char="§"/>
            </a:pPr>
            <a:r>
              <a:rPr lang="en-IN" altLang="en-US" sz="1400" dirty="0" smtClean="0">
                <a:solidFill>
                  <a:prstClr val="black"/>
                </a:solidFill>
              </a:rPr>
              <a:t>Promote monopolies and their abuse</a:t>
            </a:r>
          </a:p>
          <a:p>
            <a:pPr marL="682625" indent="-220663"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1400" dirty="0" smtClean="0">
                <a:solidFill>
                  <a:prstClr val="black"/>
                </a:solidFill>
              </a:rPr>
              <a:t>Lack of a separate carriage and content model</a:t>
            </a:r>
            <a:endParaRPr lang="en-IN" altLang="en-US" sz="1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Competition in Generation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406" y="746760"/>
            <a:ext cx="8409994" cy="2910840"/>
          </a:xfrm>
        </p:spPr>
        <p:txBody>
          <a:bodyPr anchor="t"/>
          <a:lstStyle/>
          <a:p>
            <a:pPr algn="just"/>
            <a:endParaRPr lang="en-US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Data analyses show direct benefit of competition</a:t>
            </a:r>
          </a:p>
          <a:p>
            <a:pPr marL="463550" indent="-231775" algn="just">
              <a:buFont typeface="Wingdings" pitchFamily="2" charset="2"/>
              <a:buChar char="§"/>
            </a:pPr>
            <a:r>
              <a:rPr lang="en-US" sz="1400" b="0" dirty="0" smtClean="0"/>
              <a:t>Between 2006-07 and 2010-11, there was an increase in the share of private players in total installed capacity in generation</a:t>
            </a:r>
          </a:p>
          <a:p>
            <a:pPr marL="463550" indent="-231775" algn="just">
              <a:buFont typeface="Wingdings" pitchFamily="2" charset="2"/>
              <a:buChar char="§"/>
            </a:pPr>
            <a:r>
              <a:rPr lang="en-US" sz="1400" b="0" dirty="0" smtClean="0"/>
              <a:t>This is largely because the Electricity Act, 2003 liberalized the generation sector through a license-free regime. </a:t>
            </a:r>
          </a:p>
          <a:p>
            <a:pPr marL="463550" indent="-231775" algn="just">
              <a:buFont typeface="Wingdings" pitchFamily="2" charset="2"/>
              <a:buChar char="§"/>
            </a:pPr>
            <a:r>
              <a:rPr lang="en-US" sz="1400" b="0" dirty="0" smtClean="0"/>
              <a:t>The total installed capacity of India increased from 132,327 megawatts (MW) in 2006-07 to 2,25,793MW as on 30</a:t>
            </a:r>
            <a:r>
              <a:rPr lang="en-US" sz="1400" b="0" baseline="30000" dirty="0" smtClean="0"/>
              <a:t>th</a:t>
            </a:r>
            <a:r>
              <a:rPr lang="en-US" sz="1400" b="0" dirty="0" smtClean="0"/>
              <a:t> June, 2013</a:t>
            </a:r>
            <a:endParaRPr lang="en-US" sz="1400" b="0" dirty="0"/>
          </a:p>
        </p:txBody>
      </p:sp>
      <p:graphicFrame>
        <p:nvGraphicFramePr>
          <p:cNvPr id="2050" name="Chart 3"/>
          <p:cNvGraphicFramePr>
            <a:graphicFrameLocks noGrp="1"/>
          </p:cNvGraphicFramePr>
          <p:nvPr>
            <p:ph sz="half" idx="2"/>
          </p:nvPr>
        </p:nvGraphicFramePr>
        <p:xfrm>
          <a:off x="152400" y="3733800"/>
          <a:ext cx="4419600" cy="3048000"/>
        </p:xfrm>
        <a:graphic>
          <a:graphicData uri="http://schemas.openxmlformats.org/presentationml/2006/ole">
            <p:oleObj spid="_x0000_s2060" r:id="rId3" imgW="4352921" imgH="2475191" progId="Excel.Sheet.8">
              <p:embed/>
            </p:oleObj>
          </a:graphicData>
        </a:graphic>
      </p:graphicFrame>
      <p:graphicFrame>
        <p:nvGraphicFramePr>
          <p:cNvPr id="2051" name="Chart 4"/>
          <p:cNvGraphicFramePr>
            <a:graphicFrameLocks noGrp="1"/>
          </p:cNvGraphicFramePr>
          <p:nvPr>
            <p:ph sz="quarter" idx="4"/>
          </p:nvPr>
        </p:nvGraphicFramePr>
        <p:xfrm>
          <a:off x="4419601" y="3810000"/>
          <a:ext cx="4114799" cy="2971800"/>
        </p:xfrm>
        <a:graphic>
          <a:graphicData uri="http://schemas.openxmlformats.org/presentationml/2006/ole">
            <p:oleObj spid="_x0000_s2061" r:id="rId4" imgW="4816257" imgH="25483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24" y="808037"/>
            <a:ext cx="8476488" cy="5516563"/>
          </a:xfrm>
        </p:spPr>
        <p:txBody>
          <a:bodyPr>
            <a:normAutofit/>
          </a:bodyPr>
          <a:lstStyle/>
          <a:p>
            <a:pPr marL="461963" indent="-23018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IN" altLang="en-US" sz="1600" b="1" dirty="0" smtClean="0"/>
          </a:p>
          <a:p>
            <a:pPr marL="461963" indent="-23018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N" altLang="en-US" sz="1600" b="1" dirty="0" smtClean="0"/>
              <a:t>Open Access Case Study – </a:t>
            </a:r>
            <a:r>
              <a:rPr lang="en-IN" altLang="en-US" sz="1600" b="1" dirty="0" err="1" smtClean="0"/>
              <a:t>Navi</a:t>
            </a:r>
            <a:r>
              <a:rPr lang="en-IN" altLang="en-US" sz="1600" b="1" dirty="0" smtClean="0"/>
              <a:t> Mumbai (2011-12)</a:t>
            </a:r>
          </a:p>
          <a:p>
            <a:pPr marL="682625" indent="-2206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altLang="en-US" sz="1400" dirty="0" smtClean="0"/>
              <a:t>2 private players - Reliance Infrastructure (RInfra) and Tata Power (TPC).</a:t>
            </a:r>
          </a:p>
          <a:p>
            <a:pPr marL="682625" indent="-2206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altLang="en-US" sz="1400" dirty="0" smtClean="0"/>
              <a:t>Tariff rates – Rs. 5.2 per unit and Rs. 7.06 per unit by TPC and </a:t>
            </a:r>
            <a:r>
              <a:rPr lang="en-IN" altLang="en-US" sz="1400" dirty="0" err="1" smtClean="0"/>
              <a:t>RInfra</a:t>
            </a:r>
            <a:r>
              <a:rPr lang="en-IN" altLang="en-US" sz="1400" dirty="0" smtClean="0"/>
              <a:t> respectively.</a:t>
            </a:r>
          </a:p>
          <a:p>
            <a:pPr marL="682625" indent="-2206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altLang="en-US" sz="1400" dirty="0" smtClean="0"/>
              <a:t>Maharashtra Electricity Regulatory Commission (MERC) allowed consumers to migrate.</a:t>
            </a:r>
          </a:p>
          <a:p>
            <a:pPr marL="682625" indent="-2206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IN" altLang="en-US" sz="1400" dirty="0" smtClean="0"/>
              <a:t>Controversy arose due to surging migration of  consumers to TPC - </a:t>
            </a:r>
            <a:r>
              <a:rPr lang="en-US" altLang="en-US" sz="1400" dirty="0" err="1" smtClean="0"/>
              <a:t>Rinfra</a:t>
            </a:r>
            <a:r>
              <a:rPr lang="en-US" altLang="en-US" sz="1400" dirty="0" smtClean="0"/>
              <a:t> moved MERC</a:t>
            </a:r>
          </a:p>
          <a:p>
            <a:pPr marL="682625" indent="-2206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400" dirty="0" smtClean="0"/>
              <a:t>MERC issued an order to allow changeover in Mumbai for a particular set of consumers (those consuming less than 300 units a month), thus putting a cap on Open Access</a:t>
            </a:r>
            <a:endParaRPr lang="en-IN" altLang="en-US" sz="1400" dirty="0" smtClean="0"/>
          </a:p>
          <a:p>
            <a:pPr marL="682625" indent="-2206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400" dirty="0" smtClean="0"/>
              <a:t>TPC termed this MERC order as a decision against competition</a:t>
            </a:r>
          </a:p>
          <a:p>
            <a:pPr marL="461963" indent="-23018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 smtClean="0"/>
              <a:t>Solar bids </a:t>
            </a:r>
            <a:endParaRPr lang="en-IN" altLang="en-US" sz="1600" b="1" dirty="0" smtClean="0"/>
          </a:p>
          <a:p>
            <a:pPr marL="682625" lvl="0" indent="-220663" algn="just" fontAlgn="base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altLang="en-US" sz="1400" dirty="0" smtClean="0"/>
              <a:t>Good example of how competitive bidding can benefit consumers through lowered power tariff rates </a:t>
            </a:r>
          </a:p>
          <a:p>
            <a:pPr marL="682625" lvl="0" indent="-220663" algn="just" fontAlgn="base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altLang="en-US" sz="1400" dirty="0" smtClean="0"/>
              <a:t>Competitive bidding in solar energy under the National Solar Mission in 2011 brought down the price at which solar energy can be consumed. </a:t>
            </a:r>
          </a:p>
          <a:p>
            <a:pPr marL="682625" lvl="0" indent="-220663" algn="just" fontAlgn="base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altLang="en-US" sz="1400" dirty="0" smtClean="0"/>
              <a:t>The lowest bid at </a:t>
            </a:r>
            <a:r>
              <a:rPr lang="en-US" altLang="en-US" sz="1400" dirty="0" err="1" smtClean="0"/>
              <a:t>Rs</a:t>
            </a:r>
            <a:r>
              <a:rPr lang="en-US" altLang="en-US" sz="1400" dirty="0" smtClean="0"/>
              <a:t>. 7.49 per unit was 50% lower than the benchmark tariff of </a:t>
            </a:r>
            <a:r>
              <a:rPr lang="en-US" altLang="en-US" sz="1400" dirty="0" err="1" smtClean="0"/>
              <a:t>Rs</a:t>
            </a:r>
            <a:r>
              <a:rPr lang="en-US" altLang="en-US" sz="1400" dirty="0" smtClean="0"/>
              <a:t>. 15.39 per unit as set by the CERC</a:t>
            </a:r>
            <a:endParaRPr lang="en-IN" altLang="en-US" sz="1400" dirty="0" smtClean="0"/>
          </a:p>
          <a:p>
            <a:pPr>
              <a:buFont typeface="Wingdings" pitchFamily="2" charset="2"/>
              <a:buChar char="Ø"/>
            </a:pPr>
            <a:endParaRPr lang="en-IN" alt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st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1628</Words>
  <Application>Microsoft Office PowerPoint</Application>
  <PresentationFormat>On-screen Show (4:3)</PresentationFormat>
  <Paragraphs>199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First Page</vt:lpstr>
      <vt:lpstr>A</vt:lpstr>
      <vt:lpstr>Microsoft Office Excel 97-2003 Worksheet</vt:lpstr>
      <vt:lpstr>Slide 1</vt:lpstr>
      <vt:lpstr>Objective of the Study</vt:lpstr>
      <vt:lpstr>Basic Tenets of the National Competition Policy (NCP)</vt:lpstr>
      <vt:lpstr>Scope of the Study</vt:lpstr>
      <vt:lpstr>Assessment of Restructuring of the Power Sector</vt:lpstr>
      <vt:lpstr>Benefits of Competition</vt:lpstr>
      <vt:lpstr>Benefits of Competition : A Toolkit Approach</vt:lpstr>
      <vt:lpstr>Benefits of Competition in Generation</vt:lpstr>
      <vt:lpstr>Case Studies</vt:lpstr>
      <vt:lpstr>Benefits of Early Unbundling: Case Studies</vt:lpstr>
      <vt:lpstr>Data Analysis across Various Parameters</vt:lpstr>
      <vt:lpstr>Tamil Nadu Electricity Sector can  Improve</vt:lpstr>
      <vt:lpstr>Case Study: Private Players</vt:lpstr>
      <vt:lpstr>Our Observations</vt:lpstr>
      <vt:lpstr>Recommendations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vijendran</dc:creator>
  <cp:lastModifiedBy>Sangeeta</cp:lastModifiedBy>
  <cp:revision>151</cp:revision>
  <dcterms:created xsi:type="dcterms:W3CDTF">2013-11-12T13:12:39Z</dcterms:created>
  <dcterms:modified xsi:type="dcterms:W3CDTF">2014-01-21T09:56:15Z</dcterms:modified>
</cp:coreProperties>
</file>