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77" r:id="rId6"/>
    <p:sldId id="269" r:id="rId7"/>
    <p:sldId id="261" r:id="rId8"/>
    <p:sldId id="262" r:id="rId9"/>
    <p:sldId id="264" r:id="rId10"/>
    <p:sldId id="278" r:id="rId11"/>
    <p:sldId id="270" r:id="rId12"/>
    <p:sldId id="271" r:id="rId13"/>
    <p:sldId id="273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9112" autoAdjust="0"/>
  </p:normalViewPr>
  <p:slideViewPr>
    <p:cSldViewPr>
      <p:cViewPr varScale="1">
        <p:scale>
          <a:sx n="74" d="100"/>
          <a:sy n="74" d="100"/>
        </p:scale>
        <p:origin x="12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A5E04-FB86-4455-8FA8-70FA68A5C14A}" type="datetimeFigureOut">
              <a:rPr lang="en-IN" smtClean="0"/>
              <a:t>17-11-2014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045F6-F20C-4A6D-ABCD-7F89F99FE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5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Notes on behalf of </a:t>
            </a:r>
            <a:r>
              <a:rPr lang="en-US" b="1" dirty="0" err="1" smtClean="0"/>
              <a:t>shreya</a:t>
            </a:r>
            <a:r>
              <a:rPr lang="en-US" b="1" dirty="0" smtClean="0"/>
              <a:t>: for the PAC meeting on Nov 19</a:t>
            </a:r>
          </a:p>
          <a:p>
            <a:endParaRPr lang="en-US" dirty="0" smtClean="0"/>
          </a:p>
          <a:p>
            <a:r>
              <a:rPr lang="en-US" dirty="0" smtClean="0"/>
              <a:t>1.  In the slides the mapping is only done for bus</a:t>
            </a:r>
          </a:p>
          <a:p>
            <a:r>
              <a:rPr lang="en-US" dirty="0" smtClean="0"/>
              <a:t> for the maize sector, the mapping has not been included</a:t>
            </a:r>
          </a:p>
          <a:p>
            <a:r>
              <a:rPr lang="en-US" dirty="0" smtClean="0"/>
              <a:t> please include a slide for the same.</a:t>
            </a:r>
          </a:p>
          <a:p>
            <a:endParaRPr lang="en-US" dirty="0" smtClean="0"/>
          </a:p>
          <a:p>
            <a:r>
              <a:rPr lang="en-US" dirty="0" smtClean="0"/>
              <a:t>2. 3For  specific advocacy agenda:</a:t>
            </a:r>
          </a:p>
          <a:p>
            <a:endParaRPr lang="en-US" dirty="0" smtClean="0"/>
          </a:p>
          <a:p>
            <a:r>
              <a:rPr lang="en-US" dirty="0" smtClean="0"/>
              <a:t>the agenda for maize has been included in the slides</a:t>
            </a:r>
          </a:p>
          <a:p>
            <a:r>
              <a:rPr lang="en-US" dirty="0" smtClean="0"/>
              <a:t>but for the agenda on bus transport</a:t>
            </a:r>
          </a:p>
          <a:p>
            <a:r>
              <a:rPr lang="en-US" dirty="0" smtClean="0"/>
              <a:t>the slide has not been included</a:t>
            </a:r>
          </a:p>
          <a:p>
            <a:endParaRPr lang="en-US" dirty="0" smtClean="0"/>
          </a:p>
          <a:p>
            <a:r>
              <a:rPr lang="en-US" dirty="0" smtClean="0"/>
              <a:t>3.</a:t>
            </a:r>
            <a:r>
              <a:rPr lang="en-US" baseline="0" dirty="0" smtClean="0"/>
              <a:t> </a:t>
            </a:r>
            <a:r>
              <a:rPr lang="en-US" dirty="0" smtClean="0"/>
              <a:t>For the table in developing</a:t>
            </a:r>
            <a:r>
              <a:rPr lang="en-US" baseline="0" dirty="0" smtClean="0"/>
              <a:t> the advocacy plan:</a:t>
            </a:r>
          </a:p>
          <a:p>
            <a:endParaRPr lang="en-US" dirty="0" smtClean="0"/>
          </a:p>
          <a:p>
            <a:r>
              <a:rPr lang="en-US" dirty="0" smtClean="0"/>
              <a:t>you are free to remove the section on indicators for success. we feel that it would be premature to already indicate the indicators for success</a:t>
            </a:r>
          </a:p>
          <a:p>
            <a:endParaRPr lang="en-US" dirty="0" smtClean="0"/>
          </a:p>
          <a:p>
            <a:r>
              <a:rPr lang="en-US" dirty="0" smtClean="0"/>
              <a:t>4. For the approach:</a:t>
            </a:r>
          </a:p>
          <a:p>
            <a:endParaRPr lang="en-US" dirty="0" smtClean="0"/>
          </a:p>
          <a:p>
            <a:r>
              <a:rPr lang="en-US" dirty="0" smtClean="0"/>
              <a:t>you would have to fill any the prospective actions that CUTS Accra plans to take to advocate for the specific issues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045F6-F20C-4A6D-ABCD-7F89F99FE56B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0562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F243-E49B-46D8-8524-6AA712081ACE}" type="datetime1">
              <a:rPr lang="en-IN" smtClean="0"/>
              <a:t>17-11-2014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449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960E-5594-44AB-8759-7F758E2E8363}" type="datetime1">
              <a:rPr lang="en-IN" smtClean="0"/>
              <a:t>17-11-2014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143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2EE6-086C-4754-B374-B4DB2023632D}" type="datetime1">
              <a:rPr lang="en-IN" smtClean="0"/>
              <a:t>17-11-2014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127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E318-009F-4DC3-B3BD-DE56FF61CBF7}" type="datetime1">
              <a:rPr lang="en-IN" smtClean="0"/>
              <a:t>17-11-2014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072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ACAD-80D9-4671-8256-A265B0CDE603}" type="datetime1">
              <a:rPr lang="en-IN" smtClean="0"/>
              <a:t>17-11-2014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297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ECDC-710F-49C7-8F9D-5187E8949CC0}" type="datetime1">
              <a:rPr lang="en-IN" smtClean="0"/>
              <a:t>17-11-2014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099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0EC3-FAAC-4119-8935-6D7AF604132A}" type="datetime1">
              <a:rPr lang="en-IN" smtClean="0"/>
              <a:t>17-11-2014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213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6260-49EA-4D2E-8F5B-7263B78B763E}" type="datetime1">
              <a:rPr lang="en-IN" smtClean="0"/>
              <a:t>17-11-2014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221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FD10-5FCF-483B-8E7C-382FBFE6A5CF}" type="datetime1">
              <a:rPr lang="en-IN" smtClean="0"/>
              <a:t>17-11-2014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969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4BBF-4677-41B0-9EA7-C31C200E12CC}" type="datetime1">
              <a:rPr lang="en-IN" smtClean="0"/>
              <a:t>17-11-2014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058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0901-2331-4671-ACC5-575DDC2C208B}" type="datetime1">
              <a:rPr lang="en-IN" smtClean="0"/>
              <a:t>17-11-2014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455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AC9E8-9053-4735-B526-04D3786F8BB9}" type="datetime1">
              <a:rPr lang="en-IN" smtClean="0"/>
              <a:t>17-11-2014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B1748-4DEF-430F-AA29-DBE03E19A3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396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Outline of Advocacy Activities in Ghana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CREW Project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2"/>
                </a:solidFill>
              </a:rPr>
              <a:t>Appiah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Adomako</a:t>
            </a:r>
            <a:endParaRPr lang="en-US" sz="2800" b="1" dirty="0" smtClean="0">
              <a:solidFill>
                <a:schemeClr val="tx2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CUTS Accra</a:t>
            </a:r>
          </a:p>
        </p:txBody>
      </p:sp>
    </p:spTree>
    <p:extLst>
      <p:ext uri="{BB962C8B-B14F-4D97-AF65-F5344CB8AC3E}">
        <p14:creationId xmlns:p14="http://schemas.microsoft.com/office/powerpoint/2010/main" val="23789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634082"/>
          </a:xfrm>
        </p:spPr>
        <p:txBody>
          <a:bodyPr>
            <a:noAutofit/>
          </a:bodyPr>
          <a:lstStyle/>
          <a:p>
            <a:r>
              <a:rPr lang="en-US" sz="3200" b="1" dirty="0"/>
              <a:t>5</a:t>
            </a:r>
            <a:r>
              <a:rPr lang="en-US" sz="3200" b="1" dirty="0" smtClean="0"/>
              <a:t>. Specific advocacy agenda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C00000"/>
                </a:solidFill>
              </a:rPr>
              <a:t>Bus Transport</a:t>
            </a: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168352"/>
          </a:xfrm>
        </p:spPr>
        <p:txBody>
          <a:bodyPr>
            <a:normAutofit/>
          </a:bodyPr>
          <a:lstStyle/>
          <a:p>
            <a:r>
              <a:rPr lang="en-IN" sz="2400" dirty="0"/>
              <a:t>Route rationalization and its impact on efficiency and utilization of resources</a:t>
            </a:r>
          </a:p>
          <a:p>
            <a:r>
              <a:rPr lang="en-US" sz="2400" dirty="0" smtClean="0"/>
              <a:t>Road transport regulatory authority and its role in setting and enforcing standards in road transports</a:t>
            </a:r>
          </a:p>
          <a:p>
            <a:r>
              <a:rPr lang="en-US" sz="2400" dirty="0" smtClean="0"/>
              <a:t>Regulating the sector to ensure standardization </a:t>
            </a:r>
          </a:p>
          <a:p>
            <a:r>
              <a:rPr lang="en-IN" sz="2400" dirty="0" smtClean="0"/>
              <a:t>Controlling the “union cartel” in passenger transports.</a:t>
            </a:r>
            <a:endParaRPr lang="en-IN" sz="2400" dirty="0"/>
          </a:p>
          <a:p>
            <a:endParaRPr lang="en-IN" sz="2400" dirty="0" smtClean="0"/>
          </a:p>
          <a:p>
            <a:endParaRPr lang="en-IN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10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7384"/>
            <a:ext cx="4572000" cy="17281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300" b="1" dirty="0" smtClean="0">
                <a:solidFill>
                  <a:srgbClr val="C00000"/>
                </a:solidFill>
              </a:rPr>
              <a:t>Advocating How?</a:t>
            </a:r>
          </a:p>
          <a:p>
            <a:pPr marL="0" indent="0" algn="ctr">
              <a:buNone/>
            </a:pPr>
            <a:r>
              <a:rPr lang="en-US" sz="4000" b="1" dirty="0" smtClean="0"/>
              <a:t>Strategy for Success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t>11</a:t>
            </a:fld>
            <a:endParaRPr lang="en-IN"/>
          </a:p>
        </p:txBody>
      </p:sp>
      <p:pic>
        <p:nvPicPr>
          <p:cNvPr id="2050" name="Picture 2" descr="http://upload.wikimedia.org/wikipedia/commons/c/c8/Independence_Square_-_Accra,_Ghan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64096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1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5. Developing the Advocacy Plan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C00000"/>
                </a:solidFill>
              </a:rPr>
              <a:t>Maize</a:t>
            </a:r>
            <a:endParaRPr lang="en-IN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313831"/>
              </p:ext>
            </p:extLst>
          </p:nvPr>
        </p:nvGraphicFramePr>
        <p:xfrm>
          <a:off x="353660" y="1340767"/>
          <a:ext cx="8435280" cy="6990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  <a:gridCol w="2376264"/>
                <a:gridCol w="2736304"/>
              </a:tblGrid>
              <a:tr h="479729">
                <a:tc>
                  <a:txBody>
                    <a:bodyPr/>
                    <a:lstStyle/>
                    <a:p>
                      <a:r>
                        <a:rPr lang="en-US" dirty="0" smtClean="0"/>
                        <a:t>ISSUE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APPROACH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RESPONSIBILITY</a:t>
                      </a:r>
                      <a:endParaRPr lang="en-IN" dirty="0"/>
                    </a:p>
                  </a:txBody>
                  <a:tcPr/>
                </a:tc>
              </a:tr>
              <a:tr h="828024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National</a:t>
                      </a:r>
                      <a:r>
                        <a:rPr lang="en-IN" sz="2000" baseline="0" dirty="0" smtClean="0"/>
                        <a:t> seed policy and its implication on production and farmers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Direct</a:t>
                      </a:r>
                      <a:r>
                        <a:rPr lang="en-IN" sz="2000" baseline="0" dirty="0" smtClean="0"/>
                        <a:t> engagement with the stakeholders and also educating the grassroots farmers on the same.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err="1" smtClean="0"/>
                        <a:t>MOFA</a:t>
                      </a:r>
                      <a:endParaRPr lang="en-IN" sz="2000" dirty="0"/>
                    </a:p>
                  </a:txBody>
                  <a:tcPr/>
                </a:tc>
              </a:tr>
              <a:tr h="7909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Fertilizers</a:t>
                      </a:r>
                      <a:r>
                        <a:rPr lang="en-US" sz="2000" baseline="0" dirty="0" smtClean="0"/>
                        <a:t> sector reforms and implications for farmers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Direct</a:t>
                      </a:r>
                      <a:r>
                        <a:rPr lang="en-IN" sz="2000" baseline="0" dirty="0" smtClean="0"/>
                        <a:t> engagement with the stakeholders and also educating the grassroots farmers on the same.</a:t>
                      </a:r>
                      <a:endParaRPr lang="en-IN" sz="2000" dirty="0" smtClean="0"/>
                    </a:p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err="1" smtClean="0"/>
                        <a:t>MOFA</a:t>
                      </a:r>
                      <a:endParaRPr lang="en-IN" sz="2000" dirty="0"/>
                    </a:p>
                  </a:txBody>
                  <a:tcPr/>
                </a:tc>
              </a:tr>
              <a:tr h="11828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role of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NAFCO</a:t>
                      </a:r>
                      <a:r>
                        <a:rPr lang="en-US" sz="2000" baseline="0" dirty="0" smtClean="0"/>
                        <a:t> in price setting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000" dirty="0" smtClean="0"/>
                    </a:p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err="1" smtClean="0"/>
                        <a:t>MOFA</a:t>
                      </a:r>
                      <a:endParaRPr lang="en-IN" sz="2000" dirty="0"/>
                    </a:p>
                  </a:txBody>
                  <a:tcPr/>
                </a:tc>
              </a:tr>
              <a:tr h="1182892"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1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5. Developing the Advocacy Plan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C00000"/>
                </a:solidFill>
              </a:rPr>
              <a:t>(BUS TRANSPORT)</a:t>
            </a:r>
            <a:endParaRPr lang="en-IN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673569"/>
              </p:ext>
            </p:extLst>
          </p:nvPr>
        </p:nvGraphicFramePr>
        <p:xfrm>
          <a:off x="683568" y="1186947"/>
          <a:ext cx="7643192" cy="5689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206"/>
                <a:gridCol w="3025818"/>
                <a:gridCol w="2004168"/>
              </a:tblGrid>
              <a:tr h="416385">
                <a:tc>
                  <a:txBody>
                    <a:bodyPr/>
                    <a:lstStyle/>
                    <a:p>
                      <a:r>
                        <a:rPr lang="en-US" dirty="0" smtClean="0"/>
                        <a:t>ISSUE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APPROACH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RESPONSIBILITY</a:t>
                      </a:r>
                      <a:endParaRPr lang="en-IN" dirty="0"/>
                    </a:p>
                  </a:txBody>
                  <a:tcPr/>
                </a:tc>
              </a:tr>
              <a:tr h="2117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Introduction of new regulations and standards in the sector.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Direct</a:t>
                      </a:r>
                      <a:r>
                        <a:rPr lang="en-US" sz="2000" baseline="0" dirty="0" smtClean="0"/>
                        <a:t> engagement with the MOT, </a:t>
                      </a:r>
                      <a:r>
                        <a:rPr lang="en-US" sz="2000" baseline="0" dirty="0" err="1" smtClean="0"/>
                        <a:t>NRSC</a:t>
                      </a:r>
                      <a:r>
                        <a:rPr lang="en-US" sz="2000" baseline="0" dirty="0" smtClean="0"/>
                        <a:t> , </a:t>
                      </a:r>
                      <a:r>
                        <a:rPr lang="en-US" sz="2000" baseline="0" dirty="0" err="1" smtClean="0"/>
                        <a:t>DVLA</a:t>
                      </a:r>
                      <a:r>
                        <a:rPr lang="en-US" sz="2000" baseline="0" dirty="0" smtClean="0"/>
                        <a:t> and the Parliament of Ghana</a:t>
                      </a:r>
                      <a:endParaRPr lang="en-US" sz="2000" dirty="0" smtClean="0"/>
                    </a:p>
                    <a:p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Ministry of Transport,</a:t>
                      </a:r>
                      <a:r>
                        <a:rPr lang="en-US" sz="2000" baseline="0" dirty="0" smtClean="0"/>
                        <a:t> Transport Unions and Transport Operators, </a:t>
                      </a:r>
                      <a:r>
                        <a:rPr lang="en-US" sz="2000" baseline="0" dirty="0" err="1" smtClean="0"/>
                        <a:t>NRSC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DVLA</a:t>
                      </a:r>
                      <a:endParaRPr lang="en-US" sz="2000" dirty="0" smtClean="0"/>
                    </a:p>
                    <a:p>
                      <a:endParaRPr lang="en-IN" sz="2400" dirty="0"/>
                    </a:p>
                  </a:txBody>
                  <a:tcPr/>
                </a:tc>
              </a:tr>
              <a:tr h="1214113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Establishment</a:t>
                      </a:r>
                      <a:r>
                        <a:rPr lang="en-IN" sz="2000" baseline="0" dirty="0" smtClean="0"/>
                        <a:t> of Road Transport Regulatory Authority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Direct</a:t>
                      </a:r>
                      <a:r>
                        <a:rPr lang="en-US" sz="2000" baseline="0" dirty="0" smtClean="0"/>
                        <a:t> engagement with the MOT, </a:t>
                      </a:r>
                      <a:r>
                        <a:rPr lang="en-US" sz="2000" baseline="0" dirty="0" err="1" smtClean="0"/>
                        <a:t>NRSC</a:t>
                      </a:r>
                      <a:r>
                        <a:rPr lang="en-US" sz="2000" baseline="0" dirty="0" smtClean="0"/>
                        <a:t> , </a:t>
                      </a:r>
                      <a:r>
                        <a:rPr lang="en-US" sz="2000" baseline="0" dirty="0" err="1" smtClean="0"/>
                        <a:t>DVLA</a:t>
                      </a:r>
                      <a:r>
                        <a:rPr lang="en-US" sz="2000" baseline="0" dirty="0" smtClean="0"/>
                        <a:t> and the Parliament of Ghana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Ministry of Transport, Parliament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/>
                </a:tc>
              </a:tr>
              <a:tr h="1552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Route rationalization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Direct</a:t>
                      </a:r>
                      <a:r>
                        <a:rPr lang="en-US" sz="2000" baseline="0" dirty="0" smtClean="0"/>
                        <a:t> engagement with relevant stakeholders (transport unions, municipal and metropolitan authorities 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Transport</a:t>
                      </a:r>
                      <a:r>
                        <a:rPr lang="en-US" sz="2000" baseline="0" dirty="0" smtClean="0"/>
                        <a:t> Union, Municipal and Metropolitan Authorities</a:t>
                      </a:r>
                      <a:endParaRPr lang="en-US" sz="2000" dirty="0" smtClean="0"/>
                    </a:p>
                    <a:p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594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b="1" dirty="0" smtClean="0"/>
              <a:t>Thanks for your attention!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apa@cuts.org</a:t>
            </a:r>
            <a:endParaRPr lang="en-IN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202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Outline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Approach: linking</a:t>
            </a:r>
            <a:r>
              <a:rPr lang="en-US" sz="2400" dirty="0" smtClean="0">
                <a:solidFill>
                  <a:srgbClr val="FF0000"/>
                </a:solidFill>
              </a:rPr>
              <a:t> evidence </a:t>
            </a:r>
            <a:r>
              <a:rPr lang="en-US" sz="2400" dirty="0" smtClean="0"/>
              <a:t>with </a:t>
            </a:r>
            <a:r>
              <a:rPr lang="en-US" sz="2400" dirty="0" smtClean="0">
                <a:solidFill>
                  <a:srgbClr val="FF0000"/>
                </a:solidFill>
              </a:rPr>
              <a:t>advocacy, </a:t>
            </a:r>
            <a:r>
              <a:rPr lang="en-US" sz="2400" dirty="0" smtClean="0"/>
              <a:t>targeting ‘</a:t>
            </a:r>
            <a:r>
              <a:rPr lang="en-US" sz="2400" dirty="0" smtClean="0">
                <a:solidFill>
                  <a:srgbClr val="FF0000"/>
                </a:solidFill>
              </a:rPr>
              <a:t>outcomes’</a:t>
            </a:r>
          </a:p>
          <a:p>
            <a:r>
              <a:rPr lang="en-US" sz="2400" dirty="0" smtClean="0"/>
              <a:t>Mapping </a:t>
            </a:r>
            <a:r>
              <a:rPr lang="en-US" sz="2400" dirty="0" smtClean="0">
                <a:solidFill>
                  <a:srgbClr val="FF0000"/>
                </a:solidFill>
              </a:rPr>
              <a:t> relevant</a:t>
            </a:r>
            <a:r>
              <a:rPr lang="en-US" sz="2400" dirty="0" smtClean="0"/>
              <a:t> stakeholders for advocacy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Sector </a:t>
            </a:r>
            <a:r>
              <a:rPr lang="en-US" sz="2400" dirty="0" smtClean="0"/>
              <a:t>specific advocacy agenda</a:t>
            </a:r>
          </a:p>
          <a:p>
            <a:r>
              <a:rPr lang="en-US" sz="2400" dirty="0" smtClean="0"/>
              <a:t>Developing the Advocacy Plan</a:t>
            </a:r>
          </a:p>
          <a:p>
            <a:r>
              <a:rPr lang="en-US" sz="2400" dirty="0" smtClean="0"/>
              <a:t>Endnotes – Overall suggestions by NRG members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90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1. Linking evidence-based outcomes with advocacy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248472"/>
          </a:xfrm>
        </p:spPr>
        <p:txBody>
          <a:bodyPr>
            <a:normAutofit/>
          </a:bodyPr>
          <a:lstStyle/>
          <a:p>
            <a:pPr marL="0"/>
            <a:r>
              <a:rPr lang="en-US" sz="2400" dirty="0" smtClean="0"/>
              <a:t>Identifying ‘cases’ or ‘</a:t>
            </a:r>
            <a:r>
              <a:rPr lang="en-US" sz="2400" b="1" dirty="0" smtClean="0">
                <a:solidFill>
                  <a:srgbClr val="0070C0"/>
                </a:solidFill>
              </a:rPr>
              <a:t>stories</a:t>
            </a:r>
            <a:r>
              <a:rPr lang="en-US" sz="2400" dirty="0" smtClean="0"/>
              <a:t>’ from the field work</a:t>
            </a:r>
          </a:p>
          <a:p>
            <a:pPr marL="0"/>
            <a:r>
              <a:rPr lang="en-US" sz="2400" dirty="0" smtClean="0"/>
              <a:t>Cases that help link: </a:t>
            </a:r>
          </a:p>
          <a:p>
            <a:pPr marL="0" indent="0">
              <a:buNone/>
            </a:pPr>
            <a:r>
              <a:rPr lang="en-US" sz="2400" dirty="0" smtClean="0"/>
              <a:t>	Competition reforms </a:t>
            </a:r>
            <a:r>
              <a:rPr lang="en-US" b="1" dirty="0" smtClean="0">
                <a:solidFill>
                  <a:srgbClr val="0070C0"/>
                </a:solidFill>
              </a:rPr>
              <a:t>&gt;</a:t>
            </a:r>
            <a:r>
              <a:rPr lang="en-US" b="1" dirty="0" smtClean="0"/>
              <a:t> </a:t>
            </a:r>
            <a:r>
              <a:rPr lang="en-US" sz="2400" dirty="0" smtClean="0"/>
              <a:t>Market effects </a:t>
            </a:r>
            <a:r>
              <a:rPr lang="en-US" b="1" dirty="0" smtClean="0">
                <a:solidFill>
                  <a:srgbClr val="0070C0"/>
                </a:solidFill>
              </a:rPr>
              <a:t>&gt;</a:t>
            </a:r>
            <a:r>
              <a:rPr lang="en-US" sz="2400" b="1" dirty="0" smtClean="0"/>
              <a:t> </a:t>
            </a:r>
            <a:r>
              <a:rPr lang="en-US" sz="2400" dirty="0" smtClean="0"/>
              <a:t>Implications on 	beneficiaries (consumers and producers)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/>
            <a:r>
              <a:rPr lang="en-US" sz="2400" dirty="0" smtClean="0"/>
              <a:t>Possibility of </a:t>
            </a:r>
            <a:r>
              <a:rPr lang="en-US" sz="2400" b="1" dirty="0" smtClean="0">
                <a:solidFill>
                  <a:srgbClr val="0070C0"/>
                </a:solidFill>
              </a:rPr>
              <a:t>quantifying</a:t>
            </a:r>
            <a:r>
              <a:rPr lang="en-US" sz="2400" dirty="0" smtClean="0"/>
              <a:t> results?</a:t>
            </a:r>
          </a:p>
          <a:p>
            <a:pPr marL="0"/>
            <a:r>
              <a:rPr lang="en-US" sz="2400" dirty="0" smtClean="0"/>
              <a:t>Compelling </a:t>
            </a:r>
            <a:r>
              <a:rPr lang="en-US" sz="2400" b="1" dirty="0" smtClean="0">
                <a:solidFill>
                  <a:srgbClr val="0070C0"/>
                </a:solidFill>
              </a:rPr>
              <a:t>case studies </a:t>
            </a:r>
            <a:r>
              <a:rPr lang="en-US" sz="2400" dirty="0" smtClean="0"/>
              <a:t>(qualitative, anecdotal)</a:t>
            </a:r>
          </a:p>
          <a:p>
            <a:pPr marL="0"/>
            <a:r>
              <a:rPr lang="en-US" sz="2400" dirty="0" smtClean="0"/>
              <a:t>Developing working </a:t>
            </a:r>
            <a:r>
              <a:rPr lang="en-US" sz="2400" b="1" dirty="0" smtClean="0">
                <a:solidFill>
                  <a:srgbClr val="0070C0"/>
                </a:solidFill>
              </a:rPr>
              <a:t>relations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with key stakeholders. </a:t>
            </a:r>
          </a:p>
          <a:p>
            <a:pPr marL="0"/>
            <a:r>
              <a:rPr lang="en-US" sz="2400" dirty="0" smtClean="0"/>
              <a:t>Creating and conveying the advocacy </a:t>
            </a:r>
            <a:r>
              <a:rPr lang="en-US" sz="2400" b="1" dirty="0" smtClean="0">
                <a:solidFill>
                  <a:srgbClr val="0070C0"/>
                </a:solidFill>
              </a:rPr>
              <a:t>message(s)</a:t>
            </a:r>
            <a:endParaRPr lang="en-IN" sz="24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486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2. Mapping stakeholders for advocacy – 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0070C0"/>
                </a:solidFill>
              </a:rPr>
              <a:t>Bus Transport</a:t>
            </a:r>
          </a:p>
          <a:p>
            <a:pPr marL="0" indent="0">
              <a:buNone/>
            </a:pPr>
            <a:endParaRPr lang="en-IN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t>4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294993"/>
              </p:ext>
            </p:extLst>
          </p:nvPr>
        </p:nvGraphicFramePr>
        <p:xfrm>
          <a:off x="395536" y="1844824"/>
          <a:ext cx="8424936" cy="500519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40261"/>
                <a:gridCol w="3060339"/>
                <a:gridCol w="2808312"/>
                <a:gridCol w="216024"/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SH</a:t>
                      </a:r>
                      <a:r>
                        <a:rPr lang="en-US" sz="2400" baseline="0" dirty="0" smtClean="0"/>
                        <a:t> Categories</a:t>
                      </a:r>
                      <a:endParaRPr lang="en-IN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National Level</a:t>
                      </a:r>
                      <a:endParaRPr lang="en-IN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Ministry</a:t>
                      </a:r>
                      <a:endParaRPr lang="en-IN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Ministry of Transport,</a:t>
                      </a:r>
                      <a:r>
                        <a:rPr lang="en-US" sz="2400" baseline="0" dirty="0" smtClean="0"/>
                        <a:t> Ghana Road Coordinating Council</a:t>
                      </a:r>
                      <a:endParaRPr lang="en-IN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Regulator &amp;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Specialised</a:t>
                      </a:r>
                      <a:r>
                        <a:rPr lang="en-US" sz="2400" baseline="0" dirty="0" smtClean="0"/>
                        <a:t> entities</a:t>
                      </a:r>
                      <a:endParaRPr lang="en-IN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Ministry of Transport</a:t>
                      </a:r>
                      <a:endParaRPr lang="en-IN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Research Institution, NGO</a:t>
                      </a:r>
                      <a:endParaRPr lang="en-IN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CUTS, </a:t>
                      </a:r>
                      <a:r>
                        <a:rPr lang="en-US" sz="2400" dirty="0" err="1" smtClean="0"/>
                        <a:t>ISSER</a:t>
                      </a:r>
                      <a:endParaRPr lang="en-IN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Business </a:t>
                      </a:r>
                      <a:r>
                        <a:rPr lang="en-US" sz="2400" dirty="0" err="1" smtClean="0"/>
                        <a:t>Associaton</a:t>
                      </a:r>
                      <a:endParaRPr lang="en-IN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Bus</a:t>
                      </a:r>
                      <a:r>
                        <a:rPr lang="en-US" sz="2400" baseline="0" dirty="0" smtClean="0"/>
                        <a:t> Owners and Operators Associations, </a:t>
                      </a:r>
                      <a:r>
                        <a:rPr lang="en-US" sz="2400" baseline="0" dirty="0" err="1" smtClean="0"/>
                        <a:t>GPRTU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PROTOA</a:t>
                      </a:r>
                      <a:endParaRPr lang="en-IN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Media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National Media</a:t>
                      </a:r>
                      <a:endParaRPr lang="en-IN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Local, Vernacular Media</a:t>
                      </a:r>
                      <a:endParaRPr lang="en-IN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1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2. Mapping stakeholders for advocacy – 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0070C0"/>
                </a:solidFill>
              </a:rPr>
              <a:t>Maize Sector</a:t>
            </a:r>
          </a:p>
          <a:p>
            <a:pPr marL="0" indent="0">
              <a:buNone/>
            </a:pPr>
            <a:endParaRPr lang="en-IN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t>5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556249"/>
              </p:ext>
            </p:extLst>
          </p:nvPr>
        </p:nvGraphicFramePr>
        <p:xfrm>
          <a:off x="395536" y="1844824"/>
          <a:ext cx="8424936" cy="500519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40261"/>
                <a:gridCol w="3060339"/>
                <a:gridCol w="2808312"/>
                <a:gridCol w="216024"/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SH</a:t>
                      </a:r>
                      <a:r>
                        <a:rPr lang="en-US" sz="2400" baseline="0" dirty="0" smtClean="0"/>
                        <a:t> Categories</a:t>
                      </a:r>
                      <a:endParaRPr lang="en-IN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National Level</a:t>
                      </a:r>
                      <a:endParaRPr lang="en-IN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Ministry</a:t>
                      </a:r>
                      <a:endParaRPr lang="en-IN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Ministry</a:t>
                      </a:r>
                      <a:r>
                        <a:rPr lang="en-US" sz="2400" baseline="0" dirty="0" smtClean="0"/>
                        <a:t> of Food and Agriculture (</a:t>
                      </a:r>
                      <a:r>
                        <a:rPr lang="en-US" sz="2400" baseline="0" dirty="0" err="1" smtClean="0"/>
                        <a:t>MOFA</a:t>
                      </a:r>
                      <a:r>
                        <a:rPr lang="en-US" sz="2400" baseline="0" dirty="0" smtClean="0"/>
                        <a:t>), Directorate of Crop Services</a:t>
                      </a:r>
                      <a:endParaRPr lang="en-IN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Regulator &amp;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Specialised</a:t>
                      </a:r>
                      <a:r>
                        <a:rPr lang="en-US" sz="2400" baseline="0" dirty="0" smtClean="0"/>
                        <a:t> entities</a:t>
                      </a:r>
                      <a:endParaRPr lang="en-IN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 err="1" smtClean="0"/>
                        <a:t>MOFA</a:t>
                      </a:r>
                      <a:endParaRPr lang="en-IN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Research Institution, NGO</a:t>
                      </a:r>
                      <a:endParaRPr lang="en-IN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CUTS, </a:t>
                      </a:r>
                      <a:r>
                        <a:rPr lang="en-US" sz="2400" dirty="0" err="1" smtClean="0"/>
                        <a:t>ISSER</a:t>
                      </a:r>
                      <a:endParaRPr lang="en-IN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Business </a:t>
                      </a:r>
                      <a:r>
                        <a:rPr lang="en-US" sz="2400" dirty="0" err="1" smtClean="0"/>
                        <a:t>Associaton</a:t>
                      </a:r>
                      <a:endParaRPr lang="en-IN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Peasant</a:t>
                      </a:r>
                      <a:r>
                        <a:rPr lang="en-US" sz="2400" baseline="0" dirty="0" smtClean="0"/>
                        <a:t> Farmers Association of Ghana, Co</a:t>
                      </a:r>
                      <a:endParaRPr lang="en-IN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Media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National Media</a:t>
                      </a:r>
                      <a:r>
                        <a:rPr lang="en-US" sz="2400" baseline="0" dirty="0" smtClean="0"/>
                        <a:t> (mainly radio </a:t>
                      </a:r>
                      <a:r>
                        <a:rPr lang="en-US" sz="2400" baseline="0" smtClean="0"/>
                        <a:t>and TV)</a:t>
                      </a:r>
                      <a:endParaRPr lang="en-IN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Local, Vernacular Media</a:t>
                      </a:r>
                      <a:endParaRPr lang="en-IN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72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9106"/>
            <a:ext cx="8229600" cy="5737057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Advocating on What?</a:t>
            </a:r>
          </a:p>
          <a:p>
            <a:pPr marL="0" indent="0" algn="ctr">
              <a:buNone/>
            </a:pPr>
            <a:r>
              <a:rPr lang="en-US" b="1" dirty="0" smtClean="0"/>
              <a:t>Maize and Bus Transport </a:t>
            </a:r>
            <a:r>
              <a:rPr lang="en-US" b="1" dirty="0" err="1" smtClean="0"/>
              <a:t>Sectoral</a:t>
            </a:r>
            <a:r>
              <a:rPr lang="en-US" b="1" dirty="0" smtClean="0"/>
              <a:t> Issues</a:t>
            </a:r>
            <a:endParaRPr lang="en-IN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t>6</a:t>
            </a:fld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628801"/>
            <a:ext cx="666750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9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3. National advocacy issues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1"/>
            <a:ext cx="8435280" cy="37010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Staple Food/Maize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Pro-competitive reforms in seeds sector is working in the interest of farmers.</a:t>
            </a:r>
          </a:p>
          <a:p>
            <a:r>
              <a:rPr lang="en-US" sz="2400" dirty="0" smtClean="0"/>
              <a:t>Private sector’s involvement in the sales and distribution of fertilizers have also increased the usage of fertilizers among fertilizers. </a:t>
            </a:r>
          </a:p>
          <a:p>
            <a:r>
              <a:rPr lang="en-US" sz="2400" dirty="0" smtClean="0"/>
              <a:t> How can this experience be replicated in other inputs, e.g. – credit?</a:t>
            </a:r>
          </a:p>
          <a:p>
            <a:r>
              <a:rPr lang="en-US" sz="2400" dirty="0" smtClean="0"/>
              <a:t>Greater thought  needed in engaging private sector in infrastructure and service provision </a:t>
            </a:r>
            <a:r>
              <a:rPr lang="en-US" sz="2400" baseline="0" dirty="0" smtClean="0"/>
              <a:t>(supply-chain)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078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3. National advocacy issues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Bus Transport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Introduction of new regulations and standards in the </a:t>
            </a:r>
            <a:r>
              <a:rPr lang="en-US" sz="2400" dirty="0" smtClean="0"/>
              <a:t>sector.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Competition Reforms in the Bus Transport Industry - Policy </a:t>
            </a:r>
            <a:r>
              <a:rPr lang="en-US" sz="2400" dirty="0" smtClean="0"/>
              <a:t>Framework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National Road Transport Regulatory Authority- a policy prescription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Policy </a:t>
            </a:r>
            <a:r>
              <a:rPr lang="en-US" sz="2400" dirty="0"/>
              <a:t>Reform on Strengthening Private Sector Operation in Bus </a:t>
            </a:r>
            <a:r>
              <a:rPr lang="en-US" sz="2400" dirty="0" smtClean="0"/>
              <a:t>Transport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Route rationalization </a:t>
            </a:r>
            <a:endParaRPr lang="en-GB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951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63408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4. Specific advocacy agenda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C00000"/>
                </a:solidFill>
              </a:rPr>
              <a:t>Maize</a:t>
            </a: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168352"/>
          </a:xfrm>
        </p:spPr>
        <p:txBody>
          <a:bodyPr>
            <a:normAutofit/>
          </a:bodyPr>
          <a:lstStyle/>
          <a:p>
            <a:r>
              <a:rPr lang="en-IN" sz="2400" dirty="0" smtClean="0"/>
              <a:t>National seed policy and its implication on production and farmers</a:t>
            </a:r>
          </a:p>
          <a:p>
            <a:r>
              <a:rPr lang="en-US" sz="2400" dirty="0"/>
              <a:t>Fertilizers sector reforms and implications for </a:t>
            </a:r>
            <a:r>
              <a:rPr lang="en-US" sz="2400" dirty="0" smtClean="0"/>
              <a:t>farmers</a:t>
            </a:r>
          </a:p>
          <a:p>
            <a:r>
              <a:rPr lang="en-US" sz="2400" dirty="0" smtClean="0"/>
              <a:t>The role of </a:t>
            </a:r>
            <a:r>
              <a:rPr lang="en-US" sz="2400" dirty="0" err="1" smtClean="0"/>
              <a:t>NAFCO</a:t>
            </a:r>
            <a:r>
              <a:rPr lang="en-US" sz="2400" dirty="0" smtClean="0"/>
              <a:t> on price setting</a:t>
            </a:r>
          </a:p>
          <a:p>
            <a:r>
              <a:rPr lang="en-IN" sz="2400" dirty="0"/>
              <a:t>National seed policy and its implication on production and farmers</a:t>
            </a:r>
          </a:p>
          <a:p>
            <a:endParaRPr lang="en-IN" sz="2400" dirty="0"/>
          </a:p>
          <a:p>
            <a:endParaRPr lang="en-IN" sz="2400" dirty="0" smtClean="0"/>
          </a:p>
          <a:p>
            <a:endParaRPr lang="en-IN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399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1279</TotalTime>
  <Words>719</Words>
  <Application>Microsoft Office PowerPoint</Application>
  <PresentationFormat>On-screen Show (4:3)</PresentationFormat>
  <Paragraphs>148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Outline of Advocacy Activities in Ghana CREW Project</vt:lpstr>
      <vt:lpstr>Outline</vt:lpstr>
      <vt:lpstr>1. Linking evidence-based outcomes with advocacy</vt:lpstr>
      <vt:lpstr>2. Mapping stakeholders for advocacy – </vt:lpstr>
      <vt:lpstr>2. Mapping stakeholders for advocacy – </vt:lpstr>
      <vt:lpstr>PowerPoint Presentation</vt:lpstr>
      <vt:lpstr>3. National advocacy issues</vt:lpstr>
      <vt:lpstr>3. National advocacy issues</vt:lpstr>
      <vt:lpstr>4. Specific advocacy agenda Maize</vt:lpstr>
      <vt:lpstr>5. Specific advocacy agenda Bus Transport</vt:lpstr>
      <vt:lpstr>PowerPoint Presentation</vt:lpstr>
      <vt:lpstr>5. Developing the Advocacy Plan Maize</vt:lpstr>
      <vt:lpstr>5. Developing the Advocacy Plan (BUS TRANSPORT)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of Advocacy Activities in India CREW project</dc:title>
  <dc:creator>user</dc:creator>
  <cp:lastModifiedBy>USERLAP-38</cp:lastModifiedBy>
  <cp:revision>140</cp:revision>
  <dcterms:created xsi:type="dcterms:W3CDTF">2014-10-19T14:31:51Z</dcterms:created>
  <dcterms:modified xsi:type="dcterms:W3CDTF">2014-11-17T05:19:59Z</dcterms:modified>
</cp:coreProperties>
</file>