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61" r:id="rId6"/>
    <p:sldId id="264" r:id="rId7"/>
    <p:sldId id="262" r:id="rId8"/>
    <p:sldId id="263" r:id="rId9"/>
    <p:sldId id="268" r:id="rId10"/>
    <p:sldId id="266" r:id="rId11"/>
    <p:sldId id="260" r:id="rId12"/>
    <p:sldId id="270" r:id="rId13"/>
    <p:sldId id="271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A5E04-FB86-4455-8FA8-70FA68A5C14A}" type="datetimeFigureOut">
              <a:rPr lang="en-IN" smtClean="0"/>
              <a:t>18-11-2014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045F6-F20C-4A6D-ABCD-7F89F99FE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5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F243-E49B-46D8-8524-6AA712081ACE}" type="datetime1">
              <a:rPr lang="en-IN" smtClean="0"/>
              <a:t>18-11-2014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719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9E8-9053-4735-B526-04D3786F8BB9}" type="datetime1">
              <a:rPr lang="en-IN" smtClean="0"/>
              <a:t>18-11-2014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85800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9E8-9053-4735-B526-04D3786F8BB9}" type="datetime1">
              <a:rPr lang="en-IN" smtClean="0"/>
              <a:t>18-11-2014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51174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9E8-9053-4735-B526-04D3786F8BB9}" type="datetime1">
              <a:rPr lang="en-IN" smtClean="0"/>
              <a:t>18-11-2014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13538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9E8-9053-4735-B526-04D3786F8BB9}" type="datetime1">
              <a:rPr lang="en-IN" smtClean="0"/>
              <a:t>18-11-2014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976159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9E8-9053-4735-B526-04D3786F8BB9}" type="datetime1">
              <a:rPr lang="en-IN" smtClean="0"/>
              <a:t>18-11-2014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037202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9E8-9053-4735-B526-04D3786F8BB9}" type="datetime1">
              <a:rPr lang="en-IN" smtClean="0"/>
              <a:t>18-11-2014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74007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960E-5594-44AB-8759-7F758E2E8363}" type="datetime1">
              <a:rPr lang="en-IN" smtClean="0"/>
              <a:t>18-11-2014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183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2EE6-086C-4754-B374-B4DB2023632D}" type="datetime1">
              <a:rPr lang="en-IN" smtClean="0"/>
              <a:t>18-11-2014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032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E318-009F-4DC3-B3BD-DE56FF61CBF7}" type="datetime1">
              <a:rPr lang="en-IN" smtClean="0"/>
              <a:t>18-11-2014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815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ACAD-80D9-4671-8256-A265B0CDE603}" type="datetime1">
              <a:rPr lang="en-IN" smtClean="0"/>
              <a:t>18-11-2014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1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ECDC-710F-49C7-8F9D-5187E8949CC0}" type="datetime1">
              <a:rPr lang="en-IN" smtClean="0"/>
              <a:t>18-11-2014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456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0EC3-FAAC-4119-8935-6D7AF604132A}" type="datetime1">
              <a:rPr lang="en-IN" smtClean="0"/>
              <a:t>18-11-2014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260-49EA-4D2E-8F5B-7263B78B763E}" type="datetime1">
              <a:rPr lang="en-IN" smtClean="0"/>
              <a:t>18-11-2014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49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FD10-5FCF-483B-8E7C-382FBFE6A5CF}" type="datetime1">
              <a:rPr lang="en-IN" smtClean="0"/>
              <a:t>18-11-2014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732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4BBF-4677-41B0-9EA7-C31C200E12CC}" type="datetime1">
              <a:rPr lang="en-IN" smtClean="0"/>
              <a:t>18-11-2014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692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0901-2331-4671-ACC5-575DDC2C208B}" type="datetime1">
              <a:rPr lang="en-IN" smtClean="0"/>
              <a:t>18-11-2014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516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6AC9E8-9053-4735-B526-04D3786F8BB9}" type="datetime1">
              <a:rPr lang="en-IN" smtClean="0"/>
              <a:t>18-11-2014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B1748-4DEF-430F-AA29-DBE03E19A3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7625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hk@cuts.org" TargetMode="External"/><Relationship Id="rId2" Type="http://schemas.openxmlformats.org/officeDocument/2006/relationships/hyperlink" Target="mailto:nt@cut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26211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5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of Advocacy Activities in India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CREW project</a:t>
            </a:r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509120"/>
            <a:ext cx="6620968" cy="1129680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cap="none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Neha</a:t>
            </a:r>
            <a:r>
              <a:rPr lang="en-US" sz="2800" b="1" cap="non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Tomar</a:t>
            </a:r>
            <a:r>
              <a:rPr lang="en-US" sz="2800" b="1" cap="non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Shreya </a:t>
            </a:r>
            <a:r>
              <a:rPr lang="en-US" sz="2800" b="1" cap="none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Kaushik</a:t>
            </a:r>
            <a:endParaRPr lang="en-US" sz="2800" b="1" cap="none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cap="non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CUTS</a:t>
            </a:r>
          </a:p>
          <a:p>
            <a:r>
              <a:rPr lang="en-IN" sz="2800" b="1" cap="non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19</a:t>
            </a:r>
            <a:r>
              <a:rPr lang="en-IN" sz="2800" b="1" cap="none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800" b="1" cap="non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 (Bangkok, Thailand)</a:t>
            </a:r>
            <a:endParaRPr lang="en-IN" sz="2800" b="1" cap="non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2. Mapping stakeholders for advocacy – National and State level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</a:rPr>
              <a:t>Wheat</a:t>
            </a:r>
          </a:p>
          <a:p>
            <a:pPr marL="0" indent="0">
              <a:buNone/>
            </a:pPr>
            <a:endParaRPr lang="en-IN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10</a:t>
            </a:fld>
            <a:endParaRPr lang="en-I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76118"/>
              </p:ext>
            </p:extLst>
          </p:nvPr>
        </p:nvGraphicFramePr>
        <p:xfrm>
          <a:off x="332656" y="1916832"/>
          <a:ext cx="8424936" cy="45079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40261"/>
                <a:gridCol w="3060339"/>
                <a:gridCol w="3024336"/>
              </a:tblGrid>
              <a:tr h="5354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</a:t>
                      </a:r>
                      <a:r>
                        <a:rPr lang="en-US" sz="2400" baseline="0" dirty="0" smtClean="0"/>
                        <a:t> Categories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National Level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State Level</a:t>
                      </a:r>
                      <a:endParaRPr lang="en-IN" sz="2400" dirty="0"/>
                    </a:p>
                  </a:txBody>
                  <a:tcPr/>
                </a:tc>
              </a:tr>
              <a:tr h="77765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Nodal</a:t>
                      </a:r>
                      <a:r>
                        <a:rPr lang="en-US" sz="2200" baseline="0" dirty="0" smtClean="0"/>
                        <a:t> Ministry/</a:t>
                      </a:r>
                      <a:r>
                        <a:rPr lang="en-US" sz="2200" baseline="0" dirty="0" err="1" smtClean="0"/>
                        <a:t>Deptt</a:t>
                      </a:r>
                      <a:r>
                        <a:rPr lang="en-US" sz="2200" baseline="0" dirty="0" smtClean="0"/>
                        <a:t>.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Ministry</a:t>
                      </a:r>
                      <a:r>
                        <a:rPr lang="en-US" sz="2200" baseline="0" dirty="0" smtClean="0"/>
                        <a:t> of Agriculture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Deptt</a:t>
                      </a:r>
                      <a:r>
                        <a:rPr lang="en-US" sz="2200" dirty="0" smtClean="0"/>
                        <a:t> of Agriculture, </a:t>
                      </a:r>
                      <a:r>
                        <a:rPr lang="en-US" sz="2200" dirty="0" err="1" smtClean="0"/>
                        <a:t>Deptt</a:t>
                      </a:r>
                      <a:r>
                        <a:rPr lang="en-US" sz="2200" baseline="0" dirty="0" smtClean="0"/>
                        <a:t> of Coop</a:t>
                      </a:r>
                      <a:endParaRPr lang="en-IN" sz="2200" dirty="0"/>
                    </a:p>
                  </a:txBody>
                  <a:tcPr/>
                </a:tc>
              </a:tr>
              <a:tr h="111981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Regulator &amp; </a:t>
                      </a:r>
                      <a:r>
                        <a:rPr lang="en-US" sz="2200" dirty="0" err="1" smtClean="0"/>
                        <a:t>Specialised</a:t>
                      </a:r>
                      <a:r>
                        <a:rPr lang="en-US" sz="2200" baseline="0" dirty="0" smtClean="0"/>
                        <a:t> entities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Competition</a:t>
                      </a:r>
                      <a:r>
                        <a:rPr lang="en-US" sz="2200" baseline="0" dirty="0" smtClean="0"/>
                        <a:t> Commission of India, CACP, 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State Seeds </a:t>
                      </a:r>
                      <a:r>
                        <a:rPr lang="en-US" sz="2200" dirty="0" err="1" smtClean="0"/>
                        <a:t>Corpn</a:t>
                      </a:r>
                      <a:r>
                        <a:rPr lang="en-US" sz="2200" dirty="0" smtClean="0"/>
                        <a:t>,</a:t>
                      </a:r>
                      <a:r>
                        <a:rPr lang="en-US" sz="2200" baseline="0" dirty="0" smtClean="0"/>
                        <a:t> BSFC, </a:t>
                      </a:r>
                      <a:r>
                        <a:rPr lang="en-US" sz="2200" baseline="0" dirty="0" err="1" smtClean="0"/>
                        <a:t>RajFED</a:t>
                      </a:r>
                      <a:endParaRPr lang="en-IN" sz="2200" dirty="0"/>
                    </a:p>
                  </a:txBody>
                  <a:tcPr/>
                </a:tc>
              </a:tr>
              <a:tr h="77765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Research Institution, NGO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ICAR, </a:t>
                      </a:r>
                      <a:r>
                        <a:rPr lang="en-US" sz="2200" dirty="0" smtClean="0"/>
                        <a:t>NIAM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BASIX, </a:t>
                      </a:r>
                      <a:r>
                        <a:rPr lang="en-US" sz="2200" dirty="0" err="1" smtClean="0"/>
                        <a:t>FnF</a:t>
                      </a:r>
                      <a:r>
                        <a:rPr lang="en-US" sz="2200" dirty="0" smtClean="0"/>
                        <a:t>, BAMETI</a:t>
                      </a:r>
                      <a:endParaRPr lang="en-IN" sz="2200" dirty="0"/>
                    </a:p>
                  </a:txBody>
                  <a:tcPr/>
                </a:tc>
              </a:tr>
              <a:tr h="53540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Business </a:t>
                      </a:r>
                      <a:r>
                        <a:rPr lang="en-US" sz="2200" dirty="0" err="1" smtClean="0"/>
                        <a:t>Assocn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Bharat </a:t>
                      </a:r>
                      <a:r>
                        <a:rPr lang="en-US" sz="2200" dirty="0" err="1" smtClean="0"/>
                        <a:t>Krishak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Samaj</a:t>
                      </a:r>
                      <a:r>
                        <a:rPr lang="en-US" sz="2200" dirty="0" smtClean="0"/>
                        <a:t>, NABARD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Central Coop </a:t>
                      </a:r>
                      <a:r>
                        <a:rPr lang="en-US" sz="2200" dirty="0" smtClean="0"/>
                        <a:t>Banks,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Farmer groups</a:t>
                      </a:r>
                      <a:endParaRPr lang="en-IN" sz="2200" dirty="0"/>
                    </a:p>
                  </a:txBody>
                  <a:tcPr/>
                </a:tc>
              </a:tr>
              <a:tr h="53540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Media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National</a:t>
                      </a:r>
                      <a:r>
                        <a:rPr lang="en-US" sz="2200" baseline="0" dirty="0" smtClean="0"/>
                        <a:t> Media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State&amp;</a:t>
                      </a:r>
                      <a:r>
                        <a:rPr lang="en-US" sz="2200" baseline="0" dirty="0" smtClean="0"/>
                        <a:t> Vern. Media</a:t>
                      </a:r>
                      <a:endParaRPr lang="en-IN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2. Mapping stakeholders for advocacy – National and State level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</a:rPr>
              <a:t>Bus Transport</a:t>
            </a:r>
          </a:p>
          <a:p>
            <a:pPr marL="0" indent="0">
              <a:buNone/>
            </a:pPr>
            <a:endParaRPr lang="en-IN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11</a:t>
            </a:fld>
            <a:endParaRPr lang="en-I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22449"/>
              </p:ext>
            </p:extLst>
          </p:nvPr>
        </p:nvGraphicFramePr>
        <p:xfrm>
          <a:off x="179512" y="1844824"/>
          <a:ext cx="8640960" cy="49323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00267"/>
                <a:gridCol w="3138809"/>
                <a:gridCol w="3101884"/>
              </a:tblGrid>
              <a:tr h="42777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SH</a:t>
                      </a:r>
                      <a:r>
                        <a:rPr lang="en-US" sz="2200" baseline="0" dirty="0" smtClean="0"/>
                        <a:t> Categories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National Level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State Level</a:t>
                      </a:r>
                      <a:endParaRPr lang="en-IN" sz="2200" dirty="0"/>
                    </a:p>
                  </a:txBody>
                  <a:tcPr/>
                </a:tc>
              </a:tr>
              <a:tr h="76999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Nodal</a:t>
                      </a:r>
                      <a:r>
                        <a:rPr lang="en-US" sz="2200" baseline="0" dirty="0" smtClean="0"/>
                        <a:t> Ministry/</a:t>
                      </a:r>
                      <a:r>
                        <a:rPr lang="en-US" sz="2200" baseline="0" dirty="0" err="1" smtClean="0"/>
                        <a:t>Deptt</a:t>
                      </a:r>
                      <a:r>
                        <a:rPr lang="en-US" sz="2200" baseline="0" dirty="0" smtClean="0"/>
                        <a:t>.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MoRTH</a:t>
                      </a:r>
                      <a:r>
                        <a:rPr lang="en-US" sz="2200" baseline="0" dirty="0" smtClean="0"/>
                        <a:t>, </a:t>
                      </a:r>
                      <a:r>
                        <a:rPr lang="en-US" sz="2200" baseline="0" dirty="0" err="1" smtClean="0"/>
                        <a:t>MoCA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Deptt</a:t>
                      </a:r>
                      <a:r>
                        <a:rPr lang="en-US" sz="2200" dirty="0" smtClean="0"/>
                        <a:t>. of Transport, Municipal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Corpn</a:t>
                      </a:r>
                      <a:r>
                        <a:rPr lang="en-US" sz="2200" baseline="0" dirty="0" smtClean="0"/>
                        <a:t>. </a:t>
                      </a:r>
                      <a:endParaRPr lang="en-IN" sz="2200" dirty="0"/>
                    </a:p>
                  </a:txBody>
                  <a:tcPr/>
                </a:tc>
              </a:tr>
              <a:tr h="81845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Regulator &amp;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Specialised</a:t>
                      </a:r>
                      <a:r>
                        <a:rPr lang="en-US" sz="2200" baseline="0" dirty="0" smtClean="0"/>
                        <a:t> entities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Competition</a:t>
                      </a:r>
                      <a:r>
                        <a:rPr lang="en-US" sz="2200" baseline="0" dirty="0" smtClean="0"/>
                        <a:t> Commission of India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Janmarg</a:t>
                      </a:r>
                      <a:r>
                        <a:rPr lang="en-US" sz="2200" dirty="0" smtClean="0"/>
                        <a:t>, AMTS, BCLL</a:t>
                      </a:r>
                      <a:endParaRPr lang="en-IN" sz="2200" dirty="0" smtClean="0"/>
                    </a:p>
                    <a:p>
                      <a:endParaRPr lang="en-IN" sz="2200" dirty="0"/>
                    </a:p>
                  </a:txBody>
                  <a:tcPr/>
                </a:tc>
              </a:tr>
              <a:tr h="76999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Research Institution, NGO</a:t>
                      </a:r>
                      <a:endParaRPr lang="en-IN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CEPT, Embarq, CUTS</a:t>
                      </a:r>
                      <a:endParaRPr lang="en-IN" sz="2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dirty="0" smtClean="0"/>
                    </a:p>
                  </a:txBody>
                  <a:tcPr/>
                </a:tc>
              </a:tr>
              <a:tr h="102666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Business </a:t>
                      </a:r>
                      <a:r>
                        <a:rPr lang="en-US" sz="2200" dirty="0" err="1" smtClean="0"/>
                        <a:t>Assocn</a:t>
                      </a:r>
                      <a:endParaRPr lang="en-IN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smtClean="0"/>
                        <a:t>Bus Operators, Bus</a:t>
                      </a:r>
                      <a:r>
                        <a:rPr lang="en-US" sz="2200" baseline="0" dirty="0" smtClean="0"/>
                        <a:t> Owners, Operators Associations and Private players involved in provision of infrastructure</a:t>
                      </a:r>
                      <a:endParaRPr lang="en-IN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dirty="0" smtClean="0"/>
                    </a:p>
                  </a:txBody>
                  <a:tcPr/>
                </a:tc>
              </a:tr>
              <a:tr h="76999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Media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National Media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State, Vernacular Media</a:t>
                      </a:r>
                      <a:endParaRPr lang="en-IN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1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ndependence-day-ind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4572000" cy="17281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300" b="1" dirty="0" smtClean="0">
                <a:solidFill>
                  <a:srgbClr val="C00000"/>
                </a:solidFill>
              </a:rPr>
              <a:t>Advocating How?</a:t>
            </a:r>
          </a:p>
          <a:p>
            <a:pPr marL="0" indent="0" algn="ctr">
              <a:buNone/>
            </a:pPr>
            <a:r>
              <a:rPr lang="en-US" sz="4000" b="1" dirty="0" smtClean="0"/>
              <a:t>Strategy for Success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71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5. Envisaged Activities for the Advocacy </a:t>
            </a:r>
            <a:br>
              <a:rPr lang="en-US" sz="2800" b="1" dirty="0" smtClean="0"/>
            </a:br>
            <a:r>
              <a:rPr lang="en-US" sz="2800" b="1" dirty="0" smtClean="0"/>
              <a:t>Plan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500" b="1" dirty="0" smtClean="0">
                <a:solidFill>
                  <a:srgbClr val="FFFF00"/>
                </a:solidFill>
              </a:rPr>
              <a:t>NATIONAL LEVEL </a:t>
            </a:r>
            <a:endParaRPr lang="en-IN" sz="25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2400" dirty="0" smtClean="0"/>
              <a:t>Initiate dialogues with policy makers on the key sector specific reforms and design a sustainable way forward (</a:t>
            </a:r>
            <a:r>
              <a:rPr lang="en-IN" sz="2200" i="1" dirty="0" err="1" smtClean="0"/>
              <a:t>Eg</a:t>
            </a:r>
            <a:r>
              <a:rPr lang="en-IN" sz="2200" i="1" dirty="0" smtClean="0"/>
              <a:t>: Comments already provided on the draft Road Transport and Safety Bill, Bill Blow-Up on Road Transport &amp; Safety Bill</a:t>
            </a:r>
            <a:r>
              <a:rPr lang="en-IN" sz="2400" dirty="0" smtClean="0"/>
              <a:t>)</a:t>
            </a:r>
          </a:p>
          <a:p>
            <a:pPr marL="0" indent="0">
              <a:buNone/>
            </a:pPr>
            <a:endParaRPr lang="en-IN" sz="2400" dirty="0" smtClean="0"/>
          </a:p>
          <a:p>
            <a:r>
              <a:rPr lang="en-IN" sz="2400" dirty="0" smtClean="0"/>
              <a:t>Engaging with the relevant private SHs in understanding bottlenecks/good practices in existing PPPs (through discussion forums etc.)</a:t>
            </a:r>
          </a:p>
          <a:p>
            <a:pPr marL="0" indent="0">
              <a:buNone/>
            </a:pPr>
            <a:endParaRPr lang="en-IN" sz="2400" dirty="0" smtClean="0"/>
          </a:p>
          <a:p>
            <a:r>
              <a:rPr lang="en-IN" sz="2400" dirty="0" smtClean="0"/>
              <a:t>Engaging with CCI in reviewing the current public procurement in the states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5. </a:t>
            </a:r>
            <a:r>
              <a:rPr lang="en-US" sz="2800" b="1" dirty="0"/>
              <a:t>Envisaged Activities for the Advocacy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   Plan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FFFF00"/>
                </a:solidFill>
              </a:rPr>
              <a:t>STATE LEVEL </a:t>
            </a:r>
            <a:endParaRPr lang="en-IN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004422"/>
              </p:ext>
            </p:extLst>
          </p:nvPr>
        </p:nvGraphicFramePr>
        <p:xfrm>
          <a:off x="1" y="1498812"/>
          <a:ext cx="914399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99"/>
                <a:gridCol w="3240360"/>
                <a:gridCol w="3131840"/>
              </a:tblGrid>
              <a:tr h="3026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Common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Wheat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</a:t>
                      </a:r>
                      <a:r>
                        <a:rPr lang="en-US" baseline="0" dirty="0" smtClean="0"/>
                        <a:t> Transport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42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Interstate Seminars: Platform for knowledge exchange among state level SHs vis-à-vis the project findings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Discussions with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Dept</a:t>
                      </a:r>
                      <a:r>
                        <a:rPr lang="en-IN" baseline="0" dirty="0" smtClean="0"/>
                        <a:t> of Agric. Bihar on </a:t>
                      </a:r>
                      <a:r>
                        <a:rPr lang="en-IN" dirty="0" smtClean="0"/>
                        <a:t>assessing the impact of abolishment of APMC 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CN on advocating for ‘State</a:t>
                      </a:r>
                      <a:r>
                        <a:rPr lang="en-IN" baseline="0" dirty="0" smtClean="0"/>
                        <a:t> Transport Regulatory Authority’ in MP</a:t>
                      </a:r>
                      <a:endParaRPr lang="en-IN" dirty="0"/>
                    </a:p>
                  </a:txBody>
                  <a:tcPr/>
                </a:tc>
              </a:tr>
              <a:tr h="1045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Advocating</a:t>
                      </a:r>
                      <a:r>
                        <a:rPr lang="en-IN" baseline="0" dirty="0" smtClean="0"/>
                        <a:t> for replication of seed reforms in Bihar in other states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Advocating</a:t>
                      </a:r>
                      <a:r>
                        <a:rPr lang="en-IN" baseline="0" dirty="0" smtClean="0"/>
                        <a:t> for a better route rationalisation study and its proper implementation in MP</a:t>
                      </a:r>
                      <a:endParaRPr lang="en-IN" dirty="0"/>
                    </a:p>
                  </a:txBody>
                  <a:tcPr/>
                </a:tc>
              </a:tr>
              <a:tr h="849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CN emphasising</a:t>
                      </a:r>
                      <a:r>
                        <a:rPr lang="en-IN" baseline="0" dirty="0" smtClean="0"/>
                        <a:t> the need for revamping the PACS (</a:t>
                      </a:r>
                      <a:r>
                        <a:rPr lang="en-IN" baseline="0" dirty="0" err="1" smtClean="0"/>
                        <a:t>Dept</a:t>
                      </a:r>
                      <a:r>
                        <a:rPr lang="en-IN" baseline="0" dirty="0" smtClean="0"/>
                        <a:t> pf Agric. Bihar)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Reviewing the legal</a:t>
                      </a:r>
                      <a:r>
                        <a:rPr lang="en-IN" baseline="0" dirty="0" smtClean="0"/>
                        <a:t> structure of AMTS vis-à-vis operation </a:t>
                      </a:r>
                      <a:endParaRPr lang="en-IN" dirty="0"/>
                    </a:p>
                  </a:txBody>
                  <a:tcPr/>
                </a:tc>
              </a:tr>
              <a:tr h="1045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Initiate</a:t>
                      </a:r>
                      <a:r>
                        <a:rPr lang="en-IN" baseline="0" dirty="0" smtClean="0"/>
                        <a:t> dialogue with </a:t>
                      </a:r>
                      <a:r>
                        <a:rPr lang="en-IN" baseline="0" dirty="0" err="1" smtClean="0"/>
                        <a:t>Dept</a:t>
                      </a:r>
                      <a:r>
                        <a:rPr lang="en-IN" baseline="0" dirty="0" smtClean="0"/>
                        <a:t> of Agric. Rajasthan to effectively implement the APMC act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79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b="1" dirty="0" smtClean="0"/>
              <a:t>Thank you for your kind attention!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hlinkClick r:id="rId2"/>
              </a:rPr>
              <a:t>nt@cuts.org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hlinkClick r:id="rId3"/>
              </a:rPr>
              <a:t>shk@cuts.org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20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Outline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Linking evidence with </a:t>
            </a:r>
            <a:r>
              <a:rPr lang="en-US" sz="2400" dirty="0" smtClean="0"/>
              <a:t>advocacy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Advocating on what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National advocacy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State-specific advocacy issues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Advocating to Whom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Mapping </a:t>
            </a:r>
            <a:r>
              <a:rPr lang="en-US" sz="2400" dirty="0" smtClean="0"/>
              <a:t>stakeholders for advocacy – National and State </a:t>
            </a:r>
            <a:r>
              <a:rPr lang="en-US" sz="2400" dirty="0" smtClean="0"/>
              <a:t>level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Envisaged </a:t>
            </a:r>
            <a:r>
              <a:rPr lang="en-US" sz="2400" dirty="0" smtClean="0"/>
              <a:t>Activities for the National Advocacy Plan</a:t>
            </a:r>
          </a:p>
          <a:p>
            <a:r>
              <a:rPr lang="en-US" sz="2400" dirty="0"/>
              <a:t>Envisaged Activities for the </a:t>
            </a:r>
            <a:r>
              <a:rPr lang="en-US" sz="2400" dirty="0" smtClean="0"/>
              <a:t>State </a:t>
            </a:r>
            <a:r>
              <a:rPr lang="en-US" sz="2400" dirty="0"/>
              <a:t>Advocacy </a:t>
            </a:r>
            <a:r>
              <a:rPr lang="en-US" sz="2400" dirty="0" smtClean="0"/>
              <a:t>Plan</a:t>
            </a: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29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1. Linking evidence with advocacy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248472"/>
          </a:xfrm>
        </p:spPr>
        <p:txBody>
          <a:bodyPr>
            <a:normAutofit/>
          </a:bodyPr>
          <a:lstStyle/>
          <a:p>
            <a:pPr marL="0"/>
            <a:r>
              <a:rPr lang="en-US" sz="2400" dirty="0" smtClean="0"/>
              <a:t>Identifying ‘cases’ or ‘</a:t>
            </a:r>
            <a:r>
              <a:rPr lang="en-US" sz="2400" b="1" dirty="0" smtClean="0">
                <a:solidFill>
                  <a:srgbClr val="FFFF00"/>
                </a:solidFill>
              </a:rPr>
              <a:t>stories</a:t>
            </a:r>
            <a:r>
              <a:rPr lang="en-US" sz="2400" dirty="0" smtClean="0"/>
              <a:t>’ from the states</a:t>
            </a:r>
          </a:p>
          <a:p>
            <a:pPr marL="0"/>
            <a:r>
              <a:rPr lang="en-US" sz="2400" dirty="0" smtClean="0"/>
              <a:t>Cases that help link: </a:t>
            </a:r>
          </a:p>
          <a:p>
            <a:pPr marL="0" indent="0">
              <a:buNone/>
            </a:pPr>
            <a:r>
              <a:rPr lang="en-US" sz="2400" dirty="0" smtClean="0"/>
              <a:t>	Competition reforms </a:t>
            </a:r>
            <a:r>
              <a:rPr lang="en-US" b="1" dirty="0" smtClean="0">
                <a:solidFill>
                  <a:srgbClr val="FFFF00"/>
                </a:solidFill>
              </a:rPr>
              <a:t>&gt; </a:t>
            </a:r>
            <a:r>
              <a:rPr lang="en-US" sz="2400" dirty="0" smtClean="0"/>
              <a:t>Market effects </a:t>
            </a:r>
            <a:r>
              <a:rPr lang="en-US" b="1" dirty="0" smtClean="0">
                <a:solidFill>
                  <a:srgbClr val="FFFF00"/>
                </a:solidFill>
              </a:rPr>
              <a:t>&gt;</a:t>
            </a:r>
            <a:r>
              <a:rPr lang="en-US" sz="2400" b="1" dirty="0" smtClean="0"/>
              <a:t> </a:t>
            </a:r>
            <a:r>
              <a:rPr lang="en-US" sz="2400" dirty="0" smtClean="0"/>
              <a:t>Implications 	on beneficiaries (consumers and producers)</a:t>
            </a:r>
          </a:p>
          <a:p>
            <a:pPr marL="0"/>
            <a:r>
              <a:rPr lang="en-US" sz="2400" dirty="0" smtClean="0"/>
              <a:t>Possibility of </a:t>
            </a:r>
            <a:r>
              <a:rPr lang="en-US" sz="2400" b="1" dirty="0" smtClean="0">
                <a:solidFill>
                  <a:srgbClr val="FFFF00"/>
                </a:solidFill>
              </a:rPr>
              <a:t>quantifying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results?</a:t>
            </a:r>
          </a:p>
          <a:p>
            <a:pPr marL="0"/>
            <a:r>
              <a:rPr lang="en-US" sz="2400" dirty="0" smtClean="0"/>
              <a:t>Compelling </a:t>
            </a:r>
            <a:r>
              <a:rPr lang="en-US" sz="2400" b="1" dirty="0" smtClean="0">
                <a:solidFill>
                  <a:srgbClr val="FFFF00"/>
                </a:solidFill>
              </a:rPr>
              <a:t>case studies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(qualitative, anecdotal)</a:t>
            </a:r>
          </a:p>
          <a:p>
            <a:pPr marL="0"/>
            <a:r>
              <a:rPr lang="en-US" sz="2400" dirty="0" smtClean="0"/>
              <a:t>Developing working </a:t>
            </a:r>
            <a:r>
              <a:rPr lang="en-US" sz="2400" b="1" dirty="0" smtClean="0">
                <a:solidFill>
                  <a:srgbClr val="FFFF00"/>
                </a:solidFill>
              </a:rPr>
              <a:t>relations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with key SHs (national </a:t>
            </a:r>
            <a:r>
              <a:rPr lang="en-US" sz="2400" dirty="0"/>
              <a:t> </a:t>
            </a:r>
            <a:r>
              <a:rPr lang="en-US" sz="2400" dirty="0" smtClean="0"/>
              <a:t> 	&amp; state)</a:t>
            </a:r>
          </a:p>
          <a:p>
            <a:pPr marL="0"/>
            <a:r>
              <a:rPr lang="en-US" sz="2400" dirty="0" smtClean="0"/>
              <a:t>Creating and conveying the advocacy </a:t>
            </a:r>
            <a:r>
              <a:rPr lang="en-US" sz="2400" b="1" dirty="0" smtClean="0">
                <a:solidFill>
                  <a:srgbClr val="FFFF00"/>
                </a:solidFill>
              </a:rPr>
              <a:t>message(s)</a:t>
            </a:r>
            <a:endParaRPr lang="en-IN" sz="24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48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AMTS_Bu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5"/>
          <a:stretch/>
        </p:blipFill>
        <p:spPr bwMode="auto">
          <a:xfrm>
            <a:off x="-1" y="389106"/>
            <a:ext cx="9144001" cy="64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9106"/>
            <a:ext cx="8229600" cy="573705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Advocating on What?</a:t>
            </a:r>
          </a:p>
          <a:p>
            <a:pPr marL="0" indent="0" algn="ctr">
              <a:buNone/>
            </a:pPr>
            <a:r>
              <a:rPr lang="en-US" b="1" dirty="0" smtClean="0"/>
              <a:t>Wheat and Bus Transport </a:t>
            </a:r>
            <a:r>
              <a:rPr lang="en-US" b="1" dirty="0" err="1" smtClean="0"/>
              <a:t>Sectoral</a:t>
            </a:r>
            <a:r>
              <a:rPr lang="en-US" b="1" dirty="0" smtClean="0"/>
              <a:t> Issues</a:t>
            </a:r>
            <a:endParaRPr lang="en-IN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69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3. National advocacy issues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1"/>
            <a:ext cx="8435280" cy="37010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</a:rPr>
              <a:t>Staple Food/Wheat</a:t>
            </a:r>
          </a:p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Pro-competitive reforms in seed sector in Bihar is working in the interest of farmers. How can this experience be replicated in other states</a:t>
            </a:r>
          </a:p>
          <a:p>
            <a:endParaRPr lang="en-US" sz="2400" dirty="0" smtClean="0"/>
          </a:p>
          <a:p>
            <a:r>
              <a:rPr lang="en-US" sz="2400" dirty="0" smtClean="0"/>
              <a:t>Greater attention needed in effectively engaging private sector in infrastructure and service provision (supply chain)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APMC reforms designed to deliver benefits mostly for large and middle level farmers, who can reach and sell at the ‘</a:t>
            </a:r>
            <a:r>
              <a:rPr lang="en-US" sz="2400" dirty="0" err="1" smtClean="0"/>
              <a:t>mandi</a:t>
            </a:r>
            <a:r>
              <a:rPr lang="en-US" sz="2400" dirty="0" smtClean="0"/>
              <a:t>’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07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63408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4. State specific advocacy issues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>
                <a:solidFill>
                  <a:srgbClr val="FFFF00"/>
                </a:solidFill>
              </a:rPr>
              <a:t>Wheat</a:t>
            </a:r>
            <a:endParaRPr lang="en-IN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32448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Making a case study of the seed sector in Bihar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Institutional reforms in PACS – unleashing its potential of easy access at the </a:t>
            </a:r>
            <a:r>
              <a:rPr lang="en-US" sz="2200" dirty="0" smtClean="0"/>
              <a:t>grassroots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Impact of abolishment of AMPC Act (on the stakeholders) in Bihar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Understanding challenges of engaging private sector in providing infrastructure services</a:t>
            </a:r>
          </a:p>
          <a:p>
            <a:endParaRPr lang="en-US" sz="2400" dirty="0" smtClean="0"/>
          </a:p>
          <a:p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39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3. National advocacy issues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</a:rPr>
              <a:t>Bus Transport</a:t>
            </a:r>
          </a:p>
          <a:p>
            <a:pPr marL="0" indent="0">
              <a:buNone/>
            </a:pPr>
            <a:endParaRPr lang="en-US" sz="2400" b="1" u="sng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Institutional strategy for promoting competition in the process of public procurement (promoting PPPs in Bus Service)</a:t>
            </a:r>
          </a:p>
          <a:p>
            <a:endParaRPr lang="en-US" sz="2400" dirty="0" smtClean="0"/>
          </a:p>
          <a:p>
            <a:r>
              <a:rPr lang="en-US" sz="2400" dirty="0" smtClean="0"/>
              <a:t>Advocating for the overhauling of the existing public transport policy framework which is outdated in the current scenario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Possibility of having (modern) state public transport authority – market has evolved but regulatory framework has remained archaic</a:t>
            </a:r>
            <a:endParaRPr lang="en-IN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5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0609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4. State specific advocacy issues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b="1" dirty="0" smtClean="0">
                <a:solidFill>
                  <a:srgbClr val="FFFF00"/>
                </a:solidFill>
              </a:rPr>
              <a:t>Bus Transport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Advocating for abolishment of legal monopoly of GSRTC in Gujarat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Exploring the need of covering the private operators plying for AMTS under in the policy umbrella in Ahmedabad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Institutional strategy to promote competition in PPPs in city transport, BRTS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Highlight the need for a modern, state public transport regulatory authority in M.P.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Understand and share ‘good practices’ in promoting an effective bus transport system, from across some states</a:t>
            </a:r>
          </a:p>
          <a:p>
            <a:pPr marL="0" indent="0">
              <a:buNone/>
            </a:pP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0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arvest-wheat-baisakhi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Advocating to Whom?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National and State Level SHs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1748-4DEF-430F-AA29-DBE03E19A38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9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620</TotalTime>
  <Words>748</Words>
  <Application>Microsoft Office PowerPoint</Application>
  <PresentationFormat>On-screen Show (4:3)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Ion</vt:lpstr>
      <vt:lpstr> Outline of Advocacy Activities in India CREW project</vt:lpstr>
      <vt:lpstr>Outline</vt:lpstr>
      <vt:lpstr>1. Linking evidence with advocacy</vt:lpstr>
      <vt:lpstr>PowerPoint Presentation</vt:lpstr>
      <vt:lpstr>3. National advocacy issues</vt:lpstr>
      <vt:lpstr>4. State specific advocacy issues  Wheat</vt:lpstr>
      <vt:lpstr>3. National advocacy issues</vt:lpstr>
      <vt:lpstr>4. State specific advocacy issues  Bus Transport</vt:lpstr>
      <vt:lpstr>PowerPoint Presentation</vt:lpstr>
      <vt:lpstr>2. Mapping stakeholders for advocacy – National and State level</vt:lpstr>
      <vt:lpstr>2. Mapping stakeholders for advocacy – National and State level</vt:lpstr>
      <vt:lpstr>PowerPoint Presentation</vt:lpstr>
      <vt:lpstr>5. Envisaged Activities for the Advocacy  Plan  NATIONAL LEVEL </vt:lpstr>
      <vt:lpstr>5. Envisaged Activities for the Advocacy      Plan  STATE LEVEL 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of Advocacy Activities in India CREW project</dc:title>
  <dc:creator>user</dc:creator>
  <cp:lastModifiedBy>USERLAP-38</cp:lastModifiedBy>
  <cp:revision>145</cp:revision>
  <dcterms:created xsi:type="dcterms:W3CDTF">2014-10-19T14:31:51Z</dcterms:created>
  <dcterms:modified xsi:type="dcterms:W3CDTF">2014-11-18T16:52:07Z</dcterms:modified>
</cp:coreProperties>
</file>