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 id="2147483665" r:id="rId5"/>
  </p:sldMasterIdLst>
  <p:notesMasterIdLst>
    <p:notesMasterId r:id="rId24"/>
  </p:notesMasterIdLst>
  <p:handoutMasterIdLst>
    <p:handoutMasterId r:id="rId25"/>
  </p:handoutMasterIdLst>
  <p:sldIdLst>
    <p:sldId id="404" r:id="rId6"/>
    <p:sldId id="361" r:id="rId7"/>
    <p:sldId id="364" r:id="rId8"/>
    <p:sldId id="366" r:id="rId9"/>
    <p:sldId id="377" r:id="rId10"/>
    <p:sldId id="388" r:id="rId11"/>
    <p:sldId id="392" r:id="rId12"/>
    <p:sldId id="399" r:id="rId13"/>
    <p:sldId id="369" r:id="rId14"/>
    <p:sldId id="389" r:id="rId15"/>
    <p:sldId id="400" r:id="rId16"/>
    <p:sldId id="395" r:id="rId17"/>
    <p:sldId id="396" r:id="rId18"/>
    <p:sldId id="397" r:id="rId19"/>
    <p:sldId id="398" r:id="rId20"/>
    <p:sldId id="402" r:id="rId21"/>
    <p:sldId id="401" r:id="rId22"/>
    <p:sldId id="393" r:id="rId23"/>
  </p:sldIdLst>
  <p:sldSz cx="9906000" cy="6858000" type="A4"/>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55F"/>
    <a:srgbClr val="7F0000"/>
    <a:srgbClr val="530000"/>
    <a:srgbClr val="FFF7E1"/>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88034" autoAdjust="0"/>
  </p:normalViewPr>
  <p:slideViewPr>
    <p:cSldViewPr>
      <p:cViewPr>
        <p:scale>
          <a:sx n="70" d="100"/>
          <a:sy n="70" d="100"/>
        </p:scale>
        <p:origin x="-112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6" y="-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Nathan\Electricity\Private_Public.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solidFill>
                <a:latin typeface="Book Antiqua" pitchFamily="18" charset="0"/>
                <a:ea typeface="+mn-ea"/>
                <a:cs typeface="+mn-cs"/>
              </a:defRPr>
            </a:pPr>
            <a:r>
              <a:rPr lang="en-US" sz="1400" b="1" i="1" dirty="0" smtClean="0">
                <a:solidFill>
                  <a:srgbClr val="17365D"/>
                </a:solidFill>
                <a:latin typeface="Book Antiqua"/>
                <a:ea typeface="Calibri"/>
                <a:cs typeface="Times New Roman"/>
              </a:rPr>
              <a:t>Sector wise ownership pattern of installed generation capacity from 2006-07 to 2010-11</a:t>
            </a:r>
            <a:endParaRPr lang="en-US" sz="1400" b="1" dirty="0">
              <a:solidFill>
                <a:srgbClr val="4F81BD"/>
              </a:solidFill>
              <a:latin typeface="Calibri"/>
              <a:ea typeface="Calibri"/>
              <a:cs typeface="Times New Roman"/>
            </a:endParaRPr>
          </a:p>
        </c:rich>
      </c:tx>
      <c:layout>
        <c:manualLayout>
          <c:xMode val="edge"/>
          <c:yMode val="edge"/>
          <c:x val="0.13590275519868814"/>
          <c:y val="4.5482110369921329E-2"/>
        </c:manualLayout>
      </c:layout>
      <c:overlay val="0"/>
    </c:title>
    <c:autoTitleDeleted val="0"/>
    <c:plotArea>
      <c:layout>
        <c:manualLayout>
          <c:layoutTarget val="inner"/>
          <c:xMode val="edge"/>
          <c:yMode val="edge"/>
          <c:x val="0.14895602143089412"/>
          <c:y val="0.1979371097412104"/>
          <c:w val="0.82197605124314665"/>
          <c:h val="0.60737916402050762"/>
        </c:manualLayout>
      </c:layout>
      <c:barChart>
        <c:barDir val="col"/>
        <c:grouping val="percentStacked"/>
        <c:varyColors val="0"/>
        <c:ser>
          <c:idx val="0"/>
          <c:order val="0"/>
          <c:tx>
            <c:strRef>
              <c:f>Sheet1!$A$19</c:f>
              <c:strCache>
                <c:ptCount val="1"/>
                <c:pt idx="0">
                  <c:v>Private</c:v>
                </c:pt>
              </c:strCache>
            </c:strRef>
          </c:tx>
          <c:invertIfNegative val="0"/>
          <c:cat>
            <c:strRef>
              <c:f>Sheet1!$B$18:$F$18</c:f>
              <c:strCache>
                <c:ptCount val="5"/>
                <c:pt idx="0">
                  <c:v>2006-07</c:v>
                </c:pt>
                <c:pt idx="1">
                  <c:v>2007-08</c:v>
                </c:pt>
                <c:pt idx="2">
                  <c:v>2008-09</c:v>
                </c:pt>
                <c:pt idx="3">
                  <c:v>2009-10</c:v>
                </c:pt>
                <c:pt idx="4">
                  <c:v>2010-11</c:v>
                </c:pt>
              </c:strCache>
            </c:strRef>
          </c:cat>
          <c:val>
            <c:numRef>
              <c:f>Sheet1!$B$19:$F$19</c:f>
              <c:numCache>
                <c:formatCode>General</c:formatCode>
                <c:ptCount val="5"/>
                <c:pt idx="0">
                  <c:v>13</c:v>
                </c:pt>
                <c:pt idx="1">
                  <c:v>14</c:v>
                </c:pt>
                <c:pt idx="2">
                  <c:v>15</c:v>
                </c:pt>
                <c:pt idx="3">
                  <c:v>18</c:v>
                </c:pt>
                <c:pt idx="4">
                  <c:v>22</c:v>
                </c:pt>
              </c:numCache>
            </c:numRef>
          </c:val>
        </c:ser>
        <c:ser>
          <c:idx val="1"/>
          <c:order val="1"/>
          <c:tx>
            <c:strRef>
              <c:f>Sheet1!$A$20</c:f>
              <c:strCache>
                <c:ptCount val="1"/>
                <c:pt idx="0">
                  <c:v>Central</c:v>
                </c:pt>
              </c:strCache>
            </c:strRef>
          </c:tx>
          <c:invertIfNegative val="0"/>
          <c:cat>
            <c:strRef>
              <c:f>Sheet1!$B$18:$F$18</c:f>
              <c:strCache>
                <c:ptCount val="5"/>
                <c:pt idx="0">
                  <c:v>2006-07</c:v>
                </c:pt>
                <c:pt idx="1">
                  <c:v>2007-08</c:v>
                </c:pt>
                <c:pt idx="2">
                  <c:v>2008-09</c:v>
                </c:pt>
                <c:pt idx="3">
                  <c:v>2009-10</c:v>
                </c:pt>
                <c:pt idx="4">
                  <c:v>2010-11</c:v>
                </c:pt>
              </c:strCache>
            </c:strRef>
          </c:cat>
          <c:val>
            <c:numRef>
              <c:f>Sheet1!$B$20:$F$20</c:f>
              <c:numCache>
                <c:formatCode>General</c:formatCode>
                <c:ptCount val="5"/>
                <c:pt idx="0">
                  <c:v>34</c:v>
                </c:pt>
                <c:pt idx="1">
                  <c:v>34</c:v>
                </c:pt>
                <c:pt idx="2">
                  <c:v>33</c:v>
                </c:pt>
                <c:pt idx="3">
                  <c:v>32</c:v>
                </c:pt>
                <c:pt idx="4">
                  <c:v>31</c:v>
                </c:pt>
              </c:numCache>
            </c:numRef>
          </c:val>
        </c:ser>
        <c:ser>
          <c:idx val="2"/>
          <c:order val="2"/>
          <c:tx>
            <c:strRef>
              <c:f>Sheet1!$A$21</c:f>
              <c:strCache>
                <c:ptCount val="1"/>
                <c:pt idx="0">
                  <c:v>State</c:v>
                </c:pt>
              </c:strCache>
            </c:strRef>
          </c:tx>
          <c:invertIfNegative val="0"/>
          <c:cat>
            <c:strRef>
              <c:f>Sheet1!$B$18:$F$18</c:f>
              <c:strCache>
                <c:ptCount val="5"/>
                <c:pt idx="0">
                  <c:v>2006-07</c:v>
                </c:pt>
                <c:pt idx="1">
                  <c:v>2007-08</c:v>
                </c:pt>
                <c:pt idx="2">
                  <c:v>2008-09</c:v>
                </c:pt>
                <c:pt idx="3">
                  <c:v>2009-10</c:v>
                </c:pt>
                <c:pt idx="4">
                  <c:v>2010-11</c:v>
                </c:pt>
              </c:strCache>
            </c:strRef>
          </c:cat>
          <c:val>
            <c:numRef>
              <c:f>Sheet1!$B$21:$F$21</c:f>
              <c:numCache>
                <c:formatCode>General</c:formatCode>
                <c:ptCount val="5"/>
                <c:pt idx="0">
                  <c:v>53</c:v>
                </c:pt>
                <c:pt idx="1">
                  <c:v>52</c:v>
                </c:pt>
                <c:pt idx="2">
                  <c:v>52</c:v>
                </c:pt>
                <c:pt idx="3">
                  <c:v>50</c:v>
                </c:pt>
                <c:pt idx="4">
                  <c:v>47</c:v>
                </c:pt>
              </c:numCache>
            </c:numRef>
          </c:val>
        </c:ser>
        <c:dLbls>
          <c:showLegendKey val="0"/>
          <c:showVal val="1"/>
          <c:showCatName val="0"/>
          <c:showSerName val="0"/>
          <c:showPercent val="0"/>
          <c:showBubbleSize val="0"/>
        </c:dLbls>
        <c:gapWidth val="150"/>
        <c:overlap val="100"/>
        <c:axId val="36762752"/>
        <c:axId val="36764672"/>
      </c:barChart>
      <c:catAx>
        <c:axId val="36762752"/>
        <c:scaling>
          <c:orientation val="minMax"/>
        </c:scaling>
        <c:delete val="0"/>
        <c:axPos val="b"/>
        <c:title>
          <c:tx>
            <c:rich>
              <a:bodyPr/>
              <a:lstStyle/>
              <a:p>
                <a:pPr>
                  <a:defRPr/>
                </a:pPr>
                <a:r>
                  <a:rPr lang="en-US" dirty="0" smtClean="0"/>
                  <a:t>Year</a:t>
                </a:r>
                <a:endParaRPr lang="en-US" dirty="0"/>
              </a:p>
            </c:rich>
          </c:tx>
          <c:layout/>
          <c:overlay val="0"/>
        </c:title>
        <c:majorTickMark val="out"/>
        <c:minorTickMark val="none"/>
        <c:tickLblPos val="nextTo"/>
        <c:crossAx val="36764672"/>
        <c:crosses val="autoZero"/>
        <c:auto val="1"/>
        <c:lblAlgn val="ctr"/>
        <c:lblOffset val="100"/>
        <c:noMultiLvlLbl val="0"/>
      </c:catAx>
      <c:valAx>
        <c:axId val="36764672"/>
        <c:scaling>
          <c:orientation val="minMax"/>
        </c:scaling>
        <c:delete val="0"/>
        <c:axPos val="l"/>
        <c:title>
          <c:tx>
            <c:rich>
              <a:bodyPr rot="-5400000" vert="horz"/>
              <a:lstStyle/>
              <a:p>
                <a:pPr>
                  <a:defRPr/>
                </a:pPr>
                <a:r>
                  <a:rPr lang="en-US" dirty="0"/>
                  <a:t>Share of Installed Capacity (%)</a:t>
                </a:r>
              </a:p>
            </c:rich>
          </c:tx>
          <c:layout>
            <c:manualLayout>
              <c:xMode val="edge"/>
              <c:yMode val="edge"/>
              <c:x val="5.1276130878613411E-3"/>
              <c:y val="0.18096243700978476"/>
            </c:manualLayout>
          </c:layout>
          <c:overlay val="0"/>
        </c:title>
        <c:numFmt formatCode="0%" sourceLinked="1"/>
        <c:majorTickMark val="out"/>
        <c:minorTickMark val="none"/>
        <c:tickLblPos val="nextTo"/>
        <c:crossAx val="36762752"/>
        <c:crosses val="autoZero"/>
        <c:crossBetween val="between"/>
      </c:valAx>
    </c:plotArea>
    <c:legend>
      <c:legendPos val="b"/>
      <c:layout>
        <c:manualLayout>
          <c:xMode val="edge"/>
          <c:yMode val="edge"/>
          <c:x val="0.10449484882612312"/>
          <c:y val="0.93929192750239165"/>
          <c:w val="0.81878805774278263"/>
          <c:h val="4.3037496677378738E-2"/>
        </c:manualLayout>
      </c:layout>
      <c:overlay val="0"/>
    </c:legend>
    <c:plotVisOnly val="1"/>
    <c:dispBlanksAs val="gap"/>
    <c:showDLblsOverMax val="0"/>
  </c:chart>
  <c:spPr>
    <a:noFill/>
    <a:ln>
      <a:noFill/>
    </a:ln>
  </c:spPr>
  <c:txPr>
    <a:bodyPr/>
    <a:lstStyle/>
    <a:p>
      <a:pPr>
        <a:defRPr sz="1200">
          <a:latin typeface="Book Antiqua"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lang="en-US" sz="1400" b="1" i="1" u="none" strike="noStrike" kern="1200" baseline="0" dirty="0">
                <a:solidFill>
                  <a:srgbClr val="17365D"/>
                </a:solidFill>
                <a:latin typeface="Book Antiqua"/>
                <a:ea typeface="Calibri"/>
                <a:cs typeface="Times New Roman"/>
              </a:defRPr>
            </a:pPr>
            <a:r>
              <a:rPr lang="en-US" sz="1400" b="1" i="1" u="none" strike="noStrike" kern="1200" baseline="0" dirty="0">
                <a:solidFill>
                  <a:srgbClr val="17365D"/>
                </a:solidFill>
                <a:latin typeface="Book Antiqua"/>
                <a:ea typeface="Calibri"/>
                <a:cs typeface="Times New Roman"/>
              </a:rPr>
              <a:t>Sources of Electricity Generation in India</a:t>
            </a:r>
          </a:p>
        </c:rich>
      </c:tx>
      <c:layout>
        <c:manualLayout>
          <c:xMode val="edge"/>
          <c:yMode val="edge"/>
          <c:x val="0.13650229784495341"/>
          <c:y val="3.2216494845360821E-2"/>
        </c:manualLayout>
      </c:layout>
      <c:overlay val="0"/>
    </c:title>
    <c:autoTitleDeleted val="0"/>
    <c:plotArea>
      <c:layout>
        <c:manualLayout>
          <c:layoutTarget val="inner"/>
          <c:xMode val="edge"/>
          <c:yMode val="edge"/>
          <c:x val="0.15253215474502527"/>
          <c:y val="8.0675472508591375E-2"/>
          <c:w val="0.70770708259168924"/>
          <c:h val="0.75269579688847377"/>
        </c:manualLayout>
      </c:layout>
      <c:pieChart>
        <c:varyColors val="1"/>
        <c:ser>
          <c:idx val="0"/>
          <c:order val="0"/>
          <c:tx>
            <c:strRef>
              <c:f>'Sheet1'!$B$1</c:f>
              <c:strCache>
                <c:ptCount val="1"/>
                <c:pt idx="0">
                  <c:v>Electricity Generated</c:v>
                </c:pt>
              </c:strCache>
            </c:strRef>
          </c:tx>
          <c:dLbls>
            <c:dLbl>
              <c:idx val="4"/>
              <c:layout>
                <c:manualLayout>
                  <c:x val="2.0372417390133932E-2"/>
                  <c:y val="6.6150481189851312E-2"/>
                </c:manualLayout>
              </c:layout>
              <c:dLblPos val="bestFit"/>
              <c:showLegendKey val="0"/>
              <c:showVal val="1"/>
              <c:showCatName val="0"/>
              <c:showSerName val="0"/>
              <c:showPercent val="0"/>
              <c:showBubbleSize val="0"/>
            </c:dLbl>
            <c:dLbl>
              <c:idx val="5"/>
              <c:layout>
                <c:manualLayout>
                  <c:x val="1.7193956524665186E-2"/>
                  <c:y val="0.11128937007874015"/>
                </c:manualLayout>
              </c:layout>
              <c:dLblPos val="bestFit"/>
              <c:showLegendKey val="0"/>
              <c:showVal val="1"/>
              <c:showCatName val="0"/>
              <c:showSerName val="0"/>
              <c:showPercent val="0"/>
              <c:showBubbleSize val="0"/>
            </c:dLbl>
            <c:dLblPos val="bestFit"/>
            <c:showLegendKey val="0"/>
            <c:showVal val="1"/>
            <c:showCatName val="0"/>
            <c:showSerName val="0"/>
            <c:showPercent val="0"/>
            <c:showBubbleSize val="0"/>
            <c:showLeaderLines val="1"/>
          </c:dLbls>
          <c:cat>
            <c:strRef>
              <c:f>'Sheet1'!$A$2:$A$7</c:f>
              <c:strCache>
                <c:ptCount val="6"/>
                <c:pt idx="0">
                  <c:v>Coal</c:v>
                </c:pt>
                <c:pt idx="1">
                  <c:v>Hydro</c:v>
                </c:pt>
                <c:pt idx="2">
                  <c:v>Renewable Energy Resources</c:v>
                </c:pt>
                <c:pt idx="3">
                  <c:v>Gas</c:v>
                </c:pt>
                <c:pt idx="4">
                  <c:v>Nuclear</c:v>
                </c:pt>
                <c:pt idx="5">
                  <c:v>Diesel</c:v>
                </c:pt>
              </c:strCache>
            </c:strRef>
          </c:cat>
          <c:val>
            <c:numRef>
              <c:f>'Sheet1'!$B$2:$B$7</c:f>
              <c:numCache>
                <c:formatCode>0%</c:formatCode>
                <c:ptCount val="6"/>
                <c:pt idx="0">
                  <c:v>0.55000000000000004</c:v>
                </c:pt>
                <c:pt idx="1">
                  <c:v>0.21000000000000021</c:v>
                </c:pt>
                <c:pt idx="2">
                  <c:v>0.1100000000000001</c:v>
                </c:pt>
                <c:pt idx="3">
                  <c:v>0.1</c:v>
                </c:pt>
                <c:pt idx="4">
                  <c:v>2.0000000000000052E-2</c:v>
                </c:pt>
                <c:pt idx="5">
                  <c:v>1.0000000000000031E-2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0"/>
          <c:y val="0.83659113124712492"/>
          <c:w val="1"/>
          <c:h val="0.14571854621587246"/>
        </c:manualLayout>
      </c:layout>
      <c:overlay val="0"/>
      <c:txPr>
        <a:bodyPr/>
        <a:lstStyle/>
        <a:p>
          <a:pPr>
            <a:defRPr sz="1100"/>
          </a:pPr>
          <a:endParaRPr lang="en-US"/>
        </a:p>
      </c:txPr>
    </c:legend>
    <c:plotVisOnly val="1"/>
    <c:dispBlanksAs val="zero"/>
    <c:showDLblsOverMax val="0"/>
  </c:chart>
  <c:spPr>
    <a:noFill/>
    <a:ln>
      <a:noFill/>
    </a:ln>
  </c:spPr>
  <c:txPr>
    <a:bodyPr/>
    <a:lstStyle/>
    <a:p>
      <a:pPr algn="just">
        <a:defRPr sz="1200">
          <a:latin typeface="Book Antiqua" pitchFamily="18"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3" name="Rectangle 3"/>
          <p:cNvSpPr>
            <a:spLocks noGrp="1"/>
          </p:cNvSpPr>
          <p:nvPr>
            <p:ph type="dt" sz="quarter" idx="1"/>
          </p:nvPr>
        </p:nvSpPr>
        <p:spPr>
          <a:xfrm>
            <a:off x="4021138"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81075A10-A281-4EAC-B4E5-16D7F80B84CA}" type="datetimeFigureOut">
              <a:rPr lang="en-US"/>
              <a:pPr>
                <a:defRPr/>
              </a:pPr>
              <a:t>3/19/2013</a:t>
            </a:fld>
            <a:endParaRPr lang="en-US"/>
          </a:p>
        </p:txBody>
      </p:sp>
      <p:sp>
        <p:nvSpPr>
          <p:cNvPr id="4" name="Rectangle 4"/>
          <p:cNvSpPr>
            <a:spLocks noGrp="1"/>
          </p:cNvSpPr>
          <p:nvPr>
            <p:ph type="ftr" sz="quarter" idx="2"/>
          </p:nvPr>
        </p:nvSpPr>
        <p:spPr>
          <a:xfrm>
            <a:off x="0"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5" name="Rectangle 5"/>
          <p:cNvSpPr>
            <a:spLocks noGrp="1"/>
          </p:cNvSpPr>
          <p:nvPr>
            <p:ph type="sldNum" sz="quarter" idx="3"/>
          </p:nvPr>
        </p:nvSpPr>
        <p:spPr>
          <a:xfrm>
            <a:off x="4021138"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2E9B8F79-2721-4AE9-A661-7D63956F4D49}" type="slidenum">
              <a:rPr lang="en-US"/>
              <a:pPr>
                <a:defRPr/>
              </a:pPr>
              <a:t>‹#›</a:t>
            </a:fld>
            <a:endParaRPr lang="en-US"/>
          </a:p>
        </p:txBody>
      </p:sp>
    </p:spTree>
    <p:extLst>
      <p:ext uri="{BB962C8B-B14F-4D97-AF65-F5344CB8AC3E}">
        <p14:creationId xmlns:p14="http://schemas.microsoft.com/office/powerpoint/2010/main" val="3844196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3" name="Rectangle 3"/>
          <p:cNvSpPr>
            <a:spLocks noGrp="1"/>
          </p:cNvSpPr>
          <p:nvPr>
            <p:ph type="dt" idx="1"/>
          </p:nvPr>
        </p:nvSpPr>
        <p:spPr>
          <a:xfrm>
            <a:off x="4021138"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346FBBE2-79A9-47E5-AC0E-970B878FA641}" type="datetimeFigureOut">
              <a:rPr lang="en-US"/>
              <a:pPr>
                <a:defRPr/>
              </a:pPr>
              <a:t>3/19/2013</a:t>
            </a:fld>
            <a:endParaRPr lang="en-US"/>
          </a:p>
        </p:txBody>
      </p:sp>
      <p:sp>
        <p:nvSpPr>
          <p:cNvPr id="4" name="Rectangle 4"/>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5070" tIns="47535" rIns="95070" bIns="47535" anchor="ctr"/>
          <a:lstStyle>
            <a:extLst/>
          </a:lstStyle>
          <a:p>
            <a:pPr lvl="0"/>
            <a:endParaRPr lang="en-US" noProof="0"/>
          </a:p>
        </p:txBody>
      </p:sp>
      <p:sp>
        <p:nvSpPr>
          <p:cNvPr id="5" name="Rectangle 5"/>
          <p:cNvSpPr>
            <a:spLocks noGrp="1"/>
          </p:cNvSpPr>
          <p:nvPr>
            <p:ph type="body" sz="quarter" idx="3"/>
          </p:nvPr>
        </p:nvSpPr>
        <p:spPr>
          <a:xfrm>
            <a:off x="709613" y="4860925"/>
            <a:ext cx="5680075" cy="4605338"/>
          </a:xfrm>
          <a:prstGeom prst="rect">
            <a:avLst/>
          </a:prstGeom>
        </p:spPr>
        <p:txBody>
          <a:bodyPr vert="horz" lIns="95070" tIns="47535" rIns="95070" bIns="47535">
            <a:normAutofit/>
          </a:bodyPr>
          <a:lstStyle>
            <a:extLst/>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Rectangle 6"/>
          <p:cNvSpPr>
            <a:spLocks noGrp="1"/>
          </p:cNvSpPr>
          <p:nvPr>
            <p:ph type="ftr" sz="quarter" idx="4"/>
          </p:nvPr>
        </p:nvSpPr>
        <p:spPr>
          <a:xfrm>
            <a:off x="0"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7" name="Rectangle 7"/>
          <p:cNvSpPr>
            <a:spLocks noGrp="1"/>
          </p:cNvSpPr>
          <p:nvPr>
            <p:ph type="sldNum" sz="quarter" idx="5"/>
          </p:nvPr>
        </p:nvSpPr>
        <p:spPr>
          <a:xfrm>
            <a:off x="4021138"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1696D0BE-854C-455D-B433-A3CAC53E3907}" type="slidenum">
              <a:rPr lang="en-US"/>
              <a:pPr>
                <a:defRPr/>
              </a:pPr>
              <a:t>‹#›</a:t>
            </a:fld>
            <a:endParaRPr lang="en-US"/>
          </a:p>
        </p:txBody>
      </p:sp>
    </p:spTree>
    <p:extLst>
      <p:ext uri="{BB962C8B-B14F-4D97-AF65-F5344CB8AC3E}">
        <p14:creationId xmlns:p14="http://schemas.microsoft.com/office/powerpoint/2010/main" val="2999577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2" name="Rectangle 2"/>
          <p:cNvSpPr>
            <a:spLocks noGrp="1"/>
          </p:cNvSpPr>
          <p:nvPr>
            <p:ph type="ctrTitle"/>
          </p:nvPr>
        </p:nvSpPr>
        <p:spPr>
          <a:xfrm>
            <a:off x="247650" y="4114800"/>
            <a:ext cx="7842250" cy="533400"/>
          </a:xfrm>
          <a:prstGeom prst="rect">
            <a:avLst/>
          </a:prstGeom>
          <a:noFill/>
        </p:spPr>
        <p:txBody>
          <a:bodyPr vert="horz"/>
          <a:lstStyle>
            <a:lvl1pPr algn="l" eaLnBrk="1" latinLnBrk="0" hangingPunct="1">
              <a:defRPr kumimoji="0" sz="2000" b="0" cap="all" spc="150" baseline="0">
                <a:solidFill>
                  <a:schemeClr val="bg1"/>
                </a:solidFill>
              </a:defRPr>
            </a:lvl1pPr>
            <a:extLst/>
          </a:lstStyle>
          <a:p>
            <a:r>
              <a:rPr lang="en-US" smtClean="0"/>
              <a:t>Click to edit Master title style</a:t>
            </a:r>
            <a:endParaRPr/>
          </a:p>
        </p:txBody>
      </p:sp>
      <p:sp>
        <p:nvSpPr>
          <p:cNvPr id="3" name="Rectangle 3"/>
          <p:cNvSpPr>
            <a:spLocks noGrp="1"/>
          </p:cNvSpPr>
          <p:nvPr>
            <p:ph type="subTitle" idx="1"/>
          </p:nvPr>
        </p:nvSpPr>
        <p:spPr>
          <a:xfrm>
            <a:off x="247650" y="4706112"/>
            <a:ext cx="7512050" cy="228600"/>
          </a:xfrm>
          <a:solidFill>
            <a:schemeClr val="bg1"/>
          </a:solidFill>
        </p:spPr>
        <p:txBody>
          <a:bodyPr/>
          <a:lstStyle>
            <a:lvl1pPr marL="0" indent="0" algn="l" eaLnBrk="1" latinLnBrk="0" hangingPunct="1">
              <a:buNone/>
              <a:defRPr kumimoji="0" sz="1100" b="1">
                <a:solidFill>
                  <a:schemeClr val="accent4">
                    <a:shade val="50000"/>
                  </a:schemeClr>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lang="en-US" smtClean="0"/>
              <a:t>Click to edit Master subtitle style</a:t>
            </a:r>
            <a:endParaRPr lang="en-US" dirty="0"/>
          </a:p>
        </p:txBody>
      </p:sp>
      <p:sp>
        <p:nvSpPr>
          <p:cNvPr id="4" name="Rectangle 15"/>
          <p:cNvSpPr>
            <a:spLocks noGrp="1"/>
          </p:cNvSpPr>
          <p:nvPr>
            <p:ph type="sldNum" sz="quarter" idx="10"/>
          </p:nvPr>
        </p:nvSpPr>
        <p:spPr>
          <a:xfrm>
            <a:off x="7016750" y="6477000"/>
            <a:ext cx="1106488" cy="304800"/>
          </a:xfrm>
        </p:spPr>
        <p:txBody>
          <a:bodyPr/>
          <a:lstStyle>
            <a:lvl1pPr>
              <a:defRPr/>
            </a:lvl1pPr>
            <a:extLst/>
          </a:lstStyle>
          <a:p>
            <a:pPr>
              <a:defRPr/>
            </a:pPr>
            <a:fld id="{62A8A1BF-BD40-48F8-9F89-DC0F53D2050C}" type="slidenum">
              <a:rPr lang="en-US"/>
              <a:pPr>
                <a:defRPr/>
              </a:pPr>
              <a:t>‹#›</a:t>
            </a:fld>
            <a:endParaRPr lang="en-US" dirty="0"/>
          </a:p>
        </p:txBody>
      </p:sp>
      <p:sp>
        <p:nvSpPr>
          <p:cNvPr id="5" name="Date Placeholder 9"/>
          <p:cNvSpPr>
            <a:spLocks noGrp="1"/>
          </p:cNvSpPr>
          <p:nvPr>
            <p:ph type="dt" sz="half" idx="11"/>
          </p:nvPr>
        </p:nvSpPr>
        <p:spPr>
          <a:xfrm>
            <a:off x="247650" y="6477000"/>
            <a:ext cx="1733550" cy="304800"/>
          </a:xfrm>
        </p:spPr>
        <p:txBody>
          <a:bodyPr anchor="ctr"/>
          <a:lstStyle>
            <a:lvl1pPr algn="l" eaLnBrk="1" latinLnBrk="0" hangingPunct="1">
              <a:defRPr kumimoji="0">
                <a:solidFill>
                  <a:srgbClr val="A0A0A0"/>
                </a:solidFill>
              </a:defRPr>
            </a:lvl1pPr>
            <a:extLst/>
          </a:lstStyle>
          <a:p>
            <a:pPr>
              <a:defRPr/>
            </a:pPr>
            <a:fld id="{98F604A6-31DD-4ED5-9675-235FDF5AC9D1}" type="datetime1">
              <a:rPr lang="en-US" smtClean="0"/>
              <a:pPr>
                <a:defRPr/>
              </a:pPr>
              <a:t>3/19/2013</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3" name="Rectangle 8"/>
          <p:cNvSpPr>
            <a:spLocks noGrp="1"/>
          </p:cNvSpPr>
          <p:nvPr>
            <p:ph type="body" sz="quarter" idx="13"/>
          </p:nvPr>
        </p:nvSpPr>
        <p:spPr>
          <a:xfrm>
            <a:off x="330200" y="381000"/>
            <a:ext cx="87503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5" name="Rectangle 11"/>
          <p:cNvSpPr>
            <a:spLocks noGrp="1"/>
          </p:cNvSpPr>
          <p:nvPr>
            <p:ph sz="quarter" idx="15"/>
          </p:nvPr>
        </p:nvSpPr>
        <p:spPr>
          <a:xfrm>
            <a:off x="326898" y="609600"/>
            <a:ext cx="874699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7"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8"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1" name="Rectangle 8"/>
          <p:cNvSpPr>
            <a:spLocks noGrp="1"/>
          </p:cNvSpPr>
          <p:nvPr>
            <p:ph type="body" sz="quarter" idx="20"/>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3" name="Rectangle 11"/>
          <p:cNvSpPr>
            <a:spLocks noGrp="1"/>
          </p:cNvSpPr>
          <p:nvPr>
            <p:ph sz="quarter" idx="21"/>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Rectangle 4"/>
          <p:cNvSpPr>
            <a:spLocks noGrp="1"/>
          </p:cNvSpPr>
          <p:nvPr>
            <p:ph type="dt" sz="half" idx="22"/>
          </p:nvPr>
        </p:nvSpPr>
        <p:spPr/>
        <p:txBody>
          <a:bodyPr/>
          <a:lstStyle>
            <a:lvl1pPr>
              <a:defRPr/>
            </a:lvl1pPr>
          </a:lstStyle>
          <a:p>
            <a:pPr>
              <a:defRPr/>
            </a:pPr>
            <a:fld id="{736966E6-6453-48F1-BD1C-C782AA093C09}" type="datetime1">
              <a:rPr lang="en-US" smtClean="0"/>
              <a:pPr>
                <a:defRPr/>
              </a:pPr>
              <a:t>3/19/2013</a:t>
            </a:fld>
            <a:endParaRPr lang="en-US" dirty="0"/>
          </a:p>
        </p:txBody>
      </p:sp>
      <p:sp>
        <p:nvSpPr>
          <p:cNvPr id="10" name="Rectangle 6"/>
          <p:cNvSpPr>
            <a:spLocks noGrp="1"/>
          </p:cNvSpPr>
          <p:nvPr>
            <p:ph type="sldNum" sz="quarter" idx="23"/>
          </p:nvPr>
        </p:nvSpPr>
        <p:spPr/>
        <p:txBody>
          <a:bodyPr/>
          <a:lstStyle>
            <a:lvl1pPr>
              <a:defRPr/>
            </a:lvl1pPr>
          </a:lstStyle>
          <a:p>
            <a:pPr>
              <a:defRPr/>
            </a:pPr>
            <a:fld id="{63D24EAA-66F5-4126-AA95-24272B54B358}" type="slidenum">
              <a:rPr lang="en-US"/>
              <a:pPr>
                <a:defRPr/>
              </a:pPr>
              <a:t>‹#›</a:t>
            </a:fld>
            <a:endParaRPr lang="en-US" dirty="0"/>
          </a:p>
        </p:txBody>
      </p:sp>
      <p:sp>
        <p:nvSpPr>
          <p:cNvPr id="11" name="Rectangle 12"/>
          <p:cNvSpPr>
            <a:spLocks noGrp="1"/>
          </p:cNvSpPr>
          <p:nvPr>
            <p:ph type="ftr" sz="quarter" idx="24"/>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6" name="Rectangle 8"/>
          <p:cNvSpPr>
            <a:spLocks noGrp="1"/>
          </p:cNvSpPr>
          <p:nvPr>
            <p:ph type="body" sz="quarter" idx="13"/>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7" name="Rectangle 11"/>
          <p:cNvSpPr>
            <a:spLocks noGrp="1"/>
          </p:cNvSpPr>
          <p:nvPr>
            <p:ph sz="quarter" idx="15"/>
          </p:nvPr>
        </p:nvSpPr>
        <p:spPr>
          <a:xfrm>
            <a:off x="3302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8"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0"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1" name="Rectangle 8"/>
          <p:cNvSpPr>
            <a:spLocks noGrp="1"/>
          </p:cNvSpPr>
          <p:nvPr>
            <p:ph type="body" sz="quarter" idx="18"/>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4" name="Rectangle 11"/>
          <p:cNvSpPr>
            <a:spLocks noGrp="1"/>
          </p:cNvSpPr>
          <p:nvPr>
            <p:ph sz="quarter" idx="19"/>
          </p:nvPr>
        </p:nvSpPr>
        <p:spPr>
          <a:xfrm>
            <a:off x="47879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Rectangle 8"/>
          <p:cNvSpPr>
            <a:spLocks noGrp="1"/>
          </p:cNvSpPr>
          <p:nvPr>
            <p:ph type="body" sz="quarter" idx="20"/>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6" name="Rectangle 11"/>
          <p:cNvSpPr>
            <a:spLocks noGrp="1"/>
          </p:cNvSpPr>
          <p:nvPr>
            <p:ph sz="quarter" idx="21"/>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Rectangle 4"/>
          <p:cNvSpPr>
            <a:spLocks noGrp="1"/>
          </p:cNvSpPr>
          <p:nvPr>
            <p:ph type="dt" sz="half" idx="22"/>
          </p:nvPr>
        </p:nvSpPr>
        <p:spPr/>
        <p:txBody>
          <a:bodyPr/>
          <a:lstStyle>
            <a:lvl1pPr>
              <a:defRPr/>
            </a:lvl1pPr>
          </a:lstStyle>
          <a:p>
            <a:pPr>
              <a:defRPr/>
            </a:pPr>
            <a:fld id="{AA2817AC-F79E-41F7-AD02-E124041FC09D}" type="datetime1">
              <a:rPr lang="en-US" smtClean="0"/>
              <a:pPr>
                <a:defRPr/>
              </a:pPr>
              <a:t>3/19/2013</a:t>
            </a:fld>
            <a:endParaRPr lang="en-US" dirty="0"/>
          </a:p>
        </p:txBody>
      </p:sp>
      <p:sp>
        <p:nvSpPr>
          <p:cNvPr id="12" name="Rectangle 6"/>
          <p:cNvSpPr>
            <a:spLocks noGrp="1"/>
          </p:cNvSpPr>
          <p:nvPr>
            <p:ph type="sldNum" sz="quarter" idx="23"/>
          </p:nvPr>
        </p:nvSpPr>
        <p:spPr/>
        <p:txBody>
          <a:bodyPr/>
          <a:lstStyle>
            <a:lvl1pPr>
              <a:defRPr/>
            </a:lvl1pPr>
          </a:lstStyle>
          <a:p>
            <a:pPr>
              <a:defRPr/>
            </a:pPr>
            <a:fld id="{2FDFF95F-B5B1-49C7-BDC6-0013E3645E69}" type="slidenum">
              <a:rPr lang="en-US"/>
              <a:pPr>
                <a:defRPr/>
              </a:pPr>
              <a:t>‹#›</a:t>
            </a:fld>
            <a:endParaRPr lang="en-US" dirty="0"/>
          </a:p>
        </p:txBody>
      </p:sp>
      <p:sp>
        <p:nvSpPr>
          <p:cNvPr id="13" name="Rectangle 12"/>
          <p:cNvSpPr>
            <a:spLocks noGrp="1"/>
          </p:cNvSpPr>
          <p:nvPr>
            <p:ph type="ftr" sz="quarter" idx="24"/>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0" name="Rectangle 8"/>
          <p:cNvSpPr>
            <a:spLocks noGrp="1"/>
          </p:cNvSpPr>
          <p:nvPr>
            <p:ph type="body" sz="quarter" idx="14"/>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8" name="Rectangle 11"/>
          <p:cNvSpPr>
            <a:spLocks noGrp="1"/>
          </p:cNvSpPr>
          <p:nvPr>
            <p:ph sz="quarter" idx="16"/>
          </p:nvPr>
        </p:nvSpPr>
        <p:spPr>
          <a:xfrm>
            <a:off x="4787900"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9" name="Rectangle 8"/>
          <p:cNvSpPr>
            <a:spLocks noGrp="1"/>
          </p:cNvSpPr>
          <p:nvPr>
            <p:ph type="body" sz="quarter" idx="13"/>
          </p:nvPr>
        </p:nvSpPr>
        <p:spPr>
          <a:xfrm>
            <a:off x="330200"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0" name="Rectangle 11"/>
          <p:cNvSpPr>
            <a:spLocks noGrp="1"/>
          </p:cNvSpPr>
          <p:nvPr>
            <p:ph sz="quarter" idx="15"/>
          </p:nvPr>
        </p:nvSpPr>
        <p:spPr>
          <a:xfrm>
            <a:off x="330200"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Rectangle 8"/>
          <p:cNvSpPr>
            <a:spLocks noGrp="1"/>
          </p:cNvSpPr>
          <p:nvPr>
            <p:ph type="body" sz="quarter" idx="17"/>
          </p:nvPr>
        </p:nvSpPr>
        <p:spPr>
          <a:xfrm>
            <a:off x="4784598"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3" name="Rectangle 11"/>
          <p:cNvSpPr>
            <a:spLocks noGrp="1"/>
          </p:cNvSpPr>
          <p:nvPr>
            <p:ph sz="quarter" idx="18"/>
          </p:nvPr>
        </p:nvSpPr>
        <p:spPr>
          <a:xfrm>
            <a:off x="4784598"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8"/>
          <p:cNvSpPr>
            <a:spLocks noGrp="1"/>
          </p:cNvSpPr>
          <p:nvPr>
            <p:ph type="body" sz="quarter" idx="19"/>
          </p:nvPr>
        </p:nvSpPr>
        <p:spPr>
          <a:xfrm>
            <a:off x="4787900"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5" name="Rectangle 11"/>
          <p:cNvSpPr>
            <a:spLocks noGrp="1"/>
          </p:cNvSpPr>
          <p:nvPr>
            <p:ph sz="quarter" idx="20"/>
          </p:nvPr>
        </p:nvSpPr>
        <p:spPr>
          <a:xfrm>
            <a:off x="4787900"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Rectangle 4"/>
          <p:cNvSpPr>
            <a:spLocks noGrp="1"/>
          </p:cNvSpPr>
          <p:nvPr>
            <p:ph type="dt" sz="half" idx="21"/>
          </p:nvPr>
        </p:nvSpPr>
        <p:spPr/>
        <p:txBody>
          <a:bodyPr/>
          <a:lstStyle>
            <a:lvl1pPr>
              <a:defRPr/>
            </a:lvl1pPr>
          </a:lstStyle>
          <a:p>
            <a:pPr>
              <a:defRPr/>
            </a:pPr>
            <a:fld id="{C565DCB4-2C2D-436F-8F45-A4C1AE990271}" type="datetime1">
              <a:rPr lang="en-US" smtClean="0"/>
              <a:pPr>
                <a:defRPr/>
              </a:pPr>
              <a:t>3/19/2013</a:t>
            </a:fld>
            <a:endParaRPr lang="en-US" dirty="0"/>
          </a:p>
        </p:txBody>
      </p:sp>
      <p:sp>
        <p:nvSpPr>
          <p:cNvPr id="16" name="Rectangle 6"/>
          <p:cNvSpPr>
            <a:spLocks noGrp="1"/>
          </p:cNvSpPr>
          <p:nvPr>
            <p:ph type="sldNum" sz="quarter" idx="22"/>
          </p:nvPr>
        </p:nvSpPr>
        <p:spPr/>
        <p:txBody>
          <a:bodyPr/>
          <a:lstStyle>
            <a:lvl1pPr>
              <a:defRPr/>
            </a:lvl1pPr>
          </a:lstStyle>
          <a:p>
            <a:pPr>
              <a:defRPr/>
            </a:pPr>
            <a:fld id="{6F19D920-19BB-433E-8B89-CA5C8029A47A}" type="slidenum">
              <a:rPr lang="en-US"/>
              <a:pPr>
                <a:defRPr/>
              </a:pPr>
              <a:t>‹#›</a:t>
            </a:fld>
            <a:endParaRPr lang="en-US" dirty="0"/>
          </a:p>
        </p:txBody>
      </p:sp>
      <p:sp>
        <p:nvSpPr>
          <p:cNvPr id="17" name="Rectangle 12"/>
          <p:cNvSpPr>
            <a:spLocks noGrp="1"/>
          </p:cNvSpPr>
          <p:nvPr>
            <p:ph type="ftr" sz="quarter" idx="23"/>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8" name="Rectangle 8"/>
          <p:cNvSpPr>
            <a:spLocks noGrp="1"/>
          </p:cNvSpPr>
          <p:nvPr>
            <p:ph type="body" sz="quarter" idx="13"/>
          </p:nvPr>
        </p:nvSpPr>
        <p:spPr>
          <a:xfrm>
            <a:off x="4784598"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1" name="Rectangle 11"/>
          <p:cNvSpPr>
            <a:spLocks noGrp="1"/>
          </p:cNvSpPr>
          <p:nvPr>
            <p:ph sz="quarter" idx="15"/>
          </p:nvPr>
        </p:nvSpPr>
        <p:spPr>
          <a:xfrm>
            <a:off x="4784598"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Rectangle 8"/>
          <p:cNvSpPr>
            <a:spLocks noGrp="1"/>
          </p:cNvSpPr>
          <p:nvPr>
            <p:ph type="body" sz="quarter" idx="14"/>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0" name="Rectangle 11"/>
          <p:cNvSpPr>
            <a:spLocks noGrp="1"/>
          </p:cNvSpPr>
          <p:nvPr>
            <p:ph sz="quarter" idx="16"/>
          </p:nvPr>
        </p:nvSpPr>
        <p:spPr>
          <a:xfrm>
            <a:off x="330200"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Rectangle 8"/>
          <p:cNvSpPr>
            <a:spLocks noGrp="1"/>
          </p:cNvSpPr>
          <p:nvPr>
            <p:ph type="body" sz="quarter" idx="17"/>
          </p:nvPr>
        </p:nvSpPr>
        <p:spPr>
          <a:xfrm>
            <a:off x="326898"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4" name="Rectangle 11"/>
          <p:cNvSpPr>
            <a:spLocks noGrp="1"/>
          </p:cNvSpPr>
          <p:nvPr>
            <p:ph sz="quarter" idx="18"/>
          </p:nvPr>
        </p:nvSpPr>
        <p:spPr>
          <a:xfrm>
            <a:off x="326898"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Rectangle 8"/>
          <p:cNvSpPr>
            <a:spLocks noGrp="1"/>
          </p:cNvSpPr>
          <p:nvPr>
            <p:ph type="body" sz="quarter" idx="19"/>
          </p:nvPr>
        </p:nvSpPr>
        <p:spPr>
          <a:xfrm>
            <a:off x="330200"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6" name="Rectangle 11"/>
          <p:cNvSpPr>
            <a:spLocks noGrp="1"/>
          </p:cNvSpPr>
          <p:nvPr>
            <p:ph sz="quarter" idx="20"/>
          </p:nvPr>
        </p:nvSpPr>
        <p:spPr>
          <a:xfrm>
            <a:off x="330200"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Rectangle 4"/>
          <p:cNvSpPr>
            <a:spLocks noGrp="1"/>
          </p:cNvSpPr>
          <p:nvPr>
            <p:ph type="dt" sz="half" idx="21"/>
          </p:nvPr>
        </p:nvSpPr>
        <p:spPr/>
        <p:txBody>
          <a:bodyPr/>
          <a:lstStyle>
            <a:lvl1pPr>
              <a:defRPr/>
            </a:lvl1pPr>
          </a:lstStyle>
          <a:p>
            <a:pPr>
              <a:defRPr/>
            </a:pPr>
            <a:fld id="{BB48E350-9C81-4063-9D52-E78BAA7CDFD9}" type="datetime1">
              <a:rPr lang="en-US" smtClean="0"/>
              <a:pPr>
                <a:defRPr/>
              </a:pPr>
              <a:t>3/19/2013</a:t>
            </a:fld>
            <a:endParaRPr lang="en-US" dirty="0"/>
          </a:p>
        </p:txBody>
      </p:sp>
      <p:sp>
        <p:nvSpPr>
          <p:cNvPr id="12" name="Rectangle 6"/>
          <p:cNvSpPr>
            <a:spLocks noGrp="1"/>
          </p:cNvSpPr>
          <p:nvPr>
            <p:ph type="sldNum" sz="quarter" idx="22"/>
          </p:nvPr>
        </p:nvSpPr>
        <p:spPr/>
        <p:txBody>
          <a:bodyPr/>
          <a:lstStyle>
            <a:lvl1pPr>
              <a:defRPr/>
            </a:lvl1pPr>
          </a:lstStyle>
          <a:p>
            <a:pPr>
              <a:defRPr/>
            </a:pPr>
            <a:fld id="{8778A3D2-3CE6-4E77-8987-EAF58C9921FB}" type="slidenum">
              <a:rPr lang="en-US"/>
              <a:pPr>
                <a:defRPr/>
              </a:pPr>
              <a:t>‹#›</a:t>
            </a:fld>
            <a:endParaRPr lang="en-US" dirty="0"/>
          </a:p>
        </p:txBody>
      </p:sp>
      <p:sp>
        <p:nvSpPr>
          <p:cNvPr id="17" name="Rectangle 12"/>
          <p:cNvSpPr>
            <a:spLocks noGrp="1"/>
          </p:cNvSpPr>
          <p:nvPr>
            <p:ph type="ftr" sz="quarter" idx="23"/>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23" name="Rectangle 8"/>
          <p:cNvSpPr>
            <a:spLocks noGrp="1"/>
          </p:cNvSpPr>
          <p:nvPr>
            <p:ph type="body" sz="quarter" idx="13"/>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4" name="Rectangle 11"/>
          <p:cNvSpPr>
            <a:spLocks noGrp="1"/>
          </p:cNvSpPr>
          <p:nvPr>
            <p:ph sz="quarter" idx="15"/>
          </p:nvPr>
        </p:nvSpPr>
        <p:spPr>
          <a:xfrm>
            <a:off x="3302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6"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8" name="Rectangle 8"/>
          <p:cNvSpPr>
            <a:spLocks noGrp="1"/>
          </p:cNvSpPr>
          <p:nvPr>
            <p:ph type="body" sz="quarter" idx="14"/>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9" name="Rectangle 11"/>
          <p:cNvSpPr>
            <a:spLocks noGrp="1"/>
          </p:cNvSpPr>
          <p:nvPr>
            <p:ph sz="quarter" idx="18"/>
          </p:nvPr>
        </p:nvSpPr>
        <p:spPr>
          <a:xfrm>
            <a:off x="4787900"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1" name="Rectangle 8"/>
          <p:cNvSpPr>
            <a:spLocks noGrp="1"/>
          </p:cNvSpPr>
          <p:nvPr>
            <p:ph type="body" sz="quarter" idx="19"/>
          </p:nvPr>
        </p:nvSpPr>
        <p:spPr>
          <a:xfrm>
            <a:off x="4784598"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32" name="Rectangle 11"/>
          <p:cNvSpPr>
            <a:spLocks noGrp="1"/>
          </p:cNvSpPr>
          <p:nvPr>
            <p:ph sz="quarter" idx="20"/>
          </p:nvPr>
        </p:nvSpPr>
        <p:spPr>
          <a:xfrm>
            <a:off x="4784598"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3" name="Rectangle 8"/>
          <p:cNvSpPr>
            <a:spLocks noGrp="1"/>
          </p:cNvSpPr>
          <p:nvPr>
            <p:ph type="body" sz="quarter" idx="21"/>
          </p:nvPr>
        </p:nvSpPr>
        <p:spPr>
          <a:xfrm>
            <a:off x="4787900"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34" name="Rectangle 11"/>
          <p:cNvSpPr>
            <a:spLocks noGrp="1"/>
          </p:cNvSpPr>
          <p:nvPr>
            <p:ph sz="quarter" idx="22"/>
          </p:nvPr>
        </p:nvSpPr>
        <p:spPr>
          <a:xfrm>
            <a:off x="4787900"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Rectangle 4"/>
          <p:cNvSpPr>
            <a:spLocks noGrp="1"/>
          </p:cNvSpPr>
          <p:nvPr>
            <p:ph type="dt" sz="half" idx="23"/>
          </p:nvPr>
        </p:nvSpPr>
        <p:spPr/>
        <p:txBody>
          <a:bodyPr/>
          <a:lstStyle>
            <a:lvl1pPr>
              <a:defRPr/>
            </a:lvl1pPr>
          </a:lstStyle>
          <a:p>
            <a:pPr>
              <a:defRPr/>
            </a:pPr>
            <a:fld id="{62497B67-818A-4D15-83D9-8AE23A113088}" type="datetime1">
              <a:rPr lang="en-US" smtClean="0"/>
              <a:pPr>
                <a:defRPr/>
              </a:pPr>
              <a:t>3/19/2013</a:t>
            </a:fld>
            <a:endParaRPr lang="en-US" dirty="0"/>
          </a:p>
        </p:txBody>
      </p:sp>
      <p:sp>
        <p:nvSpPr>
          <p:cNvPr id="14" name="Rectangle 6"/>
          <p:cNvSpPr>
            <a:spLocks noGrp="1"/>
          </p:cNvSpPr>
          <p:nvPr>
            <p:ph type="sldNum" sz="quarter" idx="24"/>
          </p:nvPr>
        </p:nvSpPr>
        <p:spPr/>
        <p:txBody>
          <a:bodyPr/>
          <a:lstStyle>
            <a:lvl1pPr>
              <a:defRPr/>
            </a:lvl1pPr>
          </a:lstStyle>
          <a:p>
            <a:pPr>
              <a:defRPr/>
            </a:pPr>
            <a:fld id="{3E90B8F7-38DD-4D66-8317-358896F74AE2}" type="slidenum">
              <a:rPr lang="en-US"/>
              <a:pPr>
                <a:defRPr/>
              </a:pPr>
              <a:t>‹#›</a:t>
            </a:fld>
            <a:endParaRPr lang="en-US" dirty="0"/>
          </a:p>
        </p:txBody>
      </p:sp>
      <p:sp>
        <p:nvSpPr>
          <p:cNvPr id="15" name="Rectangle 12"/>
          <p:cNvSpPr>
            <a:spLocks noGrp="1"/>
          </p:cNvSpPr>
          <p:nvPr>
            <p:ph type="ftr" sz="quarter" idx="25"/>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21" name="Rectangle 8"/>
          <p:cNvSpPr>
            <a:spLocks noGrp="1"/>
          </p:cNvSpPr>
          <p:nvPr>
            <p:ph type="body" sz="quarter" idx="14"/>
          </p:nvPr>
        </p:nvSpPr>
        <p:spPr>
          <a:xfrm>
            <a:off x="333502"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2" name="Rectangle 11"/>
          <p:cNvSpPr>
            <a:spLocks noGrp="1"/>
          </p:cNvSpPr>
          <p:nvPr>
            <p:ph sz="quarter" idx="16"/>
          </p:nvPr>
        </p:nvSpPr>
        <p:spPr>
          <a:xfrm>
            <a:off x="333502"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Rectangle 8"/>
          <p:cNvSpPr>
            <a:spLocks noGrp="1"/>
          </p:cNvSpPr>
          <p:nvPr>
            <p:ph type="body" sz="quarter" idx="17"/>
          </p:nvPr>
        </p:nvSpPr>
        <p:spPr>
          <a:xfrm>
            <a:off x="330200"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6" name="Rectangle 11"/>
          <p:cNvSpPr>
            <a:spLocks noGrp="1"/>
          </p:cNvSpPr>
          <p:nvPr>
            <p:ph sz="quarter" idx="18"/>
          </p:nvPr>
        </p:nvSpPr>
        <p:spPr>
          <a:xfrm>
            <a:off x="330200"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7" name="Rectangle 8"/>
          <p:cNvSpPr>
            <a:spLocks noGrp="1"/>
          </p:cNvSpPr>
          <p:nvPr>
            <p:ph type="body" sz="quarter" idx="19"/>
          </p:nvPr>
        </p:nvSpPr>
        <p:spPr>
          <a:xfrm>
            <a:off x="333502"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8" name="Rectangle 11"/>
          <p:cNvSpPr>
            <a:spLocks noGrp="1"/>
          </p:cNvSpPr>
          <p:nvPr>
            <p:ph sz="quarter" idx="20"/>
          </p:nvPr>
        </p:nvSpPr>
        <p:spPr>
          <a:xfrm>
            <a:off x="333502"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Rectangle 8"/>
          <p:cNvSpPr>
            <a:spLocks noGrp="1"/>
          </p:cNvSpPr>
          <p:nvPr>
            <p:ph type="body" sz="quarter" idx="21"/>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3" name="Rectangle 11"/>
          <p:cNvSpPr>
            <a:spLocks noGrp="1"/>
          </p:cNvSpPr>
          <p:nvPr>
            <p:ph sz="quarter" idx="22"/>
          </p:nvPr>
        </p:nvSpPr>
        <p:spPr>
          <a:xfrm>
            <a:off x="47879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Rectangle 8"/>
          <p:cNvSpPr>
            <a:spLocks noGrp="1"/>
          </p:cNvSpPr>
          <p:nvPr>
            <p:ph type="body" sz="quarter" idx="23"/>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6" name="Rectangle 11"/>
          <p:cNvSpPr>
            <a:spLocks noGrp="1"/>
          </p:cNvSpPr>
          <p:nvPr>
            <p:ph sz="quarter" idx="24"/>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4"/>
          <p:cNvSpPr>
            <a:spLocks noGrp="1"/>
          </p:cNvSpPr>
          <p:nvPr>
            <p:ph type="dt" sz="half" idx="25"/>
          </p:nvPr>
        </p:nvSpPr>
        <p:spPr/>
        <p:txBody>
          <a:bodyPr/>
          <a:lstStyle>
            <a:lvl1pPr>
              <a:defRPr/>
            </a:lvl1pPr>
          </a:lstStyle>
          <a:p>
            <a:pPr>
              <a:defRPr/>
            </a:pPr>
            <a:fld id="{3480A81E-A0F2-4172-B6E4-15D86DBC3B79}" type="datetime1">
              <a:rPr lang="en-US" smtClean="0"/>
              <a:pPr>
                <a:defRPr/>
              </a:pPr>
              <a:t>3/19/2013</a:t>
            </a:fld>
            <a:endParaRPr lang="en-US" dirty="0"/>
          </a:p>
        </p:txBody>
      </p:sp>
      <p:sp>
        <p:nvSpPr>
          <p:cNvPr id="17" name="Rectangle 6"/>
          <p:cNvSpPr>
            <a:spLocks noGrp="1"/>
          </p:cNvSpPr>
          <p:nvPr>
            <p:ph type="sldNum" sz="quarter" idx="26"/>
          </p:nvPr>
        </p:nvSpPr>
        <p:spPr/>
        <p:txBody>
          <a:bodyPr/>
          <a:lstStyle>
            <a:lvl1pPr>
              <a:defRPr/>
            </a:lvl1pPr>
          </a:lstStyle>
          <a:p>
            <a:pPr>
              <a:defRPr/>
            </a:pPr>
            <a:fld id="{F1D9E1FF-8C6A-468A-A4E0-6B0D59B8A440}" type="slidenum">
              <a:rPr lang="en-US"/>
              <a:pPr>
                <a:defRPr/>
              </a:pPr>
              <a:t>‹#›</a:t>
            </a:fld>
            <a:endParaRPr lang="en-US" dirty="0"/>
          </a:p>
        </p:txBody>
      </p:sp>
      <p:sp>
        <p:nvSpPr>
          <p:cNvPr id="18" name="Rectangle 12"/>
          <p:cNvSpPr>
            <a:spLocks noGrp="1"/>
          </p:cNvSpPr>
          <p:nvPr>
            <p:ph type="ftr" sz="quarter" idx="27"/>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9" name="Rectangle 6"/>
          <p:cNvSpPr/>
          <p:nvPr/>
        </p:nvSpPr>
        <p:spPr>
          <a:xfrm>
            <a:off x="1485900" y="14478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1" name="Rectangle 6"/>
          <p:cNvSpPr/>
          <p:nvPr/>
        </p:nvSpPr>
        <p:spPr>
          <a:xfrm>
            <a:off x="1485900" y="38862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2" name="Rectangle 6"/>
          <p:cNvSpPr/>
          <p:nvPr/>
        </p:nvSpPr>
        <p:spPr>
          <a:xfrm>
            <a:off x="3797300" y="14478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6" name="Rectangle 6"/>
          <p:cNvSpPr/>
          <p:nvPr/>
        </p:nvSpPr>
        <p:spPr>
          <a:xfrm>
            <a:off x="3797300" y="38862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2" name="Rectangle 6"/>
          <p:cNvSpPr/>
          <p:nvPr/>
        </p:nvSpPr>
        <p:spPr>
          <a:xfrm>
            <a:off x="6108700" y="14478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3" name="Rectangle 6"/>
          <p:cNvSpPr/>
          <p:nvPr/>
        </p:nvSpPr>
        <p:spPr>
          <a:xfrm>
            <a:off x="6108700" y="38862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3"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24" name="Rectangle 10"/>
          <p:cNvSpPr>
            <a:spLocks noGrp="1"/>
          </p:cNvSpPr>
          <p:nvPr>
            <p:ph type="pic" sz="quarter" idx="13"/>
          </p:nvPr>
        </p:nvSpPr>
        <p:spPr>
          <a:xfrm>
            <a:off x="1651000" y="1600200"/>
            <a:ext cx="1485900" cy="685800"/>
          </a:xfrm>
        </p:spPr>
        <p:txBody>
          <a:bodyPr>
            <a:normAutofit/>
          </a:bodyPr>
          <a:lstStyle>
            <a:extLst/>
          </a:lstStyle>
          <a:p>
            <a:pPr lvl="0"/>
            <a:r>
              <a:rPr lang="en-US" noProof="0" smtClean="0"/>
              <a:t>Click icon to add picture</a:t>
            </a:r>
            <a:endParaRPr lang="en-US" noProof="0" dirty="0"/>
          </a:p>
        </p:txBody>
      </p:sp>
      <p:sp>
        <p:nvSpPr>
          <p:cNvPr id="19" name="Rectangle 10"/>
          <p:cNvSpPr>
            <a:spLocks noGrp="1"/>
          </p:cNvSpPr>
          <p:nvPr>
            <p:ph type="pic" sz="quarter" idx="29"/>
          </p:nvPr>
        </p:nvSpPr>
        <p:spPr>
          <a:xfrm>
            <a:off x="1651000" y="4038600"/>
            <a:ext cx="1485900" cy="685800"/>
          </a:xfrm>
        </p:spPr>
        <p:txBody>
          <a:bodyPr>
            <a:normAutofit/>
          </a:bodyPr>
          <a:lstStyle>
            <a:extLst/>
          </a:lstStyle>
          <a:p>
            <a:pPr lvl="0"/>
            <a:r>
              <a:rPr lang="en-US" noProof="0" smtClean="0"/>
              <a:t>Click icon to add picture</a:t>
            </a:r>
            <a:endParaRPr lang="en-US" noProof="0" dirty="0"/>
          </a:p>
        </p:txBody>
      </p:sp>
      <p:sp>
        <p:nvSpPr>
          <p:cNvPr id="27" name="Rectangle 10"/>
          <p:cNvSpPr>
            <a:spLocks noGrp="1"/>
          </p:cNvSpPr>
          <p:nvPr>
            <p:ph type="pic" sz="quarter" idx="17"/>
          </p:nvPr>
        </p:nvSpPr>
        <p:spPr>
          <a:xfrm>
            <a:off x="3962400" y="1600200"/>
            <a:ext cx="1485900" cy="685800"/>
          </a:xfrm>
        </p:spPr>
        <p:txBody>
          <a:bodyPr>
            <a:normAutofit/>
          </a:bodyPr>
          <a:lstStyle>
            <a:extLst/>
          </a:lstStyle>
          <a:p>
            <a:pPr lvl="0"/>
            <a:r>
              <a:rPr lang="en-US" noProof="0" smtClean="0"/>
              <a:t>Click icon to add picture</a:t>
            </a:r>
            <a:endParaRPr lang="en-US" noProof="0" dirty="0"/>
          </a:p>
        </p:txBody>
      </p:sp>
      <p:sp>
        <p:nvSpPr>
          <p:cNvPr id="11" name="Rectangle 10"/>
          <p:cNvSpPr>
            <a:spLocks noGrp="1"/>
          </p:cNvSpPr>
          <p:nvPr>
            <p:ph type="pic" sz="quarter" idx="30"/>
          </p:nvPr>
        </p:nvSpPr>
        <p:spPr>
          <a:xfrm>
            <a:off x="3962400" y="4038600"/>
            <a:ext cx="1485900" cy="685800"/>
          </a:xfrm>
        </p:spPr>
        <p:txBody>
          <a:bodyPr>
            <a:normAutofit/>
          </a:bodyPr>
          <a:lstStyle>
            <a:extLst/>
          </a:lstStyle>
          <a:p>
            <a:pPr lvl="0"/>
            <a:r>
              <a:rPr lang="en-US" noProof="0" smtClean="0"/>
              <a:t>Click icon to add picture</a:t>
            </a:r>
            <a:endParaRPr lang="en-US" noProof="0" dirty="0"/>
          </a:p>
        </p:txBody>
      </p:sp>
      <p:sp>
        <p:nvSpPr>
          <p:cNvPr id="4" name="Rectangle 10"/>
          <p:cNvSpPr>
            <a:spLocks noGrp="1"/>
          </p:cNvSpPr>
          <p:nvPr>
            <p:ph type="pic" sz="quarter" idx="21"/>
          </p:nvPr>
        </p:nvSpPr>
        <p:spPr>
          <a:xfrm>
            <a:off x="6273800" y="1600200"/>
            <a:ext cx="1485900" cy="685800"/>
          </a:xfrm>
        </p:spPr>
        <p:txBody>
          <a:bodyPr>
            <a:normAutofit/>
          </a:bodyPr>
          <a:lstStyle>
            <a:extLst/>
          </a:lstStyle>
          <a:p>
            <a:pPr lvl="0"/>
            <a:r>
              <a:rPr lang="en-US" noProof="0" smtClean="0"/>
              <a:t>Click icon to add picture</a:t>
            </a:r>
            <a:endParaRPr lang="en-US" noProof="0" dirty="0"/>
          </a:p>
        </p:txBody>
      </p:sp>
      <p:sp>
        <p:nvSpPr>
          <p:cNvPr id="15" name="Rectangle 10"/>
          <p:cNvSpPr>
            <a:spLocks noGrp="1"/>
          </p:cNvSpPr>
          <p:nvPr>
            <p:ph type="pic" sz="quarter" idx="31"/>
          </p:nvPr>
        </p:nvSpPr>
        <p:spPr>
          <a:xfrm>
            <a:off x="6273800" y="4038600"/>
            <a:ext cx="1485900" cy="685800"/>
          </a:xfrm>
        </p:spPr>
        <p:txBody>
          <a:bodyPr>
            <a:normAutofit/>
          </a:bodyPr>
          <a:lstStyle>
            <a:extLst/>
          </a:lstStyle>
          <a:p>
            <a:pPr lvl="0"/>
            <a:r>
              <a:rPr lang="en-US" noProof="0" smtClean="0"/>
              <a:t>Click icon to add picture</a:t>
            </a:r>
            <a:endParaRPr lang="en-US" noProof="0" dirty="0"/>
          </a:p>
        </p:txBody>
      </p:sp>
      <p:sp>
        <p:nvSpPr>
          <p:cNvPr id="7" name="Rectangle 12"/>
          <p:cNvSpPr>
            <a:spLocks noGrp="1"/>
          </p:cNvSpPr>
          <p:nvPr>
            <p:ph type="body" sz="quarter" idx="14"/>
          </p:nvPr>
        </p:nvSpPr>
        <p:spPr>
          <a:xfrm>
            <a:off x="1651000" y="28956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28" name="Rectangle 12"/>
          <p:cNvSpPr>
            <a:spLocks noGrp="1"/>
          </p:cNvSpPr>
          <p:nvPr>
            <p:ph type="body" sz="quarter" idx="33"/>
          </p:nvPr>
        </p:nvSpPr>
        <p:spPr>
          <a:xfrm>
            <a:off x="1651000" y="53340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30" name="Rectangle 12"/>
          <p:cNvSpPr>
            <a:spLocks noGrp="1"/>
          </p:cNvSpPr>
          <p:nvPr>
            <p:ph type="body" sz="quarter" idx="18"/>
          </p:nvPr>
        </p:nvSpPr>
        <p:spPr>
          <a:xfrm>
            <a:off x="3962400" y="28956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13" name="Rectangle 12"/>
          <p:cNvSpPr>
            <a:spLocks noGrp="1"/>
          </p:cNvSpPr>
          <p:nvPr>
            <p:ph type="body" sz="quarter" idx="34"/>
          </p:nvPr>
        </p:nvSpPr>
        <p:spPr>
          <a:xfrm>
            <a:off x="3962400" y="53340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14" name="Rectangle 12"/>
          <p:cNvSpPr>
            <a:spLocks noGrp="1"/>
          </p:cNvSpPr>
          <p:nvPr>
            <p:ph type="body" sz="quarter" idx="22"/>
          </p:nvPr>
        </p:nvSpPr>
        <p:spPr>
          <a:xfrm>
            <a:off x="6273800" y="28956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2" name="Rectangle 12"/>
          <p:cNvSpPr>
            <a:spLocks noGrp="1"/>
          </p:cNvSpPr>
          <p:nvPr>
            <p:ph type="body" sz="quarter" idx="35"/>
          </p:nvPr>
        </p:nvSpPr>
        <p:spPr>
          <a:xfrm>
            <a:off x="6273800" y="53340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44" name="Rectangle 11"/>
          <p:cNvSpPr>
            <a:spLocks noGrp="1"/>
          </p:cNvSpPr>
          <p:nvPr>
            <p:ph type="body" sz="quarter" idx="15"/>
          </p:nvPr>
        </p:nvSpPr>
        <p:spPr>
          <a:xfrm>
            <a:off x="1651000" y="32004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5" name="Rectangle 11"/>
          <p:cNvSpPr>
            <a:spLocks noGrp="1"/>
          </p:cNvSpPr>
          <p:nvPr>
            <p:ph type="body" sz="quarter" idx="37"/>
          </p:nvPr>
        </p:nvSpPr>
        <p:spPr>
          <a:xfrm>
            <a:off x="1651000" y="56388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4" name="Rectangle 11"/>
          <p:cNvSpPr>
            <a:spLocks noGrp="1"/>
          </p:cNvSpPr>
          <p:nvPr>
            <p:ph type="body" sz="quarter" idx="19"/>
          </p:nvPr>
        </p:nvSpPr>
        <p:spPr>
          <a:xfrm>
            <a:off x="3962400" y="32004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40" name="Rectangle 11"/>
          <p:cNvSpPr>
            <a:spLocks noGrp="1"/>
          </p:cNvSpPr>
          <p:nvPr>
            <p:ph type="body" sz="quarter" idx="38"/>
          </p:nvPr>
        </p:nvSpPr>
        <p:spPr>
          <a:xfrm>
            <a:off x="3962400" y="56388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8" name="Rectangle 11"/>
          <p:cNvSpPr>
            <a:spLocks noGrp="1"/>
          </p:cNvSpPr>
          <p:nvPr>
            <p:ph type="body" sz="quarter" idx="23"/>
          </p:nvPr>
        </p:nvSpPr>
        <p:spPr>
          <a:xfrm>
            <a:off x="6273800" y="32004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3" name="Rectangle 11"/>
          <p:cNvSpPr>
            <a:spLocks noGrp="1"/>
          </p:cNvSpPr>
          <p:nvPr>
            <p:ph type="body" sz="quarter" idx="39"/>
          </p:nvPr>
        </p:nvSpPr>
        <p:spPr>
          <a:xfrm>
            <a:off x="6273800" y="56388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5" name="Rectangle 14"/>
          <p:cNvSpPr>
            <a:spLocks noGrp="1"/>
          </p:cNvSpPr>
          <p:nvPr>
            <p:ph type="body" sz="quarter" idx="16"/>
          </p:nvPr>
        </p:nvSpPr>
        <p:spPr>
          <a:xfrm>
            <a:off x="1651000" y="22860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56" name="Rectangle 14"/>
          <p:cNvSpPr>
            <a:spLocks noGrp="1"/>
          </p:cNvSpPr>
          <p:nvPr>
            <p:ph type="body" sz="quarter" idx="41"/>
          </p:nvPr>
        </p:nvSpPr>
        <p:spPr>
          <a:xfrm>
            <a:off x="1651000" y="47244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62" name="Rectangle 14"/>
          <p:cNvSpPr>
            <a:spLocks noGrp="1"/>
          </p:cNvSpPr>
          <p:nvPr>
            <p:ph type="body" sz="quarter" idx="20"/>
          </p:nvPr>
        </p:nvSpPr>
        <p:spPr>
          <a:xfrm>
            <a:off x="3962400" y="22860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37" name="Rectangle 14"/>
          <p:cNvSpPr>
            <a:spLocks noGrp="1"/>
          </p:cNvSpPr>
          <p:nvPr>
            <p:ph type="body" sz="quarter" idx="42"/>
          </p:nvPr>
        </p:nvSpPr>
        <p:spPr>
          <a:xfrm>
            <a:off x="3962400" y="47244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41" name="Rectangle 14"/>
          <p:cNvSpPr>
            <a:spLocks noGrp="1"/>
          </p:cNvSpPr>
          <p:nvPr>
            <p:ph type="body" sz="quarter" idx="24"/>
          </p:nvPr>
        </p:nvSpPr>
        <p:spPr>
          <a:xfrm>
            <a:off x="6273800" y="22860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52" name="Rectangle 14"/>
          <p:cNvSpPr>
            <a:spLocks noGrp="1"/>
          </p:cNvSpPr>
          <p:nvPr>
            <p:ph type="body" sz="quarter" idx="43"/>
          </p:nvPr>
        </p:nvSpPr>
        <p:spPr>
          <a:xfrm>
            <a:off x="6273800" y="47244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39" name="Rectangle 51"/>
          <p:cNvSpPr>
            <a:spLocks noGrp="1"/>
          </p:cNvSpPr>
          <p:nvPr>
            <p:ph type="body" sz="quarter" idx="46"/>
          </p:nvPr>
        </p:nvSpPr>
        <p:spPr>
          <a:xfrm>
            <a:off x="330200" y="381000"/>
            <a:ext cx="8750300" cy="838200"/>
          </a:xfrm>
        </p:spPr>
        <p:txBody>
          <a:bodyPr/>
          <a:lstStyle>
            <a:lvl1pPr eaLnBrk="1" latinLnBrk="0" hangingPunct="1">
              <a:defRPr kumimoji="0" sz="1200"/>
            </a:lvl1pPr>
            <a:extLst/>
          </a:lstStyle>
          <a:p>
            <a:pPr lvl="0"/>
            <a:r>
              <a:rPr lang="en-US" smtClean="0"/>
              <a:t>Click to edit Master text styles</a:t>
            </a:r>
          </a:p>
        </p:txBody>
      </p:sp>
      <p:sp>
        <p:nvSpPr>
          <p:cNvPr id="45" name="Rectangle 42"/>
          <p:cNvSpPr>
            <a:spLocks noGrp="1"/>
          </p:cNvSpPr>
          <p:nvPr>
            <p:ph type="dt" sz="half" idx="47"/>
          </p:nvPr>
        </p:nvSpPr>
        <p:spPr/>
        <p:txBody>
          <a:bodyPr/>
          <a:lstStyle>
            <a:lvl1pPr>
              <a:defRPr/>
            </a:lvl1pPr>
            <a:extLst/>
          </a:lstStyle>
          <a:p>
            <a:pPr>
              <a:defRPr/>
            </a:pPr>
            <a:fld id="{7BAA2182-DDCF-4FA4-8C77-795466FF3AF0}" type="datetime1">
              <a:rPr lang="en-US" smtClean="0"/>
              <a:pPr>
                <a:defRPr/>
              </a:pPr>
              <a:t>3/19/2013</a:t>
            </a:fld>
            <a:endParaRPr lang="en-US"/>
          </a:p>
        </p:txBody>
      </p:sp>
      <p:sp>
        <p:nvSpPr>
          <p:cNvPr id="46" name="Rectangle 43"/>
          <p:cNvSpPr>
            <a:spLocks noGrp="1"/>
          </p:cNvSpPr>
          <p:nvPr>
            <p:ph type="sldNum" sz="quarter" idx="48"/>
          </p:nvPr>
        </p:nvSpPr>
        <p:spPr/>
        <p:txBody>
          <a:bodyPr/>
          <a:lstStyle>
            <a:lvl1pPr>
              <a:defRPr/>
            </a:lvl1pPr>
            <a:extLst/>
          </a:lstStyle>
          <a:p>
            <a:pPr>
              <a:defRPr/>
            </a:pPr>
            <a:fld id="{4AC3CD0A-6E14-41F6-9ADC-72E818A389C1}" type="slidenum">
              <a:rPr lang="en-US"/>
              <a:pPr>
                <a:defRPr/>
              </a:pPr>
              <a:t>‹#›</a:t>
            </a:fld>
            <a:endParaRPr lang="en-US"/>
          </a:p>
        </p:txBody>
      </p:sp>
      <p:sp>
        <p:nvSpPr>
          <p:cNvPr id="47" name="Rectangle 45"/>
          <p:cNvSpPr>
            <a:spLocks noGrp="1"/>
          </p:cNvSpPr>
          <p:nvPr>
            <p:ph type="ftr" sz="quarter" idx="49"/>
          </p:nvPr>
        </p:nvSpPr>
        <p:spPr/>
        <p:txBody>
          <a:bodyPr/>
          <a:lstStyle>
            <a:lvl1pPr>
              <a:defRPr/>
            </a:lvl1pPr>
            <a:extLst/>
          </a:lstStyle>
          <a:p>
            <a:pPr>
              <a:defRPr/>
            </a:pPr>
            <a:r>
              <a:rPr lang="en-IN" smtClean="0"/>
              <a:t>Expanding choices, creating value, accelerating growth </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7B665E-2691-4EE8-88DC-00B5287C49FA}" type="datetime1">
              <a:rPr lang="en-US" smtClean="0"/>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A84C550D-8D0B-40F5-8FE3-A321646F170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769B05-DA0B-4CE7-A4ED-4E3574A40739}" type="datetime1">
              <a:rPr lang="en-US" smtClean="0"/>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74AB627F-6366-4395-B3FC-8E3CB3D1757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490419C-14B6-4601-96DD-CFE827EAC94B}" type="datetime1">
              <a:rPr lang="en-US" smtClean="0"/>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92058307-0354-4A08-B540-9BE4DDBE4D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hasCustomPrompt="1"/>
          </p:nvPr>
        </p:nvSpPr>
        <p:spPr>
          <a:xfrm>
            <a:off x="9328150" y="381000"/>
            <a:ext cx="577850" cy="5867400"/>
          </a:xfrm>
          <a:prstGeom prst="rect">
            <a:avLst/>
          </a:prstGeom>
        </p:spPr>
        <p:txBody>
          <a:bodyPr/>
          <a:lstStyle>
            <a:lvl1pPr>
              <a:defRPr/>
            </a:lvl1pPr>
            <a:extLst/>
          </a:lstStyle>
          <a:p>
            <a:r>
              <a:rPr lang="en-US" dirty="0" smtClean="0"/>
              <a:t>Nathan India</a:t>
            </a:r>
            <a:endParaRPr dirty="0"/>
          </a:p>
        </p:txBody>
      </p:sp>
      <p:sp>
        <p:nvSpPr>
          <p:cNvPr id="37" name="Rectangle 37"/>
          <p:cNvSpPr>
            <a:spLocks noGrp="1"/>
          </p:cNvSpPr>
          <p:nvPr>
            <p:ph type="body" sz="quarter" idx="13"/>
          </p:nvPr>
        </p:nvSpPr>
        <p:spPr>
          <a:xfrm>
            <a:off x="336804" y="3810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43" name="Rectangle 37"/>
          <p:cNvSpPr>
            <a:spLocks noGrp="1"/>
          </p:cNvSpPr>
          <p:nvPr>
            <p:ph type="body" sz="quarter" idx="15"/>
          </p:nvPr>
        </p:nvSpPr>
        <p:spPr>
          <a:xfrm>
            <a:off x="330200" y="838200"/>
            <a:ext cx="8007350"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41" name="Rectangle 37"/>
          <p:cNvSpPr>
            <a:spLocks noGrp="1"/>
          </p:cNvSpPr>
          <p:nvPr>
            <p:ph type="body" sz="quarter" idx="17"/>
          </p:nvPr>
        </p:nvSpPr>
        <p:spPr>
          <a:xfrm>
            <a:off x="336804" y="12954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45" name="Rectangle 37"/>
          <p:cNvSpPr>
            <a:spLocks noGrp="1"/>
          </p:cNvSpPr>
          <p:nvPr>
            <p:ph type="body" sz="quarter" idx="19"/>
          </p:nvPr>
        </p:nvSpPr>
        <p:spPr>
          <a:xfrm>
            <a:off x="336804" y="1752600"/>
            <a:ext cx="8000746" cy="228600"/>
          </a:xfrm>
          <a:solidFill>
            <a:schemeClr val="tx2">
              <a:tint val="40000"/>
            </a:schemeClr>
          </a:solidFill>
        </p:spPr>
        <p:txBody>
          <a:bodyPr anchor="ctr"/>
          <a:lstStyle>
            <a:lvl1pPr eaLnBrk="1" latinLnBrk="0" hangingPunct="1">
              <a:buFontTx/>
              <a:buNone/>
              <a:defRPr kumimoji="0" sz="1100" baseline="0"/>
            </a:lvl1pPr>
            <a:extLst/>
          </a:lstStyle>
          <a:p>
            <a:pPr lvl="0"/>
            <a:r>
              <a:rPr lang="en-US" smtClean="0"/>
              <a:t>Click to edit Master text styles</a:t>
            </a:r>
          </a:p>
        </p:txBody>
      </p:sp>
      <p:sp>
        <p:nvSpPr>
          <p:cNvPr id="47" name="Rectangle 37"/>
          <p:cNvSpPr>
            <a:spLocks noGrp="1"/>
          </p:cNvSpPr>
          <p:nvPr>
            <p:ph type="body" sz="quarter" idx="21"/>
          </p:nvPr>
        </p:nvSpPr>
        <p:spPr>
          <a:xfrm>
            <a:off x="336804" y="2209800"/>
            <a:ext cx="8000746" cy="228600"/>
          </a:xfrm>
          <a:solidFill>
            <a:schemeClr val="tx2">
              <a:tint val="40000"/>
            </a:schemeClr>
          </a:solidFill>
        </p:spPr>
        <p:txBody>
          <a:bodyPr anchor="ctr"/>
          <a:lstStyle>
            <a:lvl1pPr eaLnBrk="1" latinLnBrk="0" hangingPunct="1">
              <a:buFontTx/>
              <a:buNone/>
              <a:defRPr kumimoji="0" sz="1100" baseline="0"/>
            </a:lvl1pPr>
            <a:extLst/>
          </a:lstStyle>
          <a:p>
            <a:pPr lvl="0"/>
            <a:r>
              <a:rPr lang="en-US" smtClean="0"/>
              <a:t>Click to edit Master text styles</a:t>
            </a:r>
          </a:p>
        </p:txBody>
      </p:sp>
      <p:sp>
        <p:nvSpPr>
          <p:cNvPr id="49" name="Rectangle 37"/>
          <p:cNvSpPr>
            <a:spLocks noGrp="1"/>
          </p:cNvSpPr>
          <p:nvPr>
            <p:ph type="body" sz="quarter" idx="23"/>
          </p:nvPr>
        </p:nvSpPr>
        <p:spPr>
          <a:xfrm>
            <a:off x="336804" y="26670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51" name="Rectangle 37"/>
          <p:cNvSpPr>
            <a:spLocks noGrp="1"/>
          </p:cNvSpPr>
          <p:nvPr>
            <p:ph type="body" sz="quarter" idx="25"/>
          </p:nvPr>
        </p:nvSpPr>
        <p:spPr>
          <a:xfrm>
            <a:off x="336804" y="31242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53" name="Rectangle 37"/>
          <p:cNvSpPr>
            <a:spLocks noGrp="1"/>
          </p:cNvSpPr>
          <p:nvPr>
            <p:ph type="body" sz="quarter" idx="27"/>
          </p:nvPr>
        </p:nvSpPr>
        <p:spPr>
          <a:xfrm>
            <a:off x="336804" y="35814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55" name="Rectangle 37"/>
          <p:cNvSpPr>
            <a:spLocks noGrp="1"/>
          </p:cNvSpPr>
          <p:nvPr>
            <p:ph type="body" sz="quarter" idx="29"/>
          </p:nvPr>
        </p:nvSpPr>
        <p:spPr>
          <a:xfrm>
            <a:off x="336804" y="4038600"/>
            <a:ext cx="8000746" cy="228600"/>
          </a:xfrm>
          <a:solidFill>
            <a:schemeClr val="tx2">
              <a:tint val="40000"/>
            </a:schemeClr>
          </a:solidFill>
        </p:spPr>
        <p:txBody>
          <a:bodyPr anchor="ctr"/>
          <a:lstStyle>
            <a:lvl1pPr eaLnBrk="1" latinLnBrk="0" hangingPunct="1">
              <a:buFontTx/>
              <a:buNone/>
              <a:defRPr kumimoji="0" sz="1100" baseline="0"/>
            </a:lvl1pPr>
            <a:extLst/>
          </a:lstStyle>
          <a:p>
            <a:pPr lvl="0"/>
            <a:r>
              <a:rPr lang="en-US" smtClean="0"/>
              <a:t>Click to edit Master text styles</a:t>
            </a:r>
          </a:p>
        </p:txBody>
      </p:sp>
      <p:sp>
        <p:nvSpPr>
          <p:cNvPr id="57" name="Rectangle 37"/>
          <p:cNvSpPr>
            <a:spLocks noGrp="1"/>
          </p:cNvSpPr>
          <p:nvPr>
            <p:ph type="body" sz="quarter" idx="31"/>
          </p:nvPr>
        </p:nvSpPr>
        <p:spPr>
          <a:xfrm>
            <a:off x="336804" y="44958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26" name="Rectangle 37"/>
          <p:cNvSpPr>
            <a:spLocks noGrp="1"/>
          </p:cNvSpPr>
          <p:nvPr>
            <p:ph type="body" sz="quarter" idx="33"/>
          </p:nvPr>
        </p:nvSpPr>
        <p:spPr>
          <a:xfrm>
            <a:off x="336804" y="49530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28" name="Rectangle 37"/>
          <p:cNvSpPr>
            <a:spLocks noGrp="1"/>
          </p:cNvSpPr>
          <p:nvPr>
            <p:ph type="body" sz="quarter" idx="35"/>
          </p:nvPr>
        </p:nvSpPr>
        <p:spPr>
          <a:xfrm>
            <a:off x="336804" y="54102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98" name="Rectangle 37"/>
          <p:cNvSpPr>
            <a:spLocks noGrp="1"/>
          </p:cNvSpPr>
          <p:nvPr>
            <p:ph type="body" sz="quarter" idx="14"/>
          </p:nvPr>
        </p:nvSpPr>
        <p:spPr>
          <a:xfrm>
            <a:off x="8337550" y="3810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4" name="Rectangle 37"/>
          <p:cNvSpPr>
            <a:spLocks noGrp="1"/>
          </p:cNvSpPr>
          <p:nvPr>
            <p:ph type="body" sz="quarter" idx="16"/>
          </p:nvPr>
        </p:nvSpPr>
        <p:spPr>
          <a:xfrm>
            <a:off x="8337550" y="8382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2" name="Rectangle 37"/>
          <p:cNvSpPr>
            <a:spLocks noGrp="1"/>
          </p:cNvSpPr>
          <p:nvPr>
            <p:ph type="body" sz="quarter" idx="18"/>
          </p:nvPr>
        </p:nvSpPr>
        <p:spPr>
          <a:xfrm>
            <a:off x="8337550" y="12954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6" name="Rectangle 37"/>
          <p:cNvSpPr>
            <a:spLocks noGrp="1"/>
          </p:cNvSpPr>
          <p:nvPr>
            <p:ph type="body" sz="quarter" idx="20"/>
          </p:nvPr>
        </p:nvSpPr>
        <p:spPr>
          <a:xfrm>
            <a:off x="8337550" y="17526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8" name="Rectangle 37"/>
          <p:cNvSpPr>
            <a:spLocks noGrp="1"/>
          </p:cNvSpPr>
          <p:nvPr>
            <p:ph type="body" sz="quarter" idx="22"/>
          </p:nvPr>
        </p:nvSpPr>
        <p:spPr>
          <a:xfrm>
            <a:off x="8337550" y="22098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0" name="Rectangle 37"/>
          <p:cNvSpPr>
            <a:spLocks noGrp="1"/>
          </p:cNvSpPr>
          <p:nvPr>
            <p:ph type="body" sz="quarter" idx="24"/>
          </p:nvPr>
        </p:nvSpPr>
        <p:spPr>
          <a:xfrm>
            <a:off x="8337550" y="26670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2" name="Rectangle 37"/>
          <p:cNvSpPr>
            <a:spLocks noGrp="1"/>
          </p:cNvSpPr>
          <p:nvPr>
            <p:ph type="body" sz="quarter" idx="26"/>
          </p:nvPr>
        </p:nvSpPr>
        <p:spPr>
          <a:xfrm>
            <a:off x="8337550" y="31242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4" name="Rectangle 37"/>
          <p:cNvSpPr>
            <a:spLocks noGrp="1"/>
          </p:cNvSpPr>
          <p:nvPr>
            <p:ph type="body" sz="quarter" idx="28"/>
          </p:nvPr>
        </p:nvSpPr>
        <p:spPr>
          <a:xfrm>
            <a:off x="8337550" y="35814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6" name="Rectangle 37"/>
          <p:cNvSpPr>
            <a:spLocks noGrp="1"/>
          </p:cNvSpPr>
          <p:nvPr>
            <p:ph type="body" sz="quarter" idx="30"/>
          </p:nvPr>
        </p:nvSpPr>
        <p:spPr>
          <a:xfrm>
            <a:off x="8337550" y="40386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8" name="Rectangle 37"/>
          <p:cNvSpPr>
            <a:spLocks noGrp="1"/>
          </p:cNvSpPr>
          <p:nvPr>
            <p:ph type="body" sz="quarter" idx="32"/>
          </p:nvPr>
        </p:nvSpPr>
        <p:spPr>
          <a:xfrm>
            <a:off x="8337550" y="44958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27" name="Rectangle 37"/>
          <p:cNvSpPr>
            <a:spLocks noGrp="1"/>
          </p:cNvSpPr>
          <p:nvPr>
            <p:ph type="body" sz="quarter" idx="34"/>
          </p:nvPr>
        </p:nvSpPr>
        <p:spPr>
          <a:xfrm>
            <a:off x="8337550" y="49530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29" name="Rectangle 37"/>
          <p:cNvSpPr>
            <a:spLocks noGrp="1"/>
          </p:cNvSpPr>
          <p:nvPr>
            <p:ph type="body" sz="quarter" idx="36"/>
          </p:nvPr>
        </p:nvSpPr>
        <p:spPr>
          <a:xfrm>
            <a:off x="8337550" y="54102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30" name="Rectangle 37"/>
          <p:cNvSpPr>
            <a:spLocks noGrp="1"/>
          </p:cNvSpPr>
          <p:nvPr>
            <p:ph type="body" sz="quarter" idx="37"/>
          </p:nvPr>
        </p:nvSpPr>
        <p:spPr>
          <a:xfrm>
            <a:off x="336804" y="5867400"/>
            <a:ext cx="8000746" cy="228600"/>
          </a:xfrm>
          <a:solidFill>
            <a:schemeClr val="tx2">
              <a:tint val="40000"/>
            </a:schemeClr>
          </a:solidFill>
        </p:spPr>
        <p:txBody>
          <a:bodyPr anchor="ctr">
            <a:noAutofit/>
          </a:bodyPr>
          <a:lstStyle>
            <a:lvl1pPr eaLnBrk="1" latinLnBrk="0" hangingPunct="1">
              <a:buFontTx/>
              <a:buNone/>
              <a:defRPr kumimoji="0" sz="1100"/>
            </a:lvl1pPr>
            <a:extLst/>
          </a:lstStyle>
          <a:p>
            <a:pPr lvl="0"/>
            <a:r>
              <a:rPr lang="en-US" smtClean="0"/>
              <a:t>Click to edit Master text styles</a:t>
            </a:r>
          </a:p>
        </p:txBody>
      </p:sp>
      <p:sp>
        <p:nvSpPr>
          <p:cNvPr id="31" name="Rectangle 37"/>
          <p:cNvSpPr>
            <a:spLocks noGrp="1"/>
          </p:cNvSpPr>
          <p:nvPr>
            <p:ph type="body" sz="quarter" idx="38"/>
          </p:nvPr>
        </p:nvSpPr>
        <p:spPr>
          <a:xfrm>
            <a:off x="8337550" y="58674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32" name="Rectangle 4"/>
          <p:cNvSpPr>
            <a:spLocks noGrp="1"/>
          </p:cNvSpPr>
          <p:nvPr>
            <p:ph type="dt" sz="half" idx="39"/>
          </p:nvPr>
        </p:nvSpPr>
        <p:spPr/>
        <p:txBody>
          <a:bodyPr/>
          <a:lstStyle>
            <a:lvl1pPr>
              <a:defRPr/>
            </a:lvl1pPr>
          </a:lstStyle>
          <a:p>
            <a:pPr>
              <a:defRPr/>
            </a:pPr>
            <a:fld id="{4A0846B4-3829-4461-B55C-ECA545E809A6}" type="datetime1">
              <a:rPr lang="en-US" smtClean="0"/>
              <a:pPr>
                <a:defRPr/>
              </a:pPr>
              <a:t>3/19/2013</a:t>
            </a:fld>
            <a:endParaRPr lang="en-US" dirty="0"/>
          </a:p>
        </p:txBody>
      </p:sp>
      <p:sp>
        <p:nvSpPr>
          <p:cNvPr id="33" name="Rectangle 6"/>
          <p:cNvSpPr>
            <a:spLocks noGrp="1"/>
          </p:cNvSpPr>
          <p:nvPr>
            <p:ph type="sldNum" sz="quarter" idx="40"/>
          </p:nvPr>
        </p:nvSpPr>
        <p:spPr/>
        <p:txBody>
          <a:bodyPr/>
          <a:lstStyle>
            <a:lvl1pPr>
              <a:defRPr/>
            </a:lvl1pPr>
          </a:lstStyle>
          <a:p>
            <a:pPr>
              <a:defRPr/>
            </a:pPr>
            <a:fld id="{5996C1BF-CAB9-446D-9AD3-B25C5037A5D6}" type="slidenum">
              <a:rPr lang="en-US"/>
              <a:pPr>
                <a:defRPr/>
              </a:pPr>
              <a:t>‹#›</a:t>
            </a:fld>
            <a:endParaRPr lang="en-US" dirty="0"/>
          </a:p>
        </p:txBody>
      </p:sp>
      <p:sp>
        <p:nvSpPr>
          <p:cNvPr id="34" name="Rectangle 12"/>
          <p:cNvSpPr>
            <a:spLocks noGrp="1"/>
          </p:cNvSpPr>
          <p:nvPr>
            <p:ph type="ftr" sz="quarter" idx="41"/>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4EA3DC-0C48-4E1C-9E6C-4D3C1899A32F}" type="datetime1">
              <a:rPr lang="en-US" smtClean="0"/>
              <a:pPr>
                <a:defRPr/>
              </a:pPr>
              <a:t>3/19/2013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7" name="Slide Number Placeholder 5"/>
          <p:cNvSpPr>
            <a:spLocks noGrp="1"/>
          </p:cNvSpPr>
          <p:nvPr>
            <p:ph type="sldNum" sz="quarter" idx="12"/>
          </p:nvPr>
        </p:nvSpPr>
        <p:spPr/>
        <p:txBody>
          <a:bodyPr/>
          <a:lstStyle>
            <a:lvl1pPr>
              <a:defRPr/>
            </a:lvl1pPr>
          </a:lstStyle>
          <a:p>
            <a:pPr>
              <a:defRPr/>
            </a:pPr>
            <a:fld id="{39268577-995E-4B99-967B-19A6D9C2E0E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923B721-0C3C-4DFA-B72E-84DACB8E1F72}" type="datetime1">
              <a:rPr lang="en-US" smtClean="0"/>
              <a:pPr>
                <a:defRPr/>
              </a:pPr>
              <a:t>3/19/2013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9" name="Slide Number Placeholder 5"/>
          <p:cNvSpPr>
            <a:spLocks noGrp="1"/>
          </p:cNvSpPr>
          <p:nvPr>
            <p:ph type="sldNum" sz="quarter" idx="12"/>
          </p:nvPr>
        </p:nvSpPr>
        <p:spPr/>
        <p:txBody>
          <a:bodyPr/>
          <a:lstStyle>
            <a:lvl1pPr>
              <a:defRPr/>
            </a:lvl1pPr>
          </a:lstStyle>
          <a:p>
            <a:pPr>
              <a:defRPr/>
            </a:pPr>
            <a:fld id="{13EA9756-63D6-41CE-BD6B-D5D7FD3C13E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D85B50-F086-4EFC-9EC7-F6A418DB6495}" type="datetime1">
              <a:rPr lang="en-US" smtClean="0"/>
              <a:pPr>
                <a:defRPr/>
              </a:pPr>
              <a:t>3/19/2013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5" name="Slide Number Placeholder 5"/>
          <p:cNvSpPr>
            <a:spLocks noGrp="1"/>
          </p:cNvSpPr>
          <p:nvPr>
            <p:ph type="sldNum" sz="quarter" idx="12"/>
          </p:nvPr>
        </p:nvSpPr>
        <p:spPr/>
        <p:txBody>
          <a:bodyPr/>
          <a:lstStyle>
            <a:lvl1pPr>
              <a:defRPr/>
            </a:lvl1pPr>
          </a:lstStyle>
          <a:p>
            <a:pPr>
              <a:defRPr/>
            </a:pPr>
            <a:fld id="{5A81462A-5EED-41F7-8846-C77BB7C6072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E2E14F-A328-4ECA-AEC7-E8CB9AB3B931}" type="datetime1">
              <a:rPr lang="en-US" smtClean="0"/>
              <a:pPr>
                <a:defRPr/>
              </a:pPr>
              <a:t>3/19/2013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4" name="Slide Number Placeholder 5"/>
          <p:cNvSpPr>
            <a:spLocks noGrp="1"/>
          </p:cNvSpPr>
          <p:nvPr>
            <p:ph type="sldNum" sz="quarter" idx="12"/>
          </p:nvPr>
        </p:nvSpPr>
        <p:spPr/>
        <p:txBody>
          <a:bodyPr/>
          <a:lstStyle>
            <a:lvl1pPr>
              <a:defRPr/>
            </a:lvl1pPr>
          </a:lstStyle>
          <a:p>
            <a:pPr>
              <a:defRPr/>
            </a:pPr>
            <a:fld id="{AF65EBEF-3160-435C-B9CA-3B6DD63B390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44BDC1-C87A-4D11-9223-BE30A5416B14}" type="datetime1">
              <a:rPr lang="en-US" smtClean="0"/>
              <a:pPr>
                <a:defRPr/>
              </a:pPr>
              <a:t>3/19/2013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7" name="Slide Number Placeholder 5"/>
          <p:cNvSpPr>
            <a:spLocks noGrp="1"/>
          </p:cNvSpPr>
          <p:nvPr>
            <p:ph type="sldNum" sz="quarter" idx="12"/>
          </p:nvPr>
        </p:nvSpPr>
        <p:spPr/>
        <p:txBody>
          <a:bodyPr/>
          <a:lstStyle>
            <a:lvl1pPr>
              <a:defRPr/>
            </a:lvl1pPr>
          </a:lstStyle>
          <a:p>
            <a:pPr>
              <a:defRPr/>
            </a:pPr>
            <a:fld id="{85789153-BA10-40BE-964B-4FFCA3A4395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97D361-82AE-4D7A-82FC-0AC89A83C9B8}" type="datetime1">
              <a:rPr lang="en-US" smtClean="0"/>
              <a:pPr>
                <a:defRPr/>
              </a:pPr>
              <a:t>3/19/2013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7" name="Slide Number Placeholder 5"/>
          <p:cNvSpPr>
            <a:spLocks noGrp="1"/>
          </p:cNvSpPr>
          <p:nvPr>
            <p:ph type="sldNum" sz="quarter" idx="12"/>
          </p:nvPr>
        </p:nvSpPr>
        <p:spPr/>
        <p:txBody>
          <a:bodyPr/>
          <a:lstStyle>
            <a:lvl1pPr>
              <a:defRPr/>
            </a:lvl1pPr>
          </a:lstStyle>
          <a:p>
            <a:pPr>
              <a:defRPr/>
            </a:pPr>
            <a:fld id="{4AE01CEE-44CD-4D1F-B680-AE28EC9E0C7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C5206A-CE33-4845-AF19-5E56D8DC53B4}" type="datetime1">
              <a:rPr lang="en-US" smtClean="0"/>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58162326-E6CC-4292-8077-C5E115AF30A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4854A6-CDDE-4601-85A3-A6374E051EF4}" type="datetime1">
              <a:rPr lang="en-US" smtClean="0"/>
              <a:pPr>
                <a:defRPr/>
              </a:pPr>
              <a:t>3/19/2013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8FC2D671-65FB-48A4-AE80-860A7D1A59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Rectangle 2"/>
          <p:cNvSpPr/>
          <p:nvPr userDrawn="1"/>
        </p:nvSpPr>
        <p:spPr>
          <a:xfrm>
            <a:off x="0" y="4038600"/>
            <a:ext cx="9906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 name="Rectangle 3"/>
          <p:cNvSpPr/>
          <p:nvPr userDrawn="1"/>
        </p:nvSpPr>
        <p:spPr>
          <a:xfrm>
            <a:off x="0" y="4646613"/>
            <a:ext cx="9906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pic>
        <p:nvPicPr>
          <p:cNvPr id="5" name="Picture 15" descr="graphiclogo.jpg"/>
          <p:cNvPicPr>
            <a:picLocks noChangeAspect="1"/>
          </p:cNvPicPr>
          <p:nvPr userDrawn="1"/>
        </p:nvPicPr>
        <p:blipFill>
          <a:blip r:embed="rId2" cstate="print"/>
          <a:srcRect/>
          <a:stretch>
            <a:fillRect/>
          </a:stretch>
        </p:blipFill>
        <p:spPr bwMode="auto">
          <a:xfrm>
            <a:off x="9296400" y="6172200"/>
            <a:ext cx="460375" cy="457200"/>
          </a:xfrm>
          <a:prstGeom prst="rect">
            <a:avLst/>
          </a:prstGeom>
          <a:noFill/>
          <a:ln w="9525">
            <a:noFill/>
            <a:miter lim="800000"/>
            <a:headEnd/>
            <a:tailEnd/>
          </a:ln>
        </p:spPr>
      </p:pic>
      <p:sp>
        <p:nvSpPr>
          <p:cNvPr id="14" name="Title 13"/>
          <p:cNvSpPr>
            <a:spLocks noGrp="1"/>
          </p:cNvSpPr>
          <p:nvPr>
            <p:ph type="ctrTitle"/>
          </p:nvPr>
        </p:nvSpPr>
        <p:spPr>
          <a:xfrm>
            <a:off x="247650" y="4114800"/>
            <a:ext cx="7842250" cy="533400"/>
          </a:xfrm>
          <a:prstGeom prst="rect">
            <a:avLst/>
          </a:prstGeom>
          <a:noFill/>
        </p:spPr>
        <p:txBody>
          <a:bodyPr vert="horz"/>
          <a:lstStyle>
            <a:lvl1pPr algn="l" eaLnBrk="1" latinLnBrk="0" hangingPunct="1">
              <a:defRPr kumimoji="0" sz="2000" b="0" cap="all" spc="150" baseline="0">
                <a:solidFill>
                  <a:schemeClr val="bg1"/>
                </a:solidFill>
              </a:defRPr>
            </a:lvl1pPr>
            <a:extLst/>
          </a:lstStyle>
          <a:p>
            <a:r>
              <a:rPr lang="en-US" smtClean="0"/>
              <a:t>Click to edit Master title style</a:t>
            </a:r>
            <a:endParaRPr lang="en-US" dirty="0"/>
          </a:p>
        </p:txBody>
      </p:sp>
      <p:sp>
        <p:nvSpPr>
          <p:cNvPr id="6" name="Rectangle 3"/>
          <p:cNvSpPr>
            <a:spLocks noGrp="1"/>
          </p:cNvSpPr>
          <p:nvPr>
            <p:ph type="dt" sz="half" idx="10"/>
          </p:nvPr>
        </p:nvSpPr>
        <p:spPr>
          <a:xfrm>
            <a:off x="247650" y="6477000"/>
            <a:ext cx="1733550" cy="304800"/>
          </a:xfrm>
        </p:spPr>
        <p:txBody>
          <a:bodyPr anchor="ctr"/>
          <a:lstStyle>
            <a:lvl1pPr algn="l" eaLnBrk="1" latinLnBrk="0" hangingPunct="1">
              <a:defRPr kumimoji="0">
                <a:solidFill>
                  <a:srgbClr val="A0A0A0"/>
                </a:solidFill>
              </a:defRPr>
            </a:lvl1pPr>
            <a:extLst/>
          </a:lstStyle>
          <a:p>
            <a:pPr>
              <a:defRPr/>
            </a:pPr>
            <a:fld id="{9CCB2200-41FB-4F62-A6E7-837502C550AC}" type="datetime1">
              <a:rPr lang="en-US" smtClean="0"/>
              <a:pPr>
                <a:defRPr/>
              </a:pPr>
              <a:t>3/19/2013</a:t>
            </a:fld>
            <a:endParaRPr lang="en-US" dirty="0"/>
          </a:p>
        </p:txBody>
      </p:sp>
      <p:sp>
        <p:nvSpPr>
          <p:cNvPr id="7" name="Rectangle 4"/>
          <p:cNvSpPr>
            <a:spLocks noGrp="1"/>
          </p:cNvSpPr>
          <p:nvPr>
            <p:ph type="ftr" sz="quarter" idx="11"/>
          </p:nvPr>
        </p:nvSpPr>
        <p:spPr>
          <a:xfrm>
            <a:off x="2930525" y="6477000"/>
            <a:ext cx="4044950" cy="304800"/>
          </a:xfrm>
        </p:spPr>
        <p:txBody>
          <a:bodyPr/>
          <a:lstStyle>
            <a:lvl1pPr eaLnBrk="1" latinLnBrk="0" hangingPunct="1">
              <a:defRPr kumimoji="0">
                <a:solidFill>
                  <a:schemeClr val="bg1"/>
                </a:solidFill>
              </a:defRPr>
            </a:lvl1pPr>
            <a:extLst/>
          </a:lstStyle>
          <a:p>
            <a:pPr>
              <a:defRPr/>
            </a:pPr>
            <a:r>
              <a:rPr lang="en-IN" smtClean="0"/>
              <a:t>Expanding choices, creating value, accelerating growth </a:t>
            </a:r>
            <a:endParaRPr lang="en-US"/>
          </a:p>
        </p:txBody>
      </p:sp>
      <p:sp>
        <p:nvSpPr>
          <p:cNvPr id="8" name="Slide Number Placeholder 12"/>
          <p:cNvSpPr>
            <a:spLocks noGrp="1"/>
          </p:cNvSpPr>
          <p:nvPr>
            <p:ph type="sldNum" sz="quarter" idx="12"/>
          </p:nvPr>
        </p:nvSpPr>
        <p:spPr>
          <a:xfrm>
            <a:off x="7016750" y="6477000"/>
            <a:ext cx="1106488" cy="304800"/>
          </a:xfrm>
        </p:spPr>
        <p:txBody>
          <a:bodyPr/>
          <a:lstStyle>
            <a:lvl1pPr>
              <a:defRPr/>
            </a:lvl1pPr>
            <a:extLst/>
          </a:lstStyle>
          <a:p>
            <a:pPr>
              <a:defRPr/>
            </a:pPr>
            <a:fld id="{FFA51AFA-A519-4CC1-868A-6864627765D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9" name="Rectangle 8"/>
          <p:cNvSpPr>
            <a:spLocks noGrp="1"/>
          </p:cNvSpPr>
          <p:nvPr>
            <p:ph type="body" sz="quarter" idx="13"/>
          </p:nvPr>
        </p:nvSpPr>
        <p:spPr>
          <a:xfrm>
            <a:off x="330200" y="381000"/>
            <a:ext cx="8750300" cy="12192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4" name="Rectangle 4"/>
          <p:cNvSpPr>
            <a:spLocks noGrp="1"/>
          </p:cNvSpPr>
          <p:nvPr>
            <p:ph type="dt" sz="half" idx="14"/>
          </p:nvPr>
        </p:nvSpPr>
        <p:spPr/>
        <p:txBody>
          <a:bodyPr/>
          <a:lstStyle>
            <a:lvl1pPr>
              <a:defRPr/>
            </a:lvl1pPr>
          </a:lstStyle>
          <a:p>
            <a:pPr>
              <a:defRPr/>
            </a:pPr>
            <a:fld id="{5715A5EE-89E3-48F8-A0A1-0D3B9A5B5A67}" type="datetime1">
              <a:rPr lang="en-US" smtClean="0"/>
              <a:pPr>
                <a:defRPr/>
              </a:pPr>
              <a:t>3/19/2013</a:t>
            </a:fld>
            <a:endParaRPr lang="en-US" dirty="0"/>
          </a:p>
        </p:txBody>
      </p:sp>
      <p:sp>
        <p:nvSpPr>
          <p:cNvPr id="5" name="Rectangle 6"/>
          <p:cNvSpPr>
            <a:spLocks noGrp="1"/>
          </p:cNvSpPr>
          <p:nvPr>
            <p:ph type="sldNum" sz="quarter" idx="15"/>
          </p:nvPr>
        </p:nvSpPr>
        <p:spPr/>
        <p:txBody>
          <a:bodyPr/>
          <a:lstStyle>
            <a:lvl1pPr>
              <a:defRPr/>
            </a:lvl1pPr>
          </a:lstStyle>
          <a:p>
            <a:pPr>
              <a:defRPr/>
            </a:pPr>
            <a:fld id="{54F3396D-88F8-45F7-AE6A-40AEAA2070F4}" type="slidenum">
              <a:rPr lang="en-US"/>
              <a:pPr>
                <a:defRPr/>
              </a:pPr>
              <a:t>‹#›</a:t>
            </a:fld>
            <a:endParaRPr lang="en-US" dirty="0"/>
          </a:p>
        </p:txBody>
      </p:sp>
      <p:sp>
        <p:nvSpPr>
          <p:cNvPr id="6" name="Rectangle 12"/>
          <p:cNvSpPr>
            <a:spLocks noGrp="1"/>
          </p:cNvSpPr>
          <p:nvPr>
            <p:ph type="ftr" sz="quarter" idx="16"/>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3" name="Rectangle 4"/>
          <p:cNvSpPr>
            <a:spLocks noGrp="1"/>
          </p:cNvSpPr>
          <p:nvPr>
            <p:ph type="dt" sz="half" idx="10"/>
          </p:nvPr>
        </p:nvSpPr>
        <p:spPr/>
        <p:txBody>
          <a:bodyPr/>
          <a:lstStyle>
            <a:lvl1pPr>
              <a:defRPr/>
            </a:lvl1pPr>
          </a:lstStyle>
          <a:p>
            <a:pPr>
              <a:defRPr/>
            </a:pPr>
            <a:fld id="{B5D67606-2093-4B68-815D-0C309BC2412B}" type="datetime1">
              <a:rPr lang="en-US" smtClean="0"/>
              <a:pPr>
                <a:defRPr/>
              </a:pPr>
              <a:t>3/19/2013</a:t>
            </a:fld>
            <a:endParaRPr lang="en-US" dirty="0"/>
          </a:p>
        </p:txBody>
      </p:sp>
      <p:sp>
        <p:nvSpPr>
          <p:cNvPr id="4" name="Rectangle 6"/>
          <p:cNvSpPr>
            <a:spLocks noGrp="1"/>
          </p:cNvSpPr>
          <p:nvPr>
            <p:ph type="sldNum" sz="quarter" idx="11"/>
          </p:nvPr>
        </p:nvSpPr>
        <p:spPr/>
        <p:txBody>
          <a:bodyPr/>
          <a:lstStyle>
            <a:lvl1pPr>
              <a:defRPr/>
            </a:lvl1pPr>
          </a:lstStyle>
          <a:p>
            <a:pPr>
              <a:defRPr/>
            </a:pPr>
            <a:fld id="{778D0E88-AB20-486E-A3D7-E7F293593568}" type="slidenum">
              <a:rPr lang="en-US"/>
              <a:pPr>
                <a:defRPr/>
              </a:pPr>
              <a:t>‹#›</a:t>
            </a:fld>
            <a:endParaRPr lang="en-US" dirty="0"/>
          </a:p>
        </p:txBody>
      </p:sp>
      <p:sp>
        <p:nvSpPr>
          <p:cNvPr id="5" name="Rectangle 12"/>
          <p:cNvSpPr>
            <a:spLocks noGrp="1"/>
          </p:cNvSpPr>
          <p:nvPr>
            <p:ph type="ftr" sz="quarter" idx="12"/>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Up">
    <p:spTree>
      <p:nvGrpSpPr>
        <p:cNvPr id="1" name=""/>
        <p:cNvGrpSpPr/>
        <p:nvPr/>
      </p:nvGrpSpPr>
      <p:grpSpPr>
        <a:xfrm>
          <a:off x="0" y="0"/>
          <a:ext cx="0" cy="0"/>
          <a:chOff x="0" y="0"/>
          <a:chExt cx="0" cy="0"/>
        </a:xfrm>
      </p:grpSpPr>
      <p:sp>
        <p:nvSpPr>
          <p:cNvPr id="8" name="Rectangle 8"/>
          <p:cNvSpPr>
            <a:spLocks noGrp="1"/>
          </p:cNvSpPr>
          <p:nvPr>
            <p:ph type="body" sz="quarter" idx="13"/>
          </p:nvPr>
        </p:nvSpPr>
        <p:spPr>
          <a:xfrm>
            <a:off x="330200" y="381000"/>
            <a:ext cx="8750300" cy="533400"/>
          </a:xfrm>
          <a:solidFill>
            <a:schemeClr val="accent6">
              <a:shade val="75000"/>
            </a:schemeClr>
          </a:solidFill>
        </p:spPr>
        <p:txBody>
          <a:bodyPr>
            <a:normAutofit/>
          </a:bodyPr>
          <a:lstStyle>
            <a:lvl1pPr eaLnBrk="1" latinLnBrk="0" hangingPunct="1">
              <a:defRPr kumimoji="0" sz="1800" b="0">
                <a:solidFill>
                  <a:schemeClr val="bg1"/>
                </a:solidFill>
              </a:defRPr>
            </a:lvl1pPr>
            <a:extLst/>
          </a:lstStyle>
          <a:p>
            <a:pPr lvl="0"/>
            <a:r>
              <a:rPr lang="en-US" dirty="0" smtClean="0"/>
              <a:t>Click to edit Master text styles</a:t>
            </a:r>
          </a:p>
        </p:txBody>
      </p:sp>
      <p:sp>
        <p:nvSpPr>
          <p:cNvPr id="11" name="Rectangle 11"/>
          <p:cNvSpPr>
            <a:spLocks noGrp="1"/>
          </p:cNvSpPr>
          <p:nvPr>
            <p:ph sz="quarter" idx="15"/>
          </p:nvPr>
        </p:nvSpPr>
        <p:spPr>
          <a:xfrm>
            <a:off x="330200" y="1143000"/>
            <a:ext cx="8750300" cy="5105400"/>
          </a:xfrm>
        </p:spPr>
        <p:txBody>
          <a:bodyPr/>
          <a:lstStyle>
            <a:lvl1pPr>
              <a:defRPr sz="1400"/>
            </a:lvl1pPr>
            <a:lvl2pPr>
              <a:defRPr sz="1200"/>
            </a:lvl2pPr>
            <a:lvl3pPr>
              <a:defRPr sz="1100"/>
            </a:lvl3pPr>
            <a:lvl4pPr>
              <a:defRPr sz="1050"/>
            </a:lvl4pPr>
            <a:lvl5pPr>
              <a:defRPr sz="1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Rectangle 9"/>
          <p:cNvSpPr>
            <a:spLocks noGrp="1"/>
          </p:cNvSpPr>
          <p:nvPr>
            <p:ph type="dt" sz="half" idx="16"/>
          </p:nvPr>
        </p:nvSpPr>
        <p:spPr/>
        <p:txBody>
          <a:bodyPr/>
          <a:lstStyle>
            <a:lvl1pPr>
              <a:defRPr/>
            </a:lvl1pPr>
            <a:extLst/>
          </a:lstStyle>
          <a:p>
            <a:pPr>
              <a:defRPr/>
            </a:pPr>
            <a:fld id="{A200186D-2726-46CF-9A76-5FC898F52844}" type="datetime1">
              <a:rPr lang="en-US" smtClean="0"/>
              <a:pPr>
                <a:defRPr/>
              </a:pPr>
              <a:t>3/19/2013</a:t>
            </a:fld>
            <a:endParaRPr lang="en-US"/>
          </a:p>
        </p:txBody>
      </p:sp>
      <p:sp>
        <p:nvSpPr>
          <p:cNvPr id="6" name="Rectangle 10"/>
          <p:cNvSpPr>
            <a:spLocks noGrp="1"/>
          </p:cNvSpPr>
          <p:nvPr>
            <p:ph type="sldNum" sz="quarter" idx="17"/>
          </p:nvPr>
        </p:nvSpPr>
        <p:spPr>
          <a:xfrm>
            <a:off x="8686800" y="6400800"/>
            <a:ext cx="1073150" cy="304800"/>
          </a:xfrm>
        </p:spPr>
        <p:txBody>
          <a:bodyPr/>
          <a:lstStyle>
            <a:lvl1pPr>
              <a:defRPr sz="1200">
                <a:solidFill>
                  <a:schemeClr val="bg1"/>
                </a:solidFill>
              </a:defRPr>
            </a:lvl1pPr>
            <a:extLst/>
          </a:lstStyle>
          <a:p>
            <a:pPr>
              <a:defRPr/>
            </a:pPr>
            <a:fld id="{2F397C0A-92A4-418E-9353-616FA789051C}" type="slidenum">
              <a:rPr lang="en-US" smtClean="0"/>
              <a:pPr>
                <a:defRPr/>
              </a:pPr>
              <a:t>‹#›</a:t>
            </a:fld>
            <a:endParaRPr lang="en-US"/>
          </a:p>
        </p:txBody>
      </p:sp>
      <p:sp>
        <p:nvSpPr>
          <p:cNvPr id="7" name="Rectangle 12"/>
          <p:cNvSpPr>
            <a:spLocks noGrp="1"/>
          </p:cNvSpPr>
          <p:nvPr>
            <p:ph type="ftr" sz="quarter" idx="18"/>
          </p:nvPr>
        </p:nvSpPr>
        <p:spPr/>
        <p:txBody>
          <a:bodyPr/>
          <a:lstStyle>
            <a:lvl1pPr>
              <a:defRPr b="0" i="1" baseline="0">
                <a:solidFill>
                  <a:schemeClr val="accent3"/>
                </a:solidFill>
              </a:defRPr>
            </a:lvl1pPr>
            <a:extLst/>
          </a:lstStyle>
          <a:p>
            <a:pPr>
              <a:defRPr/>
            </a:pPr>
            <a:r>
              <a:rPr lang="en-US"/>
              <a:t>Expanding choices, creating value, accelerating growth</a:t>
            </a:r>
          </a:p>
          <a:p>
            <a:pPr>
              <a:defRPr/>
            </a:pPr>
            <a:endParaRPr lang="en-US"/>
          </a:p>
        </p:txBody>
      </p:sp>
      <p:sp>
        <p:nvSpPr>
          <p:cNvPr id="12" name="Title 1"/>
          <p:cNvSpPr>
            <a:spLocks noGrp="1"/>
          </p:cNvSpPr>
          <p:nvPr userDrawn="1">
            <p:ph type="title"/>
          </p:nvPr>
        </p:nvSpPr>
        <p:spPr>
          <a:xfrm>
            <a:off x="9328150" y="381000"/>
            <a:ext cx="577850" cy="5867400"/>
          </a:xfrm>
          <a:prstGeom prst="rect">
            <a:avLst/>
          </a:prstGeom>
        </p:spPr>
        <p:txBody>
          <a:bodyPr/>
          <a:lstStyle/>
          <a:p>
            <a:r>
              <a:rPr lang="en-US" dirty="0" smtClean="0"/>
              <a:t>Nathan India</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hasCustomPrompt="1"/>
          </p:nvPr>
        </p:nvSpPr>
        <p:spPr>
          <a:xfrm>
            <a:off x="9328150" y="381000"/>
            <a:ext cx="577850" cy="5638800"/>
          </a:xfrm>
          <a:prstGeom prst="rect">
            <a:avLst/>
          </a:prstGeom>
        </p:spPr>
        <p:txBody>
          <a:bodyPr/>
          <a:lstStyle>
            <a:extLst/>
          </a:lstStyle>
          <a:p>
            <a:r>
              <a:rPr lang="en-US" dirty="0" smtClean="0"/>
              <a:t>Nathan India</a:t>
            </a:r>
            <a:endParaRPr dirty="0"/>
          </a:p>
        </p:txBody>
      </p:sp>
      <p:sp>
        <p:nvSpPr>
          <p:cNvPr id="31" name="Rectangle 8"/>
          <p:cNvSpPr>
            <a:spLocks noGrp="1"/>
          </p:cNvSpPr>
          <p:nvPr>
            <p:ph type="body" sz="quarter" idx="13"/>
          </p:nvPr>
        </p:nvSpPr>
        <p:spPr>
          <a:xfrm>
            <a:off x="330200"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9" name="Rectangle 11"/>
          <p:cNvSpPr>
            <a:spLocks noGrp="1"/>
          </p:cNvSpPr>
          <p:nvPr>
            <p:ph sz="quarter" idx="15"/>
          </p:nvPr>
        </p:nvSpPr>
        <p:spPr>
          <a:xfrm>
            <a:off x="330200"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8"/>
          <p:cNvSpPr>
            <a:spLocks noGrp="1"/>
          </p:cNvSpPr>
          <p:nvPr>
            <p:ph type="body" sz="quarter" idx="16"/>
          </p:nvPr>
        </p:nvSpPr>
        <p:spPr>
          <a:xfrm>
            <a:off x="4784598"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5" name="Rectangle 11"/>
          <p:cNvSpPr>
            <a:spLocks noGrp="1"/>
          </p:cNvSpPr>
          <p:nvPr>
            <p:ph sz="quarter" idx="17"/>
          </p:nvPr>
        </p:nvSpPr>
        <p:spPr>
          <a:xfrm>
            <a:off x="4784598"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Rectangle 4"/>
          <p:cNvSpPr>
            <a:spLocks noGrp="1"/>
          </p:cNvSpPr>
          <p:nvPr>
            <p:ph type="dt" sz="half" idx="18"/>
          </p:nvPr>
        </p:nvSpPr>
        <p:spPr/>
        <p:txBody>
          <a:bodyPr/>
          <a:lstStyle>
            <a:lvl1pPr>
              <a:defRPr/>
            </a:lvl1pPr>
          </a:lstStyle>
          <a:p>
            <a:pPr>
              <a:defRPr/>
            </a:pPr>
            <a:fld id="{38CC5B21-4239-4FAB-8736-B57062539295}" type="datetime1">
              <a:rPr lang="en-US" smtClean="0"/>
              <a:pPr>
                <a:defRPr/>
              </a:pPr>
              <a:t>3/19/2013</a:t>
            </a:fld>
            <a:endParaRPr lang="en-US" dirty="0"/>
          </a:p>
        </p:txBody>
      </p:sp>
      <p:sp>
        <p:nvSpPr>
          <p:cNvPr id="8" name="Rectangle 6"/>
          <p:cNvSpPr>
            <a:spLocks noGrp="1"/>
          </p:cNvSpPr>
          <p:nvPr>
            <p:ph type="sldNum" sz="quarter" idx="19"/>
          </p:nvPr>
        </p:nvSpPr>
        <p:spPr/>
        <p:txBody>
          <a:bodyPr/>
          <a:lstStyle>
            <a:lvl1pPr>
              <a:defRPr/>
            </a:lvl1pPr>
          </a:lstStyle>
          <a:p>
            <a:pPr>
              <a:defRPr/>
            </a:pPr>
            <a:fld id="{81622A66-67C5-4B73-80B5-7A3430A449B3}" type="slidenum">
              <a:rPr lang="en-US"/>
              <a:pPr>
                <a:defRPr/>
              </a:pPr>
              <a:t>‹#›</a:t>
            </a:fld>
            <a:endParaRPr lang="en-US" dirty="0"/>
          </a:p>
        </p:txBody>
      </p:sp>
      <p:sp>
        <p:nvSpPr>
          <p:cNvPr id="10" name="Rectangle 12"/>
          <p:cNvSpPr>
            <a:spLocks noGrp="1"/>
          </p:cNvSpPr>
          <p:nvPr>
            <p:ph type="ftr" sz="quarter" idx="20"/>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hasCustomPrompt="1"/>
          </p:nvPr>
        </p:nvSpPr>
        <p:spPr>
          <a:xfrm>
            <a:off x="9328150" y="381000"/>
            <a:ext cx="577850" cy="5638800"/>
          </a:xfrm>
          <a:prstGeom prst="rect">
            <a:avLst/>
          </a:prstGeom>
        </p:spPr>
        <p:txBody>
          <a:bodyPr/>
          <a:lstStyle>
            <a:extLst/>
          </a:lstStyle>
          <a:p>
            <a:r>
              <a:rPr lang="en-US" dirty="0" smtClean="0"/>
              <a:t>Nathan India</a:t>
            </a:r>
            <a:endParaRPr dirty="0"/>
          </a:p>
        </p:txBody>
      </p:sp>
      <p:sp>
        <p:nvSpPr>
          <p:cNvPr id="9" name="Rectangle 8"/>
          <p:cNvSpPr>
            <a:spLocks noGrp="1"/>
          </p:cNvSpPr>
          <p:nvPr>
            <p:ph type="body" sz="quarter" idx="13"/>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8" name="Rectangle 11"/>
          <p:cNvSpPr>
            <a:spLocks noGrp="1"/>
          </p:cNvSpPr>
          <p:nvPr>
            <p:ph sz="quarter" idx="15"/>
          </p:nvPr>
        </p:nvSpPr>
        <p:spPr>
          <a:xfrm>
            <a:off x="3302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0" name="Rectangle 8"/>
          <p:cNvSpPr>
            <a:spLocks noGrp="1"/>
          </p:cNvSpPr>
          <p:nvPr>
            <p:ph type="body" sz="quarter" idx="18"/>
          </p:nvPr>
        </p:nvSpPr>
        <p:spPr>
          <a:xfrm>
            <a:off x="4784598"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1" name="Rectangle 11"/>
          <p:cNvSpPr>
            <a:spLocks noGrp="1"/>
          </p:cNvSpPr>
          <p:nvPr>
            <p:ph sz="quarter" idx="19"/>
          </p:nvPr>
        </p:nvSpPr>
        <p:spPr>
          <a:xfrm>
            <a:off x="4784598"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Rectangle 4"/>
          <p:cNvSpPr>
            <a:spLocks noGrp="1"/>
          </p:cNvSpPr>
          <p:nvPr>
            <p:ph type="dt" sz="half" idx="20"/>
          </p:nvPr>
        </p:nvSpPr>
        <p:spPr/>
        <p:txBody>
          <a:bodyPr/>
          <a:lstStyle>
            <a:lvl1pPr>
              <a:defRPr/>
            </a:lvl1pPr>
          </a:lstStyle>
          <a:p>
            <a:pPr>
              <a:defRPr/>
            </a:pPr>
            <a:fld id="{D55061CB-F545-43BF-9F40-004236280E74}" type="datetime1">
              <a:rPr lang="en-US" smtClean="0"/>
              <a:pPr>
                <a:defRPr/>
              </a:pPr>
              <a:t>3/19/2013</a:t>
            </a:fld>
            <a:endParaRPr lang="en-US" dirty="0"/>
          </a:p>
        </p:txBody>
      </p:sp>
      <p:sp>
        <p:nvSpPr>
          <p:cNvPr id="11" name="Rectangle 6"/>
          <p:cNvSpPr>
            <a:spLocks noGrp="1"/>
          </p:cNvSpPr>
          <p:nvPr>
            <p:ph type="sldNum" sz="quarter" idx="21"/>
          </p:nvPr>
        </p:nvSpPr>
        <p:spPr/>
        <p:txBody>
          <a:bodyPr/>
          <a:lstStyle>
            <a:lvl1pPr>
              <a:defRPr/>
            </a:lvl1pPr>
          </a:lstStyle>
          <a:p>
            <a:pPr>
              <a:defRPr/>
            </a:pPr>
            <a:fld id="{3AB1E392-0B08-486C-A066-E3449331D720}" type="slidenum">
              <a:rPr lang="en-US"/>
              <a:pPr>
                <a:defRPr/>
              </a:pPr>
              <a:t>‹#›</a:t>
            </a:fld>
            <a:endParaRPr lang="en-US" dirty="0"/>
          </a:p>
        </p:txBody>
      </p:sp>
      <p:sp>
        <p:nvSpPr>
          <p:cNvPr id="12" name="Rectangle 12"/>
          <p:cNvSpPr>
            <a:spLocks noGrp="1"/>
          </p:cNvSpPr>
          <p:nvPr>
            <p:ph type="ftr" sz="quarter" idx="22"/>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3" name="Rectangle 8"/>
          <p:cNvSpPr>
            <a:spLocks noGrp="1"/>
          </p:cNvSpPr>
          <p:nvPr>
            <p:ph type="body" sz="quarter" idx="13"/>
          </p:nvPr>
        </p:nvSpPr>
        <p:spPr>
          <a:xfrm>
            <a:off x="330200"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4" name="Rectangle 11"/>
          <p:cNvSpPr>
            <a:spLocks noGrp="1"/>
          </p:cNvSpPr>
          <p:nvPr>
            <p:ph sz="quarter" idx="15"/>
          </p:nvPr>
        </p:nvSpPr>
        <p:spPr>
          <a:xfrm>
            <a:off x="330200"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Rectangle 8"/>
          <p:cNvSpPr>
            <a:spLocks noGrp="1"/>
          </p:cNvSpPr>
          <p:nvPr>
            <p:ph type="body" sz="quarter" idx="16"/>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47879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9" name="Rectangle 8"/>
          <p:cNvSpPr>
            <a:spLocks noGrp="1"/>
          </p:cNvSpPr>
          <p:nvPr>
            <p:ph type="body" sz="quarter" idx="18"/>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0" name="Rectangle 11"/>
          <p:cNvSpPr>
            <a:spLocks noGrp="1"/>
          </p:cNvSpPr>
          <p:nvPr>
            <p:ph sz="quarter" idx="19"/>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Rectangle 4"/>
          <p:cNvSpPr>
            <a:spLocks noGrp="1"/>
          </p:cNvSpPr>
          <p:nvPr>
            <p:ph type="dt" sz="half" idx="20"/>
          </p:nvPr>
        </p:nvSpPr>
        <p:spPr/>
        <p:txBody>
          <a:bodyPr/>
          <a:lstStyle>
            <a:lvl1pPr>
              <a:defRPr/>
            </a:lvl1pPr>
          </a:lstStyle>
          <a:p>
            <a:pPr>
              <a:defRPr/>
            </a:pPr>
            <a:fld id="{4085D78B-5747-4C7A-A593-0D41B2A79F99}" type="datetime1">
              <a:rPr lang="en-US" smtClean="0"/>
              <a:pPr>
                <a:defRPr/>
              </a:pPr>
              <a:t>3/19/2013</a:t>
            </a:fld>
            <a:endParaRPr lang="en-US" dirty="0"/>
          </a:p>
        </p:txBody>
      </p:sp>
      <p:sp>
        <p:nvSpPr>
          <p:cNvPr id="10" name="Rectangle 6"/>
          <p:cNvSpPr>
            <a:spLocks noGrp="1"/>
          </p:cNvSpPr>
          <p:nvPr>
            <p:ph type="sldNum" sz="quarter" idx="21"/>
          </p:nvPr>
        </p:nvSpPr>
        <p:spPr/>
        <p:txBody>
          <a:bodyPr/>
          <a:lstStyle>
            <a:lvl1pPr>
              <a:defRPr/>
            </a:lvl1pPr>
          </a:lstStyle>
          <a:p>
            <a:pPr>
              <a:defRPr/>
            </a:pPr>
            <a:fld id="{FD640D78-233B-4DFC-9C3B-6F1675EA02D1}" type="slidenum">
              <a:rPr lang="en-US"/>
              <a:pPr>
                <a:defRPr/>
              </a:pPr>
              <a:t>‹#›</a:t>
            </a:fld>
            <a:endParaRPr lang="en-US" dirty="0"/>
          </a:p>
        </p:txBody>
      </p:sp>
      <p:sp>
        <p:nvSpPr>
          <p:cNvPr id="11" name="Rectangle 12"/>
          <p:cNvSpPr>
            <a:spLocks noGrp="1"/>
          </p:cNvSpPr>
          <p:nvPr>
            <p:ph type="ftr" sz="quarter" idx="22"/>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userDrawn="1"/>
        </p:nvSpPr>
        <p:spPr>
          <a:xfrm>
            <a:off x="9328150" y="0"/>
            <a:ext cx="57785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028" name="Rectangle 3"/>
          <p:cNvSpPr>
            <a:spLocks noGrp="1"/>
          </p:cNvSpPr>
          <p:nvPr>
            <p:ph type="body" idx="1"/>
          </p:nvPr>
        </p:nvSpPr>
        <p:spPr bwMode="auto">
          <a:xfrm>
            <a:off x="330200" y="381000"/>
            <a:ext cx="87503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Rectangle 4"/>
          <p:cNvSpPr>
            <a:spLocks noGrp="1"/>
          </p:cNvSpPr>
          <p:nvPr>
            <p:ph type="dt" sz="half" idx="2"/>
          </p:nvPr>
        </p:nvSpPr>
        <p:spPr>
          <a:xfrm>
            <a:off x="7594600" y="76200"/>
            <a:ext cx="1485900" cy="228600"/>
          </a:xfrm>
          <a:prstGeom prst="rect">
            <a:avLst/>
          </a:prstGeom>
        </p:spPr>
        <p:txBody>
          <a:bodyPr vert="horz"/>
          <a:lstStyle>
            <a:lvl1pPr algn="r" eaLnBrk="1" fontAlgn="auto" latinLnBrk="0" hangingPunct="1">
              <a:spcBef>
                <a:spcPts val="0"/>
              </a:spcBef>
              <a:spcAft>
                <a:spcPts val="0"/>
              </a:spcAft>
              <a:defRPr kumimoji="0" sz="1000">
                <a:solidFill>
                  <a:schemeClr val="tx1">
                    <a:tint val="65000"/>
                  </a:schemeClr>
                </a:solidFill>
                <a:latin typeface="+mn-lt"/>
              </a:defRPr>
            </a:lvl1pPr>
            <a:extLst/>
          </a:lstStyle>
          <a:p>
            <a:pPr>
              <a:defRPr/>
            </a:pPr>
            <a:fld id="{6FDD89D8-EFE0-4BD4-A67A-A5DA5C3C4CD5}" type="datetime1">
              <a:rPr lang="en-US" smtClean="0"/>
              <a:pPr>
                <a:defRPr/>
              </a:pPr>
              <a:t>3/19/2013</a:t>
            </a:fld>
            <a:endParaRPr lang="en-US" dirty="0"/>
          </a:p>
        </p:txBody>
      </p:sp>
      <p:sp>
        <p:nvSpPr>
          <p:cNvPr id="6" name="Rectangle 6"/>
          <p:cNvSpPr>
            <a:spLocks noGrp="1"/>
          </p:cNvSpPr>
          <p:nvPr>
            <p:ph type="sldNum" sz="quarter" idx="4"/>
          </p:nvPr>
        </p:nvSpPr>
        <p:spPr>
          <a:xfrm>
            <a:off x="7181850" y="6553200"/>
            <a:ext cx="1073150" cy="304800"/>
          </a:xfrm>
          <a:prstGeom prst="rect">
            <a:avLst/>
          </a:prstGeom>
        </p:spPr>
        <p:txBody>
          <a:bodyPr vert="horz" anchor="ctr"/>
          <a:lstStyle>
            <a:lvl1pPr algn="r" eaLnBrk="1" fontAlgn="auto" latinLnBrk="0" hangingPunct="1">
              <a:spcBef>
                <a:spcPts val="0"/>
              </a:spcBef>
              <a:spcAft>
                <a:spcPts val="0"/>
              </a:spcAft>
              <a:defRPr kumimoji="0" sz="1000">
                <a:latin typeface="+mn-lt"/>
              </a:defRPr>
            </a:lvl1pPr>
            <a:extLst/>
          </a:lstStyle>
          <a:p>
            <a:pPr>
              <a:defRPr/>
            </a:pPr>
            <a:fld id="{2F9756D7-62B6-4F72-96B5-64451A571915}" type="slidenum">
              <a:rPr lang="en-US"/>
              <a:pPr>
                <a:defRPr/>
              </a:pPr>
              <a:t>‹#›</a:t>
            </a:fld>
            <a:endParaRPr lang="en-US" dirty="0"/>
          </a:p>
        </p:txBody>
      </p:sp>
      <p:sp>
        <p:nvSpPr>
          <p:cNvPr id="11" name="Rectangle 10"/>
          <p:cNvSpPr/>
          <p:nvPr/>
        </p:nvSpPr>
        <p:spPr>
          <a:xfrm>
            <a:off x="0" y="0"/>
            <a:ext cx="8255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2" name="Rectangle 12"/>
          <p:cNvSpPr>
            <a:spLocks noGrp="1"/>
          </p:cNvSpPr>
          <p:nvPr>
            <p:ph type="ftr" sz="quarter" idx="3"/>
          </p:nvPr>
        </p:nvSpPr>
        <p:spPr>
          <a:xfrm>
            <a:off x="2930525" y="6553200"/>
            <a:ext cx="4044950" cy="304800"/>
          </a:xfrm>
          <a:prstGeom prst="rect">
            <a:avLst/>
          </a:prstGeom>
        </p:spPr>
        <p:txBody>
          <a:bodyPr vert="horz" anchor="ctr"/>
          <a:lstStyle>
            <a:lvl1pPr algn="ctr" eaLnBrk="1" fontAlgn="auto" latinLnBrk="0" hangingPunct="1">
              <a:spcBef>
                <a:spcPts val="0"/>
              </a:spcBef>
              <a:spcAft>
                <a:spcPts val="0"/>
              </a:spcAft>
              <a:defRPr kumimoji="0" sz="1000">
                <a:solidFill>
                  <a:sysClr val="windowText" lastClr="000000"/>
                </a:solidFill>
                <a:latin typeface="+mn-lt"/>
              </a:defRPr>
            </a:lvl1pPr>
            <a:extLst/>
          </a:lstStyle>
          <a:p>
            <a:pPr>
              <a:defRPr/>
            </a:pPr>
            <a:r>
              <a:rPr lang="en-IN" smtClean="0"/>
              <a:t>Expanding choices, creating value, accelerating growth </a:t>
            </a:r>
            <a:endParaRPr lang="en-US"/>
          </a:p>
        </p:txBody>
      </p:sp>
      <p:pic>
        <p:nvPicPr>
          <p:cNvPr id="1033" name="Picture 12" descr="graphiclogo.jpg"/>
          <p:cNvPicPr>
            <a:picLocks noChangeAspect="1"/>
          </p:cNvPicPr>
          <p:nvPr userDrawn="1"/>
        </p:nvPicPr>
        <p:blipFill>
          <a:blip r:embed="rId18" cstate="print"/>
          <a:srcRect/>
          <a:stretch>
            <a:fillRect/>
          </a:stretch>
        </p:blipFill>
        <p:spPr bwMode="auto">
          <a:xfrm>
            <a:off x="381000" y="6248400"/>
            <a:ext cx="460375" cy="457200"/>
          </a:xfrm>
          <a:prstGeom prst="rect">
            <a:avLst/>
          </a:prstGeom>
          <a:noFill/>
          <a:ln w="9525">
            <a:noFill/>
            <a:miter lim="800000"/>
            <a:headEnd/>
            <a:tailEnd/>
          </a:ln>
        </p:spPr>
      </p:pic>
      <p:sp>
        <p:nvSpPr>
          <p:cNvPr id="13" name="Title 1"/>
          <p:cNvSpPr txBox="1">
            <a:spLocks/>
          </p:cNvSpPr>
          <p:nvPr userDrawn="1"/>
        </p:nvSpPr>
        <p:spPr>
          <a:xfrm>
            <a:off x="9328150" y="381000"/>
            <a:ext cx="577850" cy="5867400"/>
          </a:xfrm>
          <a:prstGeom prst="rect">
            <a:avLst/>
          </a:prstGeom>
        </p:spPr>
        <p:txBody>
          <a:bodyPr vert="ve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small" spc="0" normalizeH="0" baseline="0" noProof="0" smtClean="0">
                <a:ln>
                  <a:noFill/>
                </a:ln>
                <a:solidFill>
                  <a:schemeClr val="bg1"/>
                </a:solidFill>
                <a:effectLst/>
                <a:uLnTx/>
                <a:uFillTx/>
                <a:latin typeface="+mj-lt"/>
                <a:ea typeface="+mj-ea"/>
                <a:cs typeface="+mj-cs"/>
              </a:rPr>
              <a:t>Nathan India</a:t>
            </a:r>
            <a:endParaRPr kumimoji="0" lang="en-US" sz="2400" b="0" i="0" u="none" strike="noStrike" kern="0" cap="small" spc="0" normalizeH="0" baseline="0" noProof="0" dirty="0">
              <a:ln>
                <a:noFill/>
              </a:ln>
              <a:solidFill>
                <a:schemeClr val="bg1"/>
              </a:solidFill>
              <a:effectLst/>
              <a:uLnTx/>
              <a:uFillTx/>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66" r:id="rId1"/>
    <p:sldLayoutId id="2147483743" r:id="rId2"/>
    <p:sldLayoutId id="2147483767" r:id="rId3"/>
    <p:sldLayoutId id="2147483744" r:id="rId4"/>
    <p:sldLayoutId id="2147483745" r:id="rId5"/>
    <p:sldLayoutId id="2147483768"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69" r:id="rId16"/>
  </p:sldLayoutIdLst>
  <p:hf hdr="0" ftr="0" dt="0"/>
  <p:txStyles>
    <p:titleStyle>
      <a:lvl1pPr algn="l" rtl="0" eaLnBrk="0" fontAlgn="base" hangingPunct="0">
        <a:spcBef>
          <a:spcPct val="0"/>
        </a:spcBef>
        <a:spcAft>
          <a:spcPct val="0"/>
        </a:spcAft>
        <a:defRPr sz="2400" cap="small">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Book Antiqua" pitchFamily="18" charset="0"/>
        </a:defRPr>
      </a:lvl2pPr>
      <a:lvl3pPr algn="l" rtl="0" eaLnBrk="0" fontAlgn="base" hangingPunct="0">
        <a:spcBef>
          <a:spcPct val="0"/>
        </a:spcBef>
        <a:spcAft>
          <a:spcPct val="0"/>
        </a:spcAft>
        <a:defRPr sz="2400">
          <a:solidFill>
            <a:schemeClr val="bg1"/>
          </a:solidFill>
          <a:latin typeface="Book Antiqua" pitchFamily="18" charset="0"/>
        </a:defRPr>
      </a:lvl3pPr>
      <a:lvl4pPr algn="l" rtl="0" eaLnBrk="0" fontAlgn="base" hangingPunct="0">
        <a:spcBef>
          <a:spcPct val="0"/>
        </a:spcBef>
        <a:spcAft>
          <a:spcPct val="0"/>
        </a:spcAft>
        <a:defRPr sz="2400">
          <a:solidFill>
            <a:schemeClr val="bg1"/>
          </a:solidFill>
          <a:latin typeface="Book Antiqua" pitchFamily="18" charset="0"/>
        </a:defRPr>
      </a:lvl4pPr>
      <a:lvl5pPr algn="l" rtl="0" eaLnBrk="0" fontAlgn="base" hangingPunct="0">
        <a:spcBef>
          <a:spcPct val="0"/>
        </a:spcBef>
        <a:spcAft>
          <a:spcPct val="0"/>
        </a:spcAft>
        <a:defRPr sz="2400">
          <a:solidFill>
            <a:schemeClr val="bg1"/>
          </a:solidFill>
          <a:latin typeface="Book Antiqua" pitchFamily="18" charset="0"/>
        </a:defRPr>
      </a:lvl5pPr>
      <a:lvl6pPr marL="457200" algn="l" rtl="0" fontAlgn="base">
        <a:spcBef>
          <a:spcPct val="0"/>
        </a:spcBef>
        <a:spcAft>
          <a:spcPct val="0"/>
        </a:spcAft>
        <a:defRPr sz="2400">
          <a:solidFill>
            <a:schemeClr val="bg1"/>
          </a:solidFill>
          <a:latin typeface="Book Antiqua" pitchFamily="18" charset="0"/>
        </a:defRPr>
      </a:lvl6pPr>
      <a:lvl7pPr marL="914400" algn="l" rtl="0" fontAlgn="base">
        <a:spcBef>
          <a:spcPct val="0"/>
        </a:spcBef>
        <a:spcAft>
          <a:spcPct val="0"/>
        </a:spcAft>
        <a:defRPr sz="2400">
          <a:solidFill>
            <a:schemeClr val="bg1"/>
          </a:solidFill>
          <a:latin typeface="Book Antiqua" pitchFamily="18" charset="0"/>
        </a:defRPr>
      </a:lvl7pPr>
      <a:lvl8pPr marL="1371600" algn="l" rtl="0" fontAlgn="base">
        <a:spcBef>
          <a:spcPct val="0"/>
        </a:spcBef>
        <a:spcAft>
          <a:spcPct val="0"/>
        </a:spcAft>
        <a:defRPr sz="2400">
          <a:solidFill>
            <a:schemeClr val="bg1"/>
          </a:solidFill>
          <a:latin typeface="Book Antiqua" pitchFamily="18" charset="0"/>
        </a:defRPr>
      </a:lvl8pPr>
      <a:lvl9pPr marL="1828800" algn="l" rtl="0" fontAlgn="base">
        <a:spcBef>
          <a:spcPct val="0"/>
        </a:spcBef>
        <a:spcAft>
          <a:spcPct val="0"/>
        </a:spcAft>
        <a:defRPr sz="2400">
          <a:solidFill>
            <a:schemeClr val="bg1"/>
          </a:solidFill>
          <a:latin typeface="Book Antiqua" pitchFamily="18" charset="0"/>
        </a:defRPr>
      </a:lvl9pPr>
      <a:extLst/>
    </p:titleStyle>
    <p:bodyStyle>
      <a:lvl1pPr marL="342900" indent="-342900" algn="l" rtl="0" eaLnBrk="0" fontAlgn="base" hangingPunct="0">
        <a:spcBef>
          <a:spcPct val="20000"/>
        </a:spcBef>
        <a:spcAft>
          <a:spcPct val="0"/>
        </a:spcAft>
        <a:buChar char="•"/>
        <a:defRPr sz="1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1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1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1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1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A316504-921B-4095-AA26-C89442909BBC}" type="datetime1">
              <a:rPr lang="en-US" smtClean="0"/>
              <a:pPr>
                <a:defRPr/>
              </a:pPr>
              <a:t>3/19/2013</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A090E9-5853-46A9-AFB8-7E1256C6CB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Book Antiqua" pitchFamily="18" charset="0"/>
        </a:defRPr>
      </a:lvl2pPr>
      <a:lvl3pPr algn="ctr" rtl="0" eaLnBrk="0" fontAlgn="base" hangingPunct="0">
        <a:spcBef>
          <a:spcPct val="0"/>
        </a:spcBef>
        <a:spcAft>
          <a:spcPct val="0"/>
        </a:spcAft>
        <a:defRPr sz="4400">
          <a:solidFill>
            <a:schemeClr val="tx1"/>
          </a:solidFill>
          <a:latin typeface="Book Antiqua" pitchFamily="18" charset="0"/>
        </a:defRPr>
      </a:lvl3pPr>
      <a:lvl4pPr algn="ctr" rtl="0" eaLnBrk="0" fontAlgn="base" hangingPunct="0">
        <a:spcBef>
          <a:spcPct val="0"/>
        </a:spcBef>
        <a:spcAft>
          <a:spcPct val="0"/>
        </a:spcAft>
        <a:defRPr sz="4400">
          <a:solidFill>
            <a:schemeClr val="tx1"/>
          </a:solidFill>
          <a:latin typeface="Book Antiqua" pitchFamily="18" charset="0"/>
        </a:defRPr>
      </a:lvl4pPr>
      <a:lvl5pPr algn="ctr" rtl="0" eaLnBrk="0" fontAlgn="base" hangingPunct="0">
        <a:spcBef>
          <a:spcPct val="0"/>
        </a:spcBef>
        <a:spcAft>
          <a:spcPct val="0"/>
        </a:spcAft>
        <a:defRPr sz="4400">
          <a:solidFill>
            <a:schemeClr val="tx1"/>
          </a:solidFill>
          <a:latin typeface="Book Antiqua" pitchFamily="18" charset="0"/>
        </a:defRPr>
      </a:lvl5pPr>
      <a:lvl6pPr marL="457200" algn="ctr" rtl="0" fontAlgn="base">
        <a:spcBef>
          <a:spcPct val="0"/>
        </a:spcBef>
        <a:spcAft>
          <a:spcPct val="0"/>
        </a:spcAft>
        <a:defRPr sz="4400">
          <a:solidFill>
            <a:schemeClr val="tx1"/>
          </a:solidFill>
          <a:latin typeface="Book Antiqua" pitchFamily="18" charset="0"/>
        </a:defRPr>
      </a:lvl6pPr>
      <a:lvl7pPr marL="914400" algn="ctr" rtl="0" fontAlgn="base">
        <a:spcBef>
          <a:spcPct val="0"/>
        </a:spcBef>
        <a:spcAft>
          <a:spcPct val="0"/>
        </a:spcAft>
        <a:defRPr sz="4400">
          <a:solidFill>
            <a:schemeClr val="tx1"/>
          </a:solidFill>
          <a:latin typeface="Book Antiqua" pitchFamily="18" charset="0"/>
        </a:defRPr>
      </a:lvl7pPr>
      <a:lvl8pPr marL="1371600" algn="ctr" rtl="0" fontAlgn="base">
        <a:spcBef>
          <a:spcPct val="0"/>
        </a:spcBef>
        <a:spcAft>
          <a:spcPct val="0"/>
        </a:spcAft>
        <a:defRPr sz="4400">
          <a:solidFill>
            <a:schemeClr val="tx1"/>
          </a:solidFill>
          <a:latin typeface="Book Antiqua" pitchFamily="18" charset="0"/>
        </a:defRPr>
      </a:lvl8pPr>
      <a:lvl9pPr marL="1828800" algn="ctr" rtl="0" fontAlgn="base">
        <a:spcBef>
          <a:spcPct val="0"/>
        </a:spcBef>
        <a:spcAft>
          <a:spcPct val="0"/>
        </a:spcAft>
        <a:defRPr sz="4400">
          <a:solidFill>
            <a:schemeClr val="tx1"/>
          </a:solidFill>
          <a:latin typeface="Book Antiqua" pitchFamily="18"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02" y="4038600"/>
            <a:ext cx="7842250" cy="533400"/>
          </a:xfrm>
        </p:spPr>
        <p:txBody>
          <a:bodyPr>
            <a:noAutofit/>
          </a:bodyPr>
          <a:lstStyle/>
          <a:p>
            <a:r>
              <a:rPr lang="en-IN" b="1" dirty="0">
                <a:latin typeface="Book Antiqua" pitchFamily="18" charset="0"/>
              </a:rPr>
              <a:t>National Competition Policy and Economic Growth in India – Electricity Sector</a:t>
            </a:r>
            <a:endParaRPr lang="en-US" b="1" dirty="0">
              <a:latin typeface="Book Antiqua" pitchFamily="18" charset="0"/>
            </a:endParaRPr>
          </a:p>
        </p:txBody>
      </p:sp>
      <p:sp>
        <p:nvSpPr>
          <p:cNvPr id="3" name="Subtitle 2"/>
          <p:cNvSpPr>
            <a:spLocks noGrp="1"/>
          </p:cNvSpPr>
          <p:nvPr>
            <p:ph type="subTitle" idx="4294967295"/>
          </p:nvPr>
        </p:nvSpPr>
        <p:spPr>
          <a:xfrm>
            <a:off x="233054" y="4800600"/>
            <a:ext cx="7512050" cy="228600"/>
          </a:xfrm>
        </p:spPr>
        <p:txBody>
          <a:bodyPr>
            <a:noAutofit/>
          </a:bodyPr>
          <a:lstStyle/>
          <a:p>
            <a:pPr>
              <a:buNone/>
            </a:pPr>
            <a:r>
              <a:rPr lang="en-US" sz="1600" b="1" i="1" dirty="0" smtClean="0">
                <a:latin typeface="Book Antiqua" pitchFamily="18" charset="0"/>
              </a:rPr>
              <a:t>Nathan Economic Consulting India Pvt. Ltd. </a:t>
            </a:r>
            <a:endParaRPr lang="en-US" sz="1600" b="1" i="1" dirty="0">
              <a:latin typeface="Book Antiqua"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100" y="152399"/>
            <a:ext cx="2724150" cy="1676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2051" y="2090281"/>
            <a:ext cx="2228850" cy="183356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2051" y="168188"/>
            <a:ext cx="2228848" cy="16606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25330" y="168188"/>
            <a:ext cx="4139070" cy="34894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9025" y="2090281"/>
            <a:ext cx="2690225" cy="183356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Electricity Sector in India – Distribution (Contd.)</a:t>
            </a:r>
          </a:p>
        </p:txBody>
      </p:sp>
      <p:sp>
        <p:nvSpPr>
          <p:cNvPr id="6" name="Content Placeholder 2"/>
          <p:cNvSpPr>
            <a:spLocks noGrp="1"/>
          </p:cNvSpPr>
          <p:nvPr>
            <p:ph sz="quarter" idx="15"/>
          </p:nvPr>
        </p:nvSpPr>
        <p:spPr/>
        <p:txBody>
          <a:bodyPr/>
          <a:lstStyle/>
          <a:p>
            <a:pPr marL="457200" algn="just">
              <a:lnSpc>
                <a:spcPct val="150000"/>
              </a:lnSpc>
              <a:spcBef>
                <a:spcPts val="0"/>
              </a:spcBef>
              <a:spcAft>
                <a:spcPts val="600"/>
              </a:spcAft>
            </a:pPr>
            <a:r>
              <a:rPr lang="en-US" sz="1600" dirty="0" smtClean="0"/>
              <a:t>State promoted Discoms have been facing huge losses due to selling electricity below costs or giving them free to agriculture and rural sectors. Collectively, state Discoms have an outstanding loans of around INR80,000 crore according to Shunglu Committee. </a:t>
            </a:r>
          </a:p>
          <a:p>
            <a:pPr marL="457200" algn="just">
              <a:lnSpc>
                <a:spcPct val="150000"/>
              </a:lnSpc>
              <a:spcBef>
                <a:spcPts val="0"/>
              </a:spcBef>
              <a:spcAft>
                <a:spcPts val="600"/>
              </a:spcAft>
            </a:pPr>
            <a:r>
              <a:rPr lang="en-IN" sz="1600" dirty="0" smtClean="0"/>
              <a:t>The WBSEDCL in May notified its fourth upward revision since December 30 as the state utilities had over Rs2,500 </a:t>
            </a:r>
            <a:r>
              <a:rPr lang="en-IN" sz="1600" dirty="0" err="1" smtClean="0"/>
              <a:t>crore</a:t>
            </a:r>
            <a:r>
              <a:rPr lang="en-IN" sz="1600" dirty="0" smtClean="0"/>
              <a:t> accumulated losses in 2011-12. </a:t>
            </a:r>
            <a:r>
              <a:rPr lang="en-IN" sz="1600" dirty="0" err="1" smtClean="0"/>
              <a:t>Mamata</a:t>
            </a:r>
            <a:r>
              <a:rPr lang="en-IN" sz="1600" dirty="0" smtClean="0"/>
              <a:t> </a:t>
            </a:r>
            <a:r>
              <a:rPr lang="en-IN" sz="1600" dirty="0" err="1" smtClean="0"/>
              <a:t>Banerjee</a:t>
            </a:r>
            <a:r>
              <a:rPr lang="en-IN" sz="1600" dirty="0" smtClean="0"/>
              <a:t> had said she was averse to tariff hike</a:t>
            </a:r>
            <a:endParaRPr lang="en-US" sz="1600"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52014686"/>
              </p:ext>
            </p:extLst>
          </p:nvPr>
        </p:nvGraphicFramePr>
        <p:xfrm>
          <a:off x="838200" y="4267200"/>
          <a:ext cx="3331845" cy="1600200"/>
        </p:xfrm>
        <a:graphic>
          <a:graphicData uri="http://schemas.openxmlformats.org/drawingml/2006/table">
            <a:tbl>
              <a:tblPr/>
              <a:tblGrid>
                <a:gridCol w="1137285"/>
                <a:gridCol w="1097280"/>
                <a:gridCol w="1097280"/>
              </a:tblGrid>
              <a:tr h="228600">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Region</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2009-10 (%)</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2010-11 (%)</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2860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Eastern</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33.94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38.24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North-Eastern</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36.23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37.33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Northern</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29.66</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28.91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Southern</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19.05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19.26</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Western</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28.02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24.44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National</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26.58</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26.15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838200" y="3810000"/>
            <a:ext cx="4038600" cy="307777"/>
          </a:xfrm>
          <a:prstGeom prst="rect">
            <a:avLst/>
          </a:prstGeom>
          <a:noFill/>
        </p:spPr>
        <p:txBody>
          <a:bodyPr wrap="square" rtlCol="0">
            <a:spAutoFit/>
          </a:bodyPr>
          <a:lstStyle/>
          <a:p>
            <a:r>
              <a:rPr lang="en-US" sz="1400" b="1" i="1" dirty="0">
                <a:solidFill>
                  <a:srgbClr val="17365D"/>
                </a:solidFill>
                <a:latin typeface="Book Antiqua"/>
                <a:ea typeface="Calibri"/>
                <a:cs typeface="Times New Roman"/>
              </a:rPr>
              <a:t>AT&amp;C Losses for 2009-10 and 2010 -11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a:t>Case </a:t>
            </a:r>
            <a:r>
              <a:rPr lang="en-US" sz="2100" b="1" dirty="0" smtClean="0"/>
              <a:t>Study</a:t>
            </a:r>
            <a:r>
              <a:rPr lang="en-IN" sz="2100" b="1" dirty="0" smtClean="0"/>
              <a:t>: </a:t>
            </a:r>
            <a:r>
              <a:rPr lang="en-US" sz="2100" b="1" dirty="0" smtClean="0"/>
              <a:t>Gujarat  vis-à-vis Tamil Nadu</a:t>
            </a:r>
            <a:endParaRPr lang="en-IN" sz="2100" b="1"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11</a:t>
            </a:fld>
            <a:endParaRPr lang="en-US" dirty="0"/>
          </a:p>
        </p:txBody>
      </p:sp>
      <p:sp>
        <p:nvSpPr>
          <p:cNvPr id="8" name="Up Arrow 7"/>
          <p:cNvSpPr/>
          <p:nvPr/>
        </p:nvSpPr>
        <p:spPr>
          <a:xfrm>
            <a:off x="533400" y="1827788"/>
            <a:ext cx="2057400" cy="2286000"/>
          </a:xfrm>
          <a:prstGeom prst="up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Gujarat</a:t>
            </a:r>
            <a:endParaRPr lang="en-US" sz="1400" dirty="0"/>
          </a:p>
        </p:txBody>
      </p:sp>
      <p:sp>
        <p:nvSpPr>
          <p:cNvPr id="10" name="TextBox 9"/>
          <p:cNvSpPr txBox="1"/>
          <p:nvPr/>
        </p:nvSpPr>
        <p:spPr>
          <a:xfrm>
            <a:off x="2667000" y="1066800"/>
            <a:ext cx="6705600" cy="3046988"/>
          </a:xfrm>
          <a:prstGeom prst="rect">
            <a:avLst/>
          </a:prstGeom>
          <a:noFill/>
        </p:spPr>
        <p:txBody>
          <a:bodyPr wrap="square" rtlCol="0">
            <a:spAutoFit/>
          </a:bodyPr>
          <a:lstStyle/>
          <a:p>
            <a:pPr marL="285750" indent="-285750"/>
            <a:r>
              <a:rPr lang="en-US" sz="1600" dirty="0" smtClean="0">
                <a:latin typeface="+mj-lt"/>
              </a:rPr>
              <a:t>Gujarat has shown tremendous success in managing electricity supply</a:t>
            </a:r>
          </a:p>
          <a:p>
            <a:pPr marL="285750" indent="-285750"/>
            <a:r>
              <a:rPr lang="en-US" sz="1600" dirty="0" smtClean="0">
                <a:latin typeface="+mj-lt"/>
              </a:rPr>
              <a:t>in the state</a:t>
            </a:r>
          </a:p>
          <a:p>
            <a:pPr marL="285750" indent="-285750">
              <a:buFont typeface="Arial" pitchFamily="34" charset="0"/>
              <a:buChar char="•"/>
            </a:pPr>
            <a:r>
              <a:rPr lang="en-US" sz="1600" dirty="0" smtClean="0">
                <a:latin typeface="+mj-lt"/>
              </a:rPr>
              <a:t>The Gujarat Electricity Board was unbundled into seven entities in 2003</a:t>
            </a:r>
          </a:p>
          <a:p>
            <a:pPr marL="285750" indent="-285750">
              <a:buFont typeface="Arial" pitchFamily="34" charset="0"/>
              <a:buChar char="•"/>
            </a:pPr>
            <a:r>
              <a:rPr lang="en-US" sz="1600" dirty="0" smtClean="0">
                <a:latin typeface="+mn-lt"/>
              </a:rPr>
              <a:t>Four </a:t>
            </a:r>
            <a:r>
              <a:rPr lang="en-US" sz="1600" dirty="0">
                <a:latin typeface="+mn-lt"/>
              </a:rPr>
              <a:t>discoms are being governed by a holding company called </a:t>
            </a:r>
            <a:r>
              <a:rPr lang="fi-FI" sz="1600" dirty="0">
                <a:latin typeface="+mn-lt"/>
              </a:rPr>
              <a:t>Gujarat Urja Vikas Nigam Limited (</a:t>
            </a:r>
            <a:r>
              <a:rPr lang="en-US" sz="1600" dirty="0">
                <a:latin typeface="+mn-lt"/>
              </a:rPr>
              <a:t>GUVNL</a:t>
            </a:r>
            <a:r>
              <a:rPr lang="en-US" sz="1600" dirty="0" smtClean="0">
                <a:latin typeface="+mn-lt"/>
              </a:rPr>
              <a:t>)</a:t>
            </a:r>
          </a:p>
          <a:p>
            <a:pPr marL="285750" indent="-285750">
              <a:buFont typeface="Arial" pitchFamily="34" charset="0"/>
              <a:buChar char="•"/>
            </a:pPr>
            <a:r>
              <a:rPr lang="en-US" sz="1600" dirty="0" smtClean="0">
                <a:latin typeface="+mn-lt"/>
              </a:rPr>
              <a:t>Pre </a:t>
            </a:r>
            <a:r>
              <a:rPr lang="en-US" sz="1600" dirty="0">
                <a:latin typeface="+mn-lt"/>
              </a:rPr>
              <a:t>2003 there was only one chief engineer looking after technical regulation of the entire </a:t>
            </a:r>
            <a:r>
              <a:rPr lang="en-US" sz="1600" dirty="0" smtClean="0">
                <a:latin typeface="+mn-lt"/>
              </a:rPr>
              <a:t>state. </a:t>
            </a:r>
          </a:p>
          <a:p>
            <a:pPr marL="285750" indent="-285750">
              <a:buFont typeface="Arial" pitchFamily="34" charset="0"/>
              <a:buChar char="•"/>
            </a:pPr>
            <a:r>
              <a:rPr lang="en-US" sz="1600" dirty="0" smtClean="0">
                <a:latin typeface="+mn-lt"/>
              </a:rPr>
              <a:t>A </a:t>
            </a:r>
            <a:r>
              <a:rPr lang="en-US" sz="1600" dirty="0">
                <a:latin typeface="+mn-lt"/>
              </a:rPr>
              <a:t>stock take of tariff revisions every four months and tariff revision when required have led to substantially lower T&amp;D </a:t>
            </a:r>
            <a:r>
              <a:rPr lang="en-US" sz="1600" dirty="0" smtClean="0">
                <a:latin typeface="+mn-lt"/>
              </a:rPr>
              <a:t>losses </a:t>
            </a:r>
          </a:p>
          <a:p>
            <a:pPr marL="285750" indent="-285750">
              <a:buFont typeface="Arial" pitchFamily="34" charset="0"/>
              <a:buChar char="•"/>
            </a:pPr>
            <a:r>
              <a:rPr lang="en-US" sz="1600" dirty="0" smtClean="0">
                <a:latin typeface="+mn-lt"/>
              </a:rPr>
              <a:t>Incentives such as rewarding achievements made on technical and financial front by any discom boost competition.</a:t>
            </a:r>
          </a:p>
        </p:txBody>
      </p:sp>
      <p:sp>
        <p:nvSpPr>
          <p:cNvPr id="11" name="TextBox 10"/>
          <p:cNvSpPr txBox="1"/>
          <p:nvPr/>
        </p:nvSpPr>
        <p:spPr>
          <a:xfrm>
            <a:off x="2667000" y="4572000"/>
            <a:ext cx="6702552" cy="1323439"/>
          </a:xfrm>
          <a:prstGeom prst="rect">
            <a:avLst/>
          </a:prstGeom>
          <a:noFill/>
        </p:spPr>
        <p:txBody>
          <a:bodyPr wrap="square" rtlCol="0">
            <a:spAutoFit/>
          </a:bodyPr>
          <a:lstStyle/>
          <a:p>
            <a:pPr marL="285750" indent="-285750"/>
            <a:r>
              <a:rPr lang="en-US" sz="1600" dirty="0" smtClean="0">
                <a:latin typeface="+mj-lt"/>
              </a:rPr>
              <a:t>In Tamil Nadu political economy constraints have made unbundling</a:t>
            </a:r>
          </a:p>
          <a:p>
            <a:pPr marL="285750" indent="-285750"/>
            <a:r>
              <a:rPr lang="en-US" sz="1600" dirty="0" smtClean="0">
                <a:latin typeface="+mj-lt"/>
              </a:rPr>
              <a:t>impossible</a:t>
            </a:r>
          </a:p>
          <a:p>
            <a:pPr marL="285750" indent="-285750">
              <a:buFont typeface="Arial" pitchFamily="34" charset="0"/>
              <a:buChar char="•"/>
            </a:pPr>
            <a:r>
              <a:rPr lang="en-US" sz="1600" dirty="0" smtClean="0">
                <a:latin typeface="+mj-lt"/>
              </a:rPr>
              <a:t>No </a:t>
            </a:r>
            <a:r>
              <a:rPr lang="en-US" sz="1600" dirty="0">
                <a:latin typeface="+mj-lt"/>
              </a:rPr>
              <a:t>tariff revision took place between 2003-2010 resulting in accumulated distribution losses (from 2005 to 2010 ) of around Rs 23,850 </a:t>
            </a:r>
            <a:r>
              <a:rPr lang="en-US" sz="1600" dirty="0" smtClean="0">
                <a:latin typeface="+mj-lt"/>
              </a:rPr>
              <a:t>crore.</a:t>
            </a:r>
            <a:endParaRPr lang="en-US" sz="1600" dirty="0">
              <a:latin typeface="+mj-lt"/>
            </a:endParaRPr>
          </a:p>
        </p:txBody>
      </p:sp>
      <p:sp>
        <p:nvSpPr>
          <p:cNvPr id="13" name="Down Arrow 12"/>
          <p:cNvSpPr/>
          <p:nvPr/>
        </p:nvSpPr>
        <p:spPr>
          <a:xfrm>
            <a:off x="533400" y="4572000"/>
            <a:ext cx="2057400" cy="2133600"/>
          </a:xfrm>
          <a:prstGeom prst="downArrow">
            <a:avLst/>
          </a:prstGeom>
          <a:solidFill>
            <a:schemeClr val="accent6">
              <a:lumMod val="50000"/>
              <a:lumOff val="50000"/>
            </a:schemeClr>
          </a:solidFill>
          <a:ln>
            <a:solidFill>
              <a:schemeClr val="accent6">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Tamil </a:t>
            </a:r>
          </a:p>
          <a:p>
            <a:pPr algn="ctr"/>
            <a:r>
              <a:rPr lang="en-US" sz="1400" dirty="0" smtClean="0"/>
              <a:t>Nadu</a:t>
            </a:r>
            <a:endParaRPr lang="en-US" sz="1400" dirty="0"/>
          </a:p>
        </p:txBody>
      </p:sp>
      <p:cxnSp>
        <p:nvCxnSpPr>
          <p:cNvPr id="12" name="Straight Connector 11"/>
          <p:cNvCxnSpPr/>
          <p:nvPr/>
        </p:nvCxnSpPr>
        <p:spPr>
          <a:xfrm>
            <a:off x="609600" y="4342894"/>
            <a:ext cx="83058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Autofit/>
          </a:bodyPr>
          <a:lstStyle/>
          <a:p>
            <a:pPr>
              <a:buNone/>
            </a:pPr>
            <a:r>
              <a:rPr lang="en-US" sz="2100" b="1" dirty="0" smtClean="0"/>
              <a:t>Cross Subsidization - Equity Consideration or Political Expediency?</a:t>
            </a:r>
          </a:p>
        </p:txBody>
      </p:sp>
      <p:sp>
        <p:nvSpPr>
          <p:cNvPr id="3" name="Content Placeholder 2"/>
          <p:cNvSpPr>
            <a:spLocks noGrp="1"/>
          </p:cNvSpPr>
          <p:nvPr>
            <p:ph sz="quarter" idx="15"/>
          </p:nvPr>
        </p:nvSpPr>
        <p:spPr>
          <a:xfrm>
            <a:off x="330200" y="990600"/>
            <a:ext cx="8750300" cy="5257800"/>
          </a:xfrm>
        </p:spPr>
        <p:txBody>
          <a:bodyPr/>
          <a:lstStyle/>
          <a:p>
            <a:pPr>
              <a:lnSpc>
                <a:spcPct val="150000"/>
              </a:lnSpc>
              <a:spcBef>
                <a:spcPts val="0"/>
              </a:spcBef>
              <a:spcAft>
                <a:spcPts val="500"/>
              </a:spcAft>
            </a:pPr>
            <a:r>
              <a:rPr lang="en-US" sz="1600" dirty="0" smtClean="0"/>
              <a:t>Cross subsidization to agriculture and rural areas  - biggest impediment in implementing reforms in the sector</a:t>
            </a:r>
          </a:p>
          <a:p>
            <a:pPr>
              <a:lnSpc>
                <a:spcPct val="150000"/>
              </a:lnSpc>
              <a:spcBef>
                <a:spcPts val="0"/>
              </a:spcBef>
              <a:spcAft>
                <a:spcPts val="500"/>
              </a:spcAft>
            </a:pPr>
            <a:r>
              <a:rPr lang="en-US" sz="1600" dirty="0" smtClean="0"/>
              <a:t>States including the richer ones (Punjab) promise free power to farmers increasing the burden of cross subsidization on retail and industrial consumers </a:t>
            </a:r>
          </a:p>
          <a:p>
            <a:pPr>
              <a:lnSpc>
                <a:spcPct val="150000"/>
              </a:lnSpc>
              <a:spcBef>
                <a:spcPts val="0"/>
              </a:spcBef>
              <a:spcAft>
                <a:spcPts val="500"/>
              </a:spcAft>
            </a:pPr>
            <a:r>
              <a:rPr lang="en-US" sz="1600" dirty="0" smtClean="0"/>
              <a:t>Government has taken measures like under RGGVY (Bharat </a:t>
            </a:r>
            <a:r>
              <a:rPr lang="en-US" sz="1600" dirty="0" err="1" smtClean="0"/>
              <a:t>Nirman</a:t>
            </a:r>
            <a:r>
              <a:rPr lang="en-US" sz="1600" dirty="0" smtClean="0"/>
              <a:t>) to make electricity available to remote areas, but they have not been fully successful. Under the program, </a:t>
            </a:r>
            <a:r>
              <a:rPr lang="en-IN" sz="1600" dirty="0" smtClean="0"/>
              <a:t>problems of low voltage electric supply to habitations, supply for limited number of hours, transponders being out of order etc remain </a:t>
            </a:r>
          </a:p>
          <a:p>
            <a:pPr>
              <a:lnSpc>
                <a:spcPct val="150000"/>
              </a:lnSpc>
              <a:spcBef>
                <a:spcPts val="0"/>
              </a:spcBef>
              <a:spcAft>
                <a:spcPts val="500"/>
              </a:spcAft>
            </a:pPr>
            <a:r>
              <a:rPr lang="en-US" sz="1600" dirty="0" smtClean="0"/>
              <a:t>Alternate mechanisms to supply electricity to the weaker sections at marginal rates need to be innovated: Examples from Gujarat such as </a:t>
            </a:r>
            <a:r>
              <a:rPr lang="en-US" sz="1600" dirty="0" err="1" smtClean="0"/>
              <a:t>Jyoti</a:t>
            </a:r>
            <a:r>
              <a:rPr lang="en-US" sz="1600" dirty="0" smtClean="0"/>
              <a:t> Gram </a:t>
            </a:r>
            <a:r>
              <a:rPr lang="en-US" sz="1600" dirty="0" err="1" smtClean="0"/>
              <a:t>Yojana</a:t>
            </a:r>
            <a:r>
              <a:rPr lang="en-US" sz="1600" dirty="0" smtClean="0"/>
              <a:t> and  Tata Power’s scheme Delhi can be useful</a:t>
            </a:r>
            <a:endParaRPr lang="en-IN" sz="1600"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Step Motherly Treatment to the Private Sector?  </a:t>
            </a:r>
            <a:endParaRPr lang="en-IN" sz="2100" b="1" dirty="0"/>
          </a:p>
        </p:txBody>
      </p:sp>
      <p:sp>
        <p:nvSpPr>
          <p:cNvPr id="3" name="Content Placeholder 2"/>
          <p:cNvSpPr>
            <a:spLocks noGrp="1"/>
          </p:cNvSpPr>
          <p:nvPr>
            <p:ph sz="quarter" idx="15"/>
          </p:nvPr>
        </p:nvSpPr>
        <p:spPr>
          <a:xfrm>
            <a:off x="304800" y="1066800"/>
            <a:ext cx="8750300" cy="5105400"/>
          </a:xfrm>
        </p:spPr>
        <p:txBody>
          <a:bodyPr/>
          <a:lstStyle/>
          <a:p>
            <a:pPr>
              <a:lnSpc>
                <a:spcPct val="150000"/>
              </a:lnSpc>
              <a:buNone/>
            </a:pPr>
            <a:r>
              <a:rPr lang="en-US" sz="1600" b="1" dirty="0" smtClean="0"/>
              <a:t>Issues hindering the growth of private players in electricity sector</a:t>
            </a:r>
          </a:p>
          <a:p>
            <a:pPr>
              <a:lnSpc>
                <a:spcPct val="150000"/>
              </a:lnSpc>
              <a:spcBef>
                <a:spcPts val="0"/>
              </a:spcBef>
              <a:spcAft>
                <a:spcPts val="600"/>
              </a:spcAft>
            </a:pPr>
            <a:r>
              <a:rPr lang="en-IN" sz="1600" dirty="0" smtClean="0"/>
              <a:t>Limited availability of coal</a:t>
            </a:r>
          </a:p>
          <a:p>
            <a:pPr>
              <a:lnSpc>
                <a:spcPct val="150000"/>
              </a:lnSpc>
              <a:spcBef>
                <a:spcPts val="0"/>
              </a:spcBef>
              <a:spcAft>
                <a:spcPts val="600"/>
              </a:spcAft>
            </a:pPr>
            <a:r>
              <a:rPr lang="en-IN" sz="1600" dirty="0" smtClean="0"/>
              <a:t>N</a:t>
            </a:r>
            <a:r>
              <a:rPr lang="en-US" sz="1600" dirty="0" smtClean="0"/>
              <a:t>on transparent coal selling policy followed by Coal India Limited </a:t>
            </a:r>
          </a:p>
          <a:p>
            <a:pPr>
              <a:lnSpc>
                <a:spcPct val="150000"/>
              </a:lnSpc>
              <a:spcBef>
                <a:spcPts val="0"/>
              </a:spcBef>
              <a:spcAft>
                <a:spcPts val="600"/>
              </a:spcAft>
            </a:pPr>
            <a:r>
              <a:rPr lang="en-US" sz="1600" dirty="0" smtClean="0"/>
              <a:t>Private generators import 70-100% coal at three times the price of domestic coal, </a:t>
            </a:r>
            <a:r>
              <a:rPr lang="en-IN" sz="1600" dirty="0" smtClean="0"/>
              <a:t>making them vulnerable to exchange rate volatility and changes in the exporting country’s laws over exports. </a:t>
            </a:r>
          </a:p>
          <a:p>
            <a:pPr>
              <a:lnSpc>
                <a:spcPct val="150000"/>
              </a:lnSpc>
              <a:spcBef>
                <a:spcPts val="0"/>
              </a:spcBef>
              <a:spcAft>
                <a:spcPts val="600"/>
              </a:spcAft>
            </a:pPr>
            <a:r>
              <a:rPr lang="en-US" sz="1600" dirty="0" smtClean="0"/>
              <a:t>As per private players, the Ultra Mega Power Projects (UMPP) are not being truly successful as bids are made based on the domestic price of coal. CIL has fulfilled only 50% of its obligation as mentioned in the 12</a:t>
            </a:r>
            <a:r>
              <a:rPr lang="en-US" sz="1600" baseline="30000" dirty="0" smtClean="0"/>
              <a:t>th</a:t>
            </a:r>
            <a:r>
              <a:rPr lang="en-US" sz="1600" dirty="0" smtClean="0"/>
              <a:t> Five Year Plan </a:t>
            </a:r>
          </a:p>
          <a:p>
            <a:pPr>
              <a:lnSpc>
                <a:spcPct val="150000"/>
              </a:lnSpc>
              <a:spcBef>
                <a:spcPts val="0"/>
              </a:spcBef>
              <a:spcAft>
                <a:spcPts val="600"/>
              </a:spcAft>
            </a:pPr>
            <a:r>
              <a:rPr lang="en-IN" sz="1600" dirty="0" smtClean="0"/>
              <a:t>Natural monopoly nature of transmission hinders private entry </a:t>
            </a:r>
          </a:p>
          <a:p>
            <a:pPr>
              <a:lnSpc>
                <a:spcPct val="150000"/>
              </a:lnSpc>
              <a:spcBef>
                <a:spcPts val="0"/>
              </a:spcBef>
              <a:spcAft>
                <a:spcPts val="600"/>
              </a:spcAft>
            </a:pPr>
            <a:r>
              <a:rPr lang="en-IN" sz="1600" dirty="0" smtClean="0"/>
              <a:t>Capacity constraints of the transmission lines, theft and inefficiencies </a:t>
            </a:r>
          </a:p>
          <a:p>
            <a:pPr>
              <a:lnSpc>
                <a:spcPct val="150000"/>
              </a:lnSpc>
            </a:pPr>
            <a:endParaRPr lang="en-IN" sz="1600" dirty="0" smtClean="0"/>
          </a:p>
          <a:p>
            <a:endParaRPr lang="en-IN" sz="1600" dirty="0" smtClean="0"/>
          </a:p>
          <a:p>
            <a:endParaRPr lang="en-US" sz="1600" dirty="0" smtClean="0"/>
          </a:p>
          <a:p>
            <a:pPr>
              <a:buNone/>
            </a:pPr>
            <a:endParaRPr lang="en-IN" sz="1600"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Discrimination Felt Most in the Distribution Segment</a:t>
            </a:r>
            <a:endParaRPr lang="en-IN" sz="2100" b="1" dirty="0"/>
          </a:p>
        </p:txBody>
      </p:sp>
      <p:sp>
        <p:nvSpPr>
          <p:cNvPr id="3" name="Content Placeholder 2"/>
          <p:cNvSpPr>
            <a:spLocks noGrp="1"/>
          </p:cNvSpPr>
          <p:nvPr>
            <p:ph sz="quarter" idx="15"/>
          </p:nvPr>
        </p:nvSpPr>
        <p:spPr/>
        <p:txBody>
          <a:bodyPr tIns="0"/>
          <a:lstStyle/>
          <a:p>
            <a:pPr>
              <a:lnSpc>
                <a:spcPts val="2300"/>
              </a:lnSpc>
            </a:pPr>
            <a:r>
              <a:rPr lang="en-IN" sz="1600" dirty="0" smtClean="0"/>
              <a:t>Distribution segment is largely regulated by the state. </a:t>
            </a:r>
          </a:p>
          <a:p>
            <a:pPr>
              <a:lnSpc>
                <a:spcPts val="2300"/>
              </a:lnSpc>
            </a:pPr>
            <a:r>
              <a:rPr lang="en-IN" sz="1600" dirty="0" smtClean="0"/>
              <a:t>State governments have used it as a tool to exercise power in their respective states. As per a senior executive from a leading private discom, “Delhi and Maharashtra have been the only exceptions to States governments’ regulatory failure in handling electricity”.  </a:t>
            </a:r>
          </a:p>
          <a:p>
            <a:pPr>
              <a:lnSpc>
                <a:spcPts val="2300"/>
              </a:lnSpc>
            </a:pPr>
            <a:r>
              <a:rPr lang="en-US" sz="1600" dirty="0" smtClean="0"/>
              <a:t>While the distribution is given to private player the wires are mostly owned by the state discoms. The World Bank has suggested that wire business must undergo tariff revision for enthusing competition. </a:t>
            </a:r>
          </a:p>
          <a:p>
            <a:pPr>
              <a:lnSpc>
                <a:spcPts val="2300"/>
              </a:lnSpc>
            </a:pPr>
            <a:r>
              <a:rPr lang="en-IN" sz="1600" dirty="0" smtClean="0"/>
              <a:t>As per private players , the biggest regulatory is in tariff revision</a:t>
            </a:r>
          </a:p>
          <a:p>
            <a:pPr lvl="1">
              <a:lnSpc>
                <a:spcPts val="2300"/>
              </a:lnSpc>
            </a:pPr>
            <a:r>
              <a:rPr lang="en-IN" sz="1600" dirty="0" smtClean="0"/>
              <a:t>Tariff orders are released so as to match the pre decided revenues, costs and profits for discoms. This is the biggest hurdle for entry of private players in the segment. </a:t>
            </a:r>
          </a:p>
          <a:p>
            <a:pPr lvl="1">
              <a:lnSpc>
                <a:spcPts val="2300"/>
              </a:lnSpc>
            </a:pPr>
            <a:r>
              <a:rPr lang="en-IN" sz="1600" dirty="0" smtClean="0"/>
              <a:t>Tariffs have not been set in a transparent manner and have resulted in poor return for private players.  </a:t>
            </a:r>
          </a:p>
          <a:p>
            <a:pPr>
              <a:lnSpc>
                <a:spcPts val="2300"/>
              </a:lnSpc>
            </a:pPr>
            <a:r>
              <a:rPr lang="en-US" sz="1600" dirty="0" smtClean="0"/>
              <a:t>As per private players, mutiple licences would increase efficiency compared to a fixed licence for a particular area. </a:t>
            </a:r>
          </a:p>
          <a:p>
            <a:pPr>
              <a:lnSpc>
                <a:spcPts val="2300"/>
              </a:lnSpc>
            </a:pPr>
            <a:r>
              <a:rPr lang="en-US" sz="1600" dirty="0" smtClean="0"/>
              <a:t>Officials in the CCI also suggest more transparency can be introduced in distribution and that distribution should be separated from retail businesses of billing and revenue collection. </a:t>
            </a:r>
            <a:endParaRPr lang="en-IN" sz="1600"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Domain Issues: CCI and CERC</a:t>
            </a:r>
            <a:endParaRPr lang="en-IN" sz="2100" b="1" dirty="0"/>
          </a:p>
        </p:txBody>
      </p:sp>
      <p:sp>
        <p:nvSpPr>
          <p:cNvPr id="3" name="Content Placeholder 2"/>
          <p:cNvSpPr>
            <a:spLocks noGrp="1"/>
          </p:cNvSpPr>
          <p:nvPr>
            <p:ph sz="quarter" idx="15"/>
          </p:nvPr>
        </p:nvSpPr>
        <p:spPr/>
        <p:txBody>
          <a:bodyPr/>
          <a:lstStyle/>
          <a:p>
            <a:pPr>
              <a:lnSpc>
                <a:spcPct val="150000"/>
              </a:lnSpc>
            </a:pPr>
            <a:r>
              <a:rPr lang="en-IN" sz="1600" dirty="0" smtClean="0"/>
              <a:t>Differences between CERC and CCI over jurisdiction of anti-competitive practices in the domestic power sector</a:t>
            </a:r>
          </a:p>
          <a:p>
            <a:pPr>
              <a:lnSpc>
                <a:spcPct val="150000"/>
              </a:lnSpc>
            </a:pPr>
            <a:r>
              <a:rPr lang="en-IN" sz="1600" dirty="0" smtClean="0"/>
              <a:t>CERC issued draft regulations in August 2012, for prevention of adverse effect on competition in the power sector</a:t>
            </a:r>
          </a:p>
          <a:p>
            <a:pPr>
              <a:lnSpc>
                <a:spcPct val="150000"/>
              </a:lnSpc>
            </a:pPr>
            <a:r>
              <a:rPr lang="en-IN" sz="1600" dirty="0" smtClean="0"/>
              <a:t>Section 60 of the Electricity Act, 2003 relates to market domination. According to this clause, </a:t>
            </a:r>
            <a:r>
              <a:rPr lang="en-IN" sz="1600" i="1" dirty="0" smtClean="0"/>
              <a:t>“an appropriate commission may issue such directions to a licensee or a generating company, if they abuse dominant position or get into a combination that is likely to cause or causes an adverse effect on competition in electricity industry”.</a:t>
            </a:r>
          </a:p>
          <a:p>
            <a:pPr>
              <a:lnSpc>
                <a:spcPct val="150000"/>
              </a:lnSpc>
            </a:pPr>
            <a:r>
              <a:rPr lang="en-IN" sz="1600" dirty="0" smtClean="0"/>
              <a:t>CCI has shown concern over CERC issuing such norms as all matters related to competition come under its purview</a:t>
            </a:r>
          </a:p>
          <a:p>
            <a:pPr>
              <a:lnSpc>
                <a:spcPct val="150000"/>
              </a:lnSpc>
            </a:pPr>
            <a:r>
              <a:rPr lang="en-IN" sz="1600" dirty="0" smtClean="0"/>
              <a:t>As per the Competition Act, 2002, CCI has the mandate to eliminate practices that adversely impact competition in the country </a:t>
            </a:r>
          </a:p>
          <a:p>
            <a:pPr>
              <a:lnSpc>
                <a:spcPct val="150000"/>
              </a:lnSpc>
            </a:pPr>
            <a:r>
              <a:rPr lang="en-US" sz="1600" b="1" dirty="0" smtClean="0"/>
              <a:t>Should the government not decide the domain issue expediously?</a:t>
            </a:r>
            <a:endParaRPr lang="en-IN"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Economic Benefits</a:t>
            </a:r>
            <a:endParaRPr lang="en-IN" sz="2100" b="1" dirty="0"/>
          </a:p>
        </p:txBody>
      </p:sp>
      <p:sp>
        <p:nvSpPr>
          <p:cNvPr id="3" name="Content Placeholder 2"/>
          <p:cNvSpPr>
            <a:spLocks noGrp="1"/>
          </p:cNvSpPr>
          <p:nvPr>
            <p:ph sz="quarter" idx="15"/>
          </p:nvPr>
        </p:nvSpPr>
        <p:spPr/>
        <p:txBody>
          <a:bodyPr/>
          <a:lstStyle/>
          <a:p>
            <a:pPr>
              <a:lnSpc>
                <a:spcPct val="150000"/>
              </a:lnSpc>
            </a:pPr>
            <a:r>
              <a:rPr lang="en-US" sz="1600" dirty="0" smtClean="0"/>
              <a:t>Policies initiated in sectors like manufacturing, electricity, telecom, etc. have yielded returns. But introduction of competition will affect the common man in a positive way</a:t>
            </a:r>
          </a:p>
          <a:p>
            <a:pPr>
              <a:lnSpc>
                <a:spcPct val="150000"/>
              </a:lnSpc>
            </a:pPr>
            <a:r>
              <a:rPr lang="en-US" sz="1600" dirty="0" smtClean="0"/>
              <a:t>A more pronounced open access policy will give consumers a better choice. </a:t>
            </a:r>
          </a:p>
          <a:p>
            <a:pPr>
              <a:lnSpc>
                <a:spcPct val="150000"/>
              </a:lnSpc>
            </a:pPr>
            <a:r>
              <a:rPr lang="en-US" sz="1600" dirty="0" smtClean="0"/>
              <a:t>Efficiency gains from competition are evident from the case of Gujarat. </a:t>
            </a:r>
          </a:p>
          <a:p>
            <a:pPr lvl="1">
              <a:lnSpc>
                <a:spcPct val="150000"/>
              </a:lnSpc>
            </a:pPr>
            <a:r>
              <a:rPr lang="en-US" sz="1600" dirty="0" smtClean="0"/>
              <a:t>Unbundling has resulted in not only efficient distribution but consumers have benefited in terms of getting uninterrupted power supply as the discom adhering to SAIFI (lowest average interruption frequency index) gets rewarded</a:t>
            </a:r>
          </a:p>
          <a:p>
            <a:pPr lvl="1">
              <a:lnSpc>
                <a:spcPct val="150000"/>
              </a:lnSpc>
            </a:pPr>
            <a:r>
              <a:rPr lang="en-US" sz="1600" dirty="0" smtClean="0"/>
              <a:t>Gujarat has also adopted on line application processing through E-Urja for new connections, change of names</a:t>
            </a:r>
          </a:p>
          <a:p>
            <a:pPr>
              <a:lnSpc>
                <a:spcPct val="150000"/>
              </a:lnSpc>
            </a:pPr>
            <a:r>
              <a:rPr lang="en-US" sz="1600" dirty="0" smtClean="0"/>
              <a:t>Consumers get benefits from co-</a:t>
            </a:r>
            <a:r>
              <a:rPr lang="en-US" sz="1600" dirty="0" err="1" smtClean="0"/>
              <a:t>opetition</a:t>
            </a:r>
            <a:endParaRPr lang="en-US" sz="1600"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Advocacy Measures </a:t>
            </a:r>
          </a:p>
        </p:txBody>
      </p:sp>
      <p:sp>
        <p:nvSpPr>
          <p:cNvPr id="6" name="Content Placeholder 2"/>
          <p:cNvSpPr>
            <a:spLocks noGrp="1"/>
          </p:cNvSpPr>
          <p:nvPr>
            <p:ph sz="quarter" idx="15"/>
          </p:nvPr>
        </p:nvSpPr>
        <p:spPr/>
        <p:txBody>
          <a:bodyPr/>
          <a:lstStyle/>
          <a:p>
            <a:pPr marL="457200" algn="just">
              <a:lnSpc>
                <a:spcPct val="150000"/>
              </a:lnSpc>
              <a:buNone/>
            </a:pPr>
            <a:r>
              <a:rPr lang="en-US" sz="1600" b="1" i="1" u="sng" dirty="0" smtClean="0"/>
              <a:t>Central Level</a:t>
            </a:r>
          </a:p>
          <a:p>
            <a:pPr marL="457200" algn="just">
              <a:lnSpc>
                <a:spcPct val="150000"/>
              </a:lnSpc>
            </a:pPr>
            <a:r>
              <a:rPr lang="en-US" sz="1600" dirty="0" smtClean="0"/>
              <a:t>Reducing the monopoly power of Coal India Limited (CIL) in the supply of coal </a:t>
            </a:r>
          </a:p>
          <a:p>
            <a:pPr marL="857250" lvl="1" algn="just">
              <a:lnSpc>
                <a:spcPct val="150000"/>
              </a:lnSpc>
            </a:pPr>
            <a:r>
              <a:rPr lang="en-US" sz="1400" dirty="0" smtClean="0"/>
              <a:t>Pooling the price of domestic and imported coal is a way forward in this direction.</a:t>
            </a:r>
          </a:p>
          <a:p>
            <a:pPr marL="457200" algn="just">
              <a:lnSpc>
                <a:spcPct val="150000"/>
              </a:lnSpc>
            </a:pPr>
            <a:r>
              <a:rPr lang="en-US" sz="1600" dirty="0" smtClean="0"/>
              <a:t>Gradual phasing out of subsidies and cross subsidy surcharge</a:t>
            </a:r>
          </a:p>
          <a:p>
            <a:pPr marL="457200" algn="just">
              <a:lnSpc>
                <a:spcPct val="150000"/>
              </a:lnSpc>
            </a:pPr>
            <a:r>
              <a:rPr lang="en-US" sz="1600" dirty="0" smtClean="0"/>
              <a:t>Creation of appropriate transmission infrastructure for renewable energy projects</a:t>
            </a:r>
          </a:p>
          <a:p>
            <a:pPr marL="457200" algn="just">
              <a:lnSpc>
                <a:spcPct val="150000"/>
              </a:lnSpc>
            </a:pPr>
            <a:r>
              <a:rPr lang="en-US" sz="1600" dirty="0" smtClean="0"/>
              <a:t>Adopting the UK electricity model of Open Access, wherein all consumers are free to source power from the free market </a:t>
            </a:r>
          </a:p>
          <a:p>
            <a:pPr marL="457200" algn="just">
              <a:lnSpc>
                <a:spcPct val="150000"/>
              </a:lnSpc>
              <a:buNone/>
            </a:pPr>
            <a:r>
              <a:rPr lang="en-US" sz="1600" b="1" i="1" u="sng" dirty="0" smtClean="0"/>
              <a:t>State Level</a:t>
            </a:r>
          </a:p>
          <a:p>
            <a:pPr marL="457200" algn="just">
              <a:lnSpc>
                <a:spcPct val="150000"/>
              </a:lnSpc>
            </a:pPr>
            <a:r>
              <a:rPr lang="en-US" sz="1600" dirty="0" smtClean="0"/>
              <a:t>Regular and transparent revision of tariff rates </a:t>
            </a:r>
          </a:p>
          <a:p>
            <a:pPr marL="457200" algn="just">
              <a:lnSpc>
                <a:spcPct val="150000"/>
              </a:lnSpc>
            </a:pPr>
            <a:r>
              <a:rPr lang="en-US" sz="1600" dirty="0" smtClean="0"/>
              <a:t>Unbundling the electricity supply chain in states where it has not been implemented till now   </a:t>
            </a:r>
          </a:p>
          <a:p>
            <a:pPr marL="457200" algn="just">
              <a:lnSpc>
                <a:spcPct val="150000"/>
              </a:lnSpc>
            </a:pPr>
            <a:r>
              <a:rPr lang="en-US" sz="1600" dirty="0" smtClean="0"/>
              <a:t>Application  of Section 11 of the Electricity Act, 2003 only in case of extraordinary circumstances and not on a regular basis. </a:t>
            </a:r>
            <a:endParaRPr lang="en-US" sz="1600" i="1"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18</a:t>
            </a:fld>
            <a:endParaRPr lang="en-US"/>
          </a:p>
        </p:txBody>
      </p:sp>
      <p:pic>
        <p:nvPicPr>
          <p:cNvPr id="6" name="Content Placeholder 4"/>
          <p:cNvPicPr>
            <a:picLocks noGrp="1" noChangeAspect="1" noChangeArrowheads="1"/>
          </p:cNvPicPr>
          <p:nvPr>
            <p:ph sz="quarter" idx="15"/>
          </p:nvPr>
        </p:nvPicPr>
        <p:blipFill>
          <a:blip r:embed="rId2" cstate="print"/>
          <a:srcRect/>
          <a:stretch>
            <a:fillRect/>
          </a:stretch>
        </p:blipFill>
        <p:spPr bwMode="auto">
          <a:xfrm>
            <a:off x="2895600" y="1219200"/>
            <a:ext cx="2857500" cy="2286000"/>
          </a:xfrm>
          <a:prstGeom prst="rect">
            <a:avLst/>
          </a:prstGeom>
          <a:noFill/>
          <a:ln w="9525">
            <a:noFill/>
            <a:miter lim="800000"/>
            <a:headEnd/>
            <a:tailEnd/>
          </a:ln>
        </p:spPr>
      </p:pic>
      <p:sp>
        <p:nvSpPr>
          <p:cNvPr id="7" name="Text Placeholder 2"/>
          <p:cNvSpPr>
            <a:spLocks noGrp="1"/>
          </p:cNvSpPr>
          <p:nvPr>
            <p:ph type="body" sz="quarter" idx="13"/>
          </p:nvPr>
        </p:nvSpPr>
        <p:spPr>
          <a:xfrm>
            <a:off x="86833" y="381000"/>
            <a:ext cx="9253728" cy="533400"/>
          </a:xfrm>
        </p:spPr>
        <p:txBody>
          <a:bodyPr anchor="ctr">
            <a:normAutofit/>
          </a:bodyPr>
          <a:lstStyle/>
          <a:p>
            <a:pPr>
              <a:buNone/>
            </a:pPr>
            <a:r>
              <a:rPr lang="en-US" sz="2400" dirty="0" smtClean="0">
                <a:latin typeface="Book Antiqua" pitchFamily="18" charset="0"/>
              </a:rPr>
              <a:t>Thank you</a:t>
            </a:r>
            <a:endParaRPr lang="en-US" sz="2400" dirty="0">
              <a:latin typeface="Book Antiqua" pitchFamily="18" charset="0"/>
            </a:endParaRPr>
          </a:p>
        </p:txBody>
      </p:sp>
      <p:sp>
        <p:nvSpPr>
          <p:cNvPr id="8" name="Rectangle 7"/>
          <p:cNvSpPr/>
          <p:nvPr/>
        </p:nvSpPr>
        <p:spPr>
          <a:xfrm>
            <a:off x="533400" y="3810000"/>
            <a:ext cx="8458200" cy="553998"/>
          </a:xfrm>
          <a:prstGeom prst="rect">
            <a:avLst/>
          </a:prstGeom>
        </p:spPr>
        <p:txBody>
          <a:bodyPr wrap="square">
            <a:spAutoFit/>
          </a:bodyPr>
          <a:lstStyle/>
          <a:p>
            <a:pPr lvl="0" algn="just" fontAlgn="base">
              <a:spcBef>
                <a:spcPct val="0"/>
              </a:spcBef>
              <a:spcAft>
                <a:spcPct val="0"/>
              </a:spcAft>
            </a:pPr>
            <a:r>
              <a:rPr lang="en-US" sz="1500" b="1" dirty="0" smtClean="0">
                <a:latin typeface="Book Antiqua" pitchFamily="18" charset="0"/>
                <a:ea typeface="Calibri" pitchFamily="34" charset="0"/>
                <a:cs typeface="Arial" pitchFamily="34" charset="0"/>
              </a:rPr>
              <a:t>Nathan India</a:t>
            </a:r>
            <a:r>
              <a:rPr lang="en-US" sz="1500" dirty="0" smtClean="0">
                <a:latin typeface="Book Antiqua" pitchFamily="18" charset="0"/>
                <a:ea typeface="Calibri" pitchFamily="34" charset="0"/>
                <a:cs typeface="Arial" pitchFamily="34" charset="0"/>
              </a:rPr>
              <a:t> is an economic consulting firm that specializes in survey design and research, market and business analytics and competition policy.</a:t>
            </a:r>
            <a:endParaRPr lang="en-US" sz="1500" dirty="0" smtClean="0">
              <a:latin typeface="Book Antiqua" pitchFamily="18" charset="0"/>
              <a:cs typeface="Arial" pitchFamily="34" charset="0"/>
            </a:endParaRPr>
          </a:p>
        </p:txBody>
      </p:sp>
      <p:sp>
        <p:nvSpPr>
          <p:cNvPr id="9" name="Rectangle 2"/>
          <p:cNvSpPr>
            <a:spLocks noChangeArrowheads="1"/>
          </p:cNvSpPr>
          <p:nvPr/>
        </p:nvSpPr>
        <p:spPr bwMode="auto">
          <a:xfrm>
            <a:off x="609600" y="4464278"/>
            <a:ext cx="83058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1500" b="1" i="1" dirty="0" smtClean="0">
                <a:latin typeface="Book Antiqua" pitchFamily="18" charset="0"/>
                <a:ea typeface="Calibri" pitchFamily="34" charset="0"/>
                <a:cs typeface="Tahoma" pitchFamily="34" charset="0"/>
              </a:rPr>
              <a:t>Nathan Economic Consulting India Private Limited</a:t>
            </a:r>
          </a:p>
          <a:p>
            <a:pPr lvl="0" algn="ctr" fontAlgn="base">
              <a:spcBef>
                <a:spcPct val="0"/>
              </a:spcBef>
              <a:spcAft>
                <a:spcPct val="0"/>
              </a:spcAft>
            </a:pPr>
            <a:endParaRPr lang="en-US" sz="1400" dirty="0" smtClean="0">
              <a:latin typeface="Book Antiqua" pitchFamily="18" charset="0"/>
            </a:endParaRPr>
          </a:p>
          <a:p>
            <a:pPr lvl="0" algn="just" eaLnBrk="0" fontAlgn="base" hangingPunct="0">
              <a:spcBef>
                <a:spcPct val="0"/>
              </a:spcBef>
              <a:spcAft>
                <a:spcPct val="0"/>
              </a:spcAft>
            </a:pPr>
            <a:r>
              <a:rPr lang="en-US" sz="1400" b="1" dirty="0" smtClean="0">
                <a:latin typeface="Book Antiqua" pitchFamily="18" charset="0"/>
                <a:ea typeface="Calibri" pitchFamily="34" charset="0"/>
                <a:cs typeface="Tahoma" pitchFamily="34" charset="0"/>
              </a:rPr>
              <a:t>Chennai Office				Delhi Office</a:t>
            </a:r>
          </a:p>
          <a:p>
            <a:pPr algn="just" eaLnBrk="0" fontAlgn="base" hangingPunct="0">
              <a:spcBef>
                <a:spcPct val="0"/>
              </a:spcBef>
              <a:spcAft>
                <a:spcPct val="0"/>
              </a:spcAft>
            </a:pPr>
            <a:r>
              <a:rPr lang="en-US" sz="1400" dirty="0" smtClean="0">
                <a:latin typeface="Book Antiqua" pitchFamily="18" charset="0"/>
                <a:ea typeface="Calibri" pitchFamily="34" charset="0"/>
                <a:cs typeface="Tahoma" pitchFamily="34" charset="0"/>
              </a:rPr>
              <a:t>New No.45, T.T.K. Road, G-C Ground Floor,		Level 4,Rectangle 1,</a:t>
            </a:r>
          </a:p>
          <a:p>
            <a:pPr algn="just" eaLnBrk="0" fontAlgn="base" hangingPunct="0">
              <a:spcBef>
                <a:spcPct val="0"/>
              </a:spcBef>
              <a:spcAft>
                <a:spcPct val="0"/>
              </a:spcAft>
            </a:pPr>
            <a:r>
              <a:rPr lang="en-US" sz="1400" dirty="0" smtClean="0">
                <a:latin typeface="Book Antiqua" pitchFamily="18" charset="0"/>
                <a:ea typeface="Calibri" pitchFamily="34" charset="0"/>
                <a:cs typeface="Tahoma" pitchFamily="34" charset="0"/>
              </a:rPr>
              <a:t>George </a:t>
            </a:r>
            <a:r>
              <a:rPr lang="en-US" sz="1400" dirty="0" err="1" smtClean="0">
                <a:latin typeface="Book Antiqua" pitchFamily="18" charset="0"/>
                <a:ea typeface="Calibri" pitchFamily="34" charset="0"/>
                <a:cs typeface="Tahoma" pitchFamily="34" charset="0"/>
              </a:rPr>
              <a:t>Ponnaiya</a:t>
            </a:r>
            <a:r>
              <a:rPr lang="en-US" sz="1400" dirty="0" smtClean="0">
                <a:latin typeface="Book Antiqua" pitchFamily="18" charset="0"/>
                <a:ea typeface="Calibri" pitchFamily="34" charset="0"/>
                <a:cs typeface="Tahoma" pitchFamily="34" charset="0"/>
              </a:rPr>
              <a:t> Building,				Commercial Complex D-4,</a:t>
            </a:r>
          </a:p>
          <a:p>
            <a:pPr algn="just" eaLnBrk="0" fontAlgn="base" hangingPunct="0">
              <a:spcBef>
                <a:spcPct val="0"/>
              </a:spcBef>
              <a:spcAft>
                <a:spcPct val="0"/>
              </a:spcAft>
            </a:pPr>
            <a:r>
              <a:rPr lang="en-US" sz="1400" dirty="0" smtClean="0">
                <a:latin typeface="Book Antiqua" pitchFamily="18" charset="0"/>
                <a:ea typeface="Calibri" pitchFamily="34" charset="0"/>
                <a:cs typeface="Tahoma" pitchFamily="34" charset="0"/>
              </a:rPr>
              <a:t>Chennai-600018, Tamil Nadu, India			</a:t>
            </a:r>
            <a:r>
              <a:rPr lang="en-US" sz="1400" dirty="0" err="1" smtClean="0">
                <a:latin typeface="Book Antiqua" pitchFamily="18" charset="0"/>
                <a:ea typeface="Calibri" pitchFamily="34" charset="0"/>
                <a:cs typeface="Tahoma" pitchFamily="34" charset="0"/>
              </a:rPr>
              <a:t>Saket</a:t>
            </a:r>
            <a:r>
              <a:rPr lang="en-US" sz="1400" dirty="0" smtClean="0">
                <a:latin typeface="Book Antiqua" pitchFamily="18" charset="0"/>
                <a:ea typeface="Calibri" pitchFamily="34" charset="0"/>
                <a:cs typeface="Tahoma" pitchFamily="34" charset="0"/>
              </a:rPr>
              <a:t>, New Delhi-110017,India </a:t>
            </a:r>
          </a:p>
          <a:p>
            <a:pPr algn="just" eaLnBrk="0" fontAlgn="base" hangingPunct="0">
              <a:spcBef>
                <a:spcPct val="0"/>
              </a:spcBef>
              <a:spcAft>
                <a:spcPct val="0"/>
              </a:spcAft>
            </a:pPr>
            <a:r>
              <a:rPr lang="en-US" sz="1400" dirty="0" smtClean="0">
                <a:latin typeface="Book Antiqua" pitchFamily="18" charset="0"/>
                <a:ea typeface="Calibri" pitchFamily="34" charset="0"/>
                <a:cs typeface="Tahoma" pitchFamily="34" charset="0"/>
              </a:rPr>
              <a:t>T: +91 44 4293 7700; F: +91 44 4293 7773 			T:  +91 11 4051 4051</a:t>
            </a:r>
          </a:p>
          <a:p>
            <a:pPr algn="ctr" eaLnBrk="0" fontAlgn="base" hangingPunct="0">
              <a:spcBef>
                <a:spcPct val="0"/>
              </a:spcBef>
              <a:spcAft>
                <a:spcPct val="0"/>
              </a:spcAft>
            </a:pPr>
            <a:endParaRPr lang="en-US" sz="1300" dirty="0" smtClean="0">
              <a:latin typeface="Book Antiqua" pitchFamily="18" charset="0"/>
              <a:ea typeface="Calibri" pitchFamily="34" charset="0"/>
              <a:cs typeface="Tahoma" pitchFamily="34" charset="0"/>
            </a:endParaRPr>
          </a:p>
          <a:p>
            <a:pPr algn="ctr" eaLnBrk="0" fontAlgn="base" hangingPunct="0">
              <a:spcBef>
                <a:spcPct val="0"/>
              </a:spcBef>
              <a:spcAft>
                <a:spcPct val="0"/>
              </a:spcAft>
            </a:pPr>
            <a:r>
              <a:rPr lang="en-US" sz="1200" dirty="0" smtClean="0">
                <a:latin typeface="Book Antiqua" pitchFamily="18" charset="0"/>
                <a:ea typeface="Calibri" pitchFamily="34" charset="0"/>
                <a:cs typeface="Tahoma" pitchFamily="34" charset="0"/>
              </a:rPr>
              <a:t>E-mail:</a:t>
            </a:r>
            <a:r>
              <a:rPr lang="en-US" sz="1200" dirty="0" smtClean="0">
                <a:solidFill>
                  <a:srgbClr val="002060"/>
                </a:solidFill>
                <a:latin typeface="Book Antiqua" pitchFamily="18" charset="0"/>
                <a:ea typeface="Calibri" pitchFamily="34" charset="0"/>
                <a:cs typeface="Tahoma" pitchFamily="34" charset="0"/>
              </a:rPr>
              <a:t> nathanindia@nathaninc.com</a:t>
            </a:r>
          </a:p>
          <a:p>
            <a:pPr algn="ctr" eaLnBrk="0" fontAlgn="base" hangingPunct="0">
              <a:spcBef>
                <a:spcPct val="0"/>
              </a:spcBef>
              <a:spcAft>
                <a:spcPct val="0"/>
              </a:spcAft>
            </a:pPr>
            <a:r>
              <a:rPr lang="en-US" sz="1200" dirty="0" smtClean="0">
                <a:solidFill>
                  <a:srgbClr val="002060"/>
                </a:solidFill>
                <a:latin typeface="Book Antiqua" pitchFamily="18" charset="0"/>
                <a:cs typeface="Tahoma" pitchFamily="34" charset="0"/>
              </a:rPr>
              <a:t>www.nathaninc.com</a:t>
            </a:r>
            <a:endParaRPr lang="en-US" sz="1200" dirty="0" smtClean="0">
              <a:solidFill>
                <a:srgbClr val="002060"/>
              </a:solidFill>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normAutofit/>
          </a:bodyPr>
          <a:lstStyle/>
          <a:p>
            <a:pPr>
              <a:buNone/>
            </a:pPr>
            <a:r>
              <a:rPr lang="en-US" sz="2100" b="1" dirty="0" smtClean="0"/>
              <a:t>Executive Summary</a:t>
            </a:r>
            <a:endParaRPr lang="en-US" sz="2100" dirty="0"/>
          </a:p>
        </p:txBody>
      </p:sp>
      <p:sp>
        <p:nvSpPr>
          <p:cNvPr id="4" name="Content Placeholder 3"/>
          <p:cNvSpPr>
            <a:spLocks noGrp="1"/>
          </p:cNvSpPr>
          <p:nvPr>
            <p:ph sz="quarter" idx="15"/>
          </p:nvPr>
        </p:nvSpPr>
        <p:spPr/>
        <p:txBody>
          <a:bodyPr/>
          <a:lstStyle/>
          <a:p>
            <a:pPr marL="457200" indent="-339725" algn="just">
              <a:spcBef>
                <a:spcPts val="0"/>
              </a:spcBef>
              <a:spcAft>
                <a:spcPts val="1500"/>
              </a:spcAft>
            </a:pPr>
            <a:r>
              <a:rPr lang="en-US" sz="1600" dirty="0" smtClean="0">
                <a:latin typeface="+mj-lt"/>
              </a:rPr>
              <a:t>Until 1991, the electricity sector in India was a vertically integrated monopoly, largely owned by the State</a:t>
            </a:r>
          </a:p>
          <a:p>
            <a:pPr marL="457200" indent="-339725" algn="just">
              <a:spcBef>
                <a:spcPts val="0"/>
              </a:spcBef>
              <a:spcAft>
                <a:spcPts val="1500"/>
              </a:spcAft>
            </a:pPr>
            <a:r>
              <a:rPr lang="en-US" sz="1600" dirty="0" smtClean="0">
                <a:latin typeface="+mj-lt"/>
              </a:rPr>
              <a:t>Post liberalization, the sector was gradually opened for the private sector</a:t>
            </a:r>
          </a:p>
          <a:p>
            <a:pPr marL="457200" indent="-339725" algn="just">
              <a:spcBef>
                <a:spcPts val="0"/>
              </a:spcBef>
              <a:spcAft>
                <a:spcPts val="1500"/>
              </a:spcAft>
            </a:pPr>
            <a:r>
              <a:rPr lang="en-US" sz="1600" dirty="0" smtClean="0">
                <a:latin typeface="+mj-lt"/>
              </a:rPr>
              <a:t>Electricity Act of 2003 marked a paradigm shift in the sector by introducing competition in all segments of electricity supply – generation, transmission and distribution</a:t>
            </a:r>
          </a:p>
          <a:p>
            <a:pPr marL="457200" indent="-339725" algn="just">
              <a:spcBef>
                <a:spcPts val="0"/>
              </a:spcBef>
              <a:spcAft>
                <a:spcPts val="1500"/>
              </a:spcAft>
            </a:pPr>
            <a:r>
              <a:rPr lang="en-US" sz="1600" dirty="0" smtClean="0">
                <a:latin typeface="+mj-lt"/>
              </a:rPr>
              <a:t>However, in practice, competition in the electricity sector still seems to be distant hope, due  to political interventions and regulatory hurdles</a:t>
            </a:r>
          </a:p>
          <a:p>
            <a:pPr marL="457200" indent="-339725" algn="just">
              <a:spcBef>
                <a:spcPts val="0"/>
              </a:spcBef>
              <a:spcAft>
                <a:spcPts val="1500"/>
              </a:spcAft>
            </a:pPr>
            <a:r>
              <a:rPr lang="en-US" sz="1600" dirty="0" smtClean="0">
                <a:latin typeface="+mj-lt"/>
              </a:rPr>
              <a:t>Things that need to be changed include political expediency and monopolization by state monoliths</a:t>
            </a:r>
          </a:p>
          <a:p>
            <a:pPr marL="457200" indent="-339725" algn="just">
              <a:spcBef>
                <a:spcPts val="0"/>
              </a:spcBef>
              <a:spcAft>
                <a:spcPts val="1500"/>
              </a:spcAft>
            </a:pPr>
            <a:r>
              <a:rPr lang="en-US" sz="1600" dirty="0" smtClean="0">
                <a:latin typeface="+mj-lt"/>
              </a:rPr>
              <a:t>In Nathan’s view more competition needs be brought in the sector. The role of political economy requires a relook and the regulatory framework governing the autonomy of the statutory bodies need further opening up. Further, policies to ensure ease in attaining Open Access by private players, and  augment the electricity supply in the economy need to be undertaken.</a:t>
            </a:r>
          </a:p>
        </p:txBody>
      </p:sp>
      <p:sp>
        <p:nvSpPr>
          <p:cNvPr id="5" name="Slide Number Placeholder 4"/>
          <p:cNvSpPr>
            <a:spLocks noGrp="1"/>
          </p:cNvSpPr>
          <p:nvPr>
            <p:ph type="sldNum" sz="quarter" idx="17"/>
          </p:nvPr>
        </p:nvSpPr>
        <p:spPr/>
        <p:txBody>
          <a:bodyPr/>
          <a:lstStyle/>
          <a:p>
            <a:pPr>
              <a:defRPr/>
            </a:pPr>
            <a:fld id="{2F397C0A-92A4-418E-9353-616FA789051C}"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normAutofit/>
          </a:bodyPr>
          <a:lstStyle/>
          <a:p>
            <a:pPr lvl="0">
              <a:buNone/>
            </a:pPr>
            <a:r>
              <a:rPr lang="en-US" sz="2100" b="1" dirty="0" smtClean="0"/>
              <a:t>Government Regulations : Coal and Electricity</a:t>
            </a:r>
            <a:endParaRPr lang="en-US" sz="2100" dirty="0"/>
          </a:p>
        </p:txBody>
      </p:sp>
      <p:sp>
        <p:nvSpPr>
          <p:cNvPr id="4" name="Content Placeholder 3"/>
          <p:cNvSpPr>
            <a:spLocks noGrp="1"/>
          </p:cNvSpPr>
          <p:nvPr>
            <p:ph sz="quarter" idx="15"/>
          </p:nvPr>
        </p:nvSpPr>
        <p:spPr>
          <a:xfrm>
            <a:off x="330200" y="990600"/>
            <a:ext cx="8750300" cy="5513070"/>
          </a:xfrm>
        </p:spPr>
        <p:txBody>
          <a:bodyPr/>
          <a:lstStyle/>
          <a:p>
            <a:pPr marL="457200" algn="just">
              <a:spcBef>
                <a:spcPts val="0"/>
              </a:spcBef>
              <a:spcAft>
                <a:spcPts val="600"/>
              </a:spcAft>
              <a:tabLst>
                <a:tab pos="6000750" algn="l"/>
              </a:tabLst>
            </a:pPr>
            <a:r>
              <a:rPr lang="en-US" sz="1500" b="1" i="1" u="sng" dirty="0" smtClean="0">
                <a:ea typeface="Calibri"/>
                <a:cs typeface="Times New Roman"/>
              </a:rPr>
              <a:t>Coal </a:t>
            </a:r>
          </a:p>
          <a:p>
            <a:pPr marL="857250" lvl="1" algn="just">
              <a:spcBef>
                <a:spcPts val="0"/>
              </a:spcBef>
              <a:spcAft>
                <a:spcPts val="600"/>
              </a:spcAft>
              <a:tabLst>
                <a:tab pos="6000750" algn="l"/>
              </a:tabLst>
            </a:pPr>
            <a:r>
              <a:rPr lang="en-US" sz="1500" dirty="0" smtClean="0">
                <a:ea typeface="Calibri"/>
                <a:cs typeface="Times New Roman"/>
              </a:rPr>
              <a:t>Government owned Coal India Ltd (CIL) holds around 80 percent of India’s overall coal production. This monopoly by CIL in coal (primary fuel) production gives preferential treatment to the public generating companies, resulting in relatively fewer private companies in the segment. CIL is under the CCI scanner for abuse of dominance</a:t>
            </a:r>
          </a:p>
          <a:p>
            <a:pPr marL="857250" lvl="1" algn="just">
              <a:spcBef>
                <a:spcPts val="0"/>
              </a:spcBef>
              <a:spcAft>
                <a:spcPts val="600"/>
              </a:spcAft>
              <a:tabLst>
                <a:tab pos="6000750" algn="l"/>
              </a:tabLst>
            </a:pPr>
            <a:r>
              <a:rPr lang="en-US" sz="1500" dirty="0" smtClean="0">
                <a:ea typeface="Calibri"/>
                <a:cs typeface="Times New Roman"/>
              </a:rPr>
              <a:t>Government’s initiative in the last 5-6 years to allocate coal blocks to private players backfired as competition neutrality was ignored. Comptroller and Auditor General (CAG), has recommended a competitive bidding process.</a:t>
            </a:r>
          </a:p>
          <a:p>
            <a:pPr marL="857250" lvl="1" algn="just">
              <a:spcBef>
                <a:spcPts val="0"/>
              </a:spcBef>
              <a:spcAft>
                <a:spcPts val="600"/>
              </a:spcAft>
              <a:tabLst>
                <a:tab pos="6000750" algn="l"/>
              </a:tabLst>
            </a:pPr>
            <a:r>
              <a:rPr lang="en-US" sz="1500" dirty="0" smtClean="0">
                <a:ea typeface="Calibri"/>
                <a:cs typeface="Times New Roman"/>
              </a:rPr>
              <a:t>To study the same, we study the auction and non auction models of coal supply in US, Australia, China, South Africa and Indonesia</a:t>
            </a:r>
          </a:p>
          <a:p>
            <a:pPr marL="457200" algn="just">
              <a:spcBef>
                <a:spcPts val="0"/>
              </a:spcBef>
              <a:spcAft>
                <a:spcPts val="1200"/>
              </a:spcAft>
              <a:tabLst>
                <a:tab pos="6000750" algn="l"/>
              </a:tabLst>
            </a:pPr>
            <a:r>
              <a:rPr lang="en-US" sz="1500" b="1" i="1" u="sng" dirty="0" smtClean="0">
                <a:ea typeface="Calibri"/>
                <a:cs typeface="Times New Roman"/>
              </a:rPr>
              <a:t>Electricity</a:t>
            </a:r>
          </a:p>
          <a:p>
            <a:pPr marL="857250" lvl="1" algn="just">
              <a:spcBef>
                <a:spcPts val="0"/>
              </a:spcBef>
              <a:spcAft>
                <a:spcPts val="600"/>
              </a:spcAft>
              <a:tabLst>
                <a:tab pos="6000750" algn="l"/>
              </a:tabLst>
            </a:pPr>
            <a:r>
              <a:rPr lang="en-US" sz="1500" dirty="0" smtClean="0">
                <a:ea typeface="Calibri"/>
                <a:cs typeface="Times New Roman"/>
              </a:rPr>
              <a:t>The sector has seen several acts - Electricity Act, 1910, Electricity Supply Act, 1948, Amendments to Electricity Supply Act, 1948, The Electricity Regulatory Commission Act, 1998, </a:t>
            </a:r>
            <a:r>
              <a:rPr lang="en-US" sz="1500" b="1" dirty="0" smtClean="0">
                <a:ea typeface="Calibri"/>
                <a:cs typeface="Times New Roman"/>
              </a:rPr>
              <a:t>Electricity Act, 2003 (Act)</a:t>
            </a:r>
          </a:p>
          <a:p>
            <a:pPr marL="857250" lvl="1" algn="just">
              <a:spcBef>
                <a:spcPts val="0"/>
              </a:spcBef>
              <a:spcAft>
                <a:spcPts val="600"/>
              </a:spcAft>
              <a:tabLst>
                <a:tab pos="6000750" algn="l"/>
              </a:tabLst>
            </a:pPr>
            <a:r>
              <a:rPr lang="en-US" sz="1500" dirty="0" smtClean="0">
                <a:ea typeface="Calibri"/>
                <a:cs typeface="Times New Roman"/>
              </a:rPr>
              <a:t>The most important amongst all these was the Electricity Act, 2003.</a:t>
            </a:r>
          </a:p>
          <a:p>
            <a:pPr marL="857250" lvl="1" algn="just">
              <a:spcBef>
                <a:spcPts val="0"/>
              </a:spcBef>
              <a:spcAft>
                <a:spcPts val="600"/>
              </a:spcAft>
              <a:tabLst>
                <a:tab pos="6000750" algn="l"/>
              </a:tabLst>
            </a:pPr>
            <a:r>
              <a:rPr lang="en-US" sz="1500" dirty="0" smtClean="0">
                <a:ea typeface="Calibri"/>
                <a:cs typeface="Times New Roman"/>
              </a:rPr>
              <a:t>The objective of this Act was to promote competition, ensure supply of electricity in all areas, rationalize the setting of tariff and establish transparency</a:t>
            </a:r>
          </a:p>
          <a:p>
            <a:pPr marL="857250" lvl="1" algn="just">
              <a:spcBef>
                <a:spcPts val="0"/>
              </a:spcBef>
              <a:spcAft>
                <a:spcPts val="600"/>
              </a:spcAft>
              <a:tabLst>
                <a:tab pos="6000750" algn="l"/>
              </a:tabLst>
            </a:pPr>
            <a:r>
              <a:rPr lang="en-US" sz="1500" dirty="0" smtClean="0">
                <a:ea typeface="Calibri"/>
                <a:cs typeface="Times New Roman"/>
              </a:rPr>
              <a:t>The Act was supplemented by the National Electricity Policy, 2005 (NEP) and National Tariff Policy, 2006 (NTP). </a:t>
            </a:r>
          </a:p>
        </p:txBody>
      </p:sp>
      <p:sp>
        <p:nvSpPr>
          <p:cNvPr id="5" name="Slide Number Placeholder 4"/>
          <p:cNvSpPr>
            <a:spLocks noGrp="1"/>
          </p:cNvSpPr>
          <p:nvPr>
            <p:ph type="sldNum" sz="quarter" idx="17"/>
          </p:nvPr>
        </p:nvSpPr>
        <p:spPr/>
        <p:txBody>
          <a:bodyPr/>
          <a:lstStyle/>
          <a:p>
            <a:pPr>
              <a:defRPr/>
            </a:pPr>
            <a:fld id="{2F397C0A-92A4-418E-9353-616FA789051C}"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chor="ctr">
            <a:normAutofit/>
          </a:bodyPr>
          <a:lstStyle/>
          <a:p>
            <a:pPr lvl="0">
              <a:buNone/>
            </a:pPr>
            <a:r>
              <a:rPr lang="en-US" sz="2400" b="1" dirty="0" smtClean="0"/>
              <a:t>Electricity Supply Chain in India</a:t>
            </a:r>
            <a:endParaRPr lang="en-US" sz="2100" b="1"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4</a:t>
            </a:fld>
            <a:endParaRPr lang="en-US" dirty="0"/>
          </a:p>
        </p:txBody>
      </p:sp>
      <p:sp>
        <p:nvSpPr>
          <p:cNvPr id="6" name="Content Placeholder 2"/>
          <p:cNvSpPr txBox="1">
            <a:spLocks/>
          </p:cNvSpPr>
          <p:nvPr/>
        </p:nvSpPr>
        <p:spPr bwMode="auto">
          <a:xfrm>
            <a:off x="228600" y="990600"/>
            <a:ext cx="87503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339725" algn="l" defTabSz="914400" rtl="0" eaLnBrk="0" fontAlgn="base" latinLnBrk="0" hangingPunct="0">
              <a:lnSpc>
                <a:spcPct val="100000"/>
              </a:lnSpc>
              <a:spcBef>
                <a:spcPct val="20000"/>
              </a:spcBef>
              <a:spcAft>
                <a:spcPts val="1200"/>
              </a:spcAft>
              <a:buClrTx/>
              <a:buSzTx/>
              <a:buFontTx/>
              <a:buNone/>
              <a:tabLst/>
              <a:defRPr/>
            </a:pPr>
            <a:r>
              <a:rPr kumimoji="0" lang="en-US" sz="1600" b="1" i="1" u="sng" strike="noStrike" kern="0" cap="none" spc="0" normalizeH="0" baseline="0" noProof="0" dirty="0" smtClean="0">
                <a:ln>
                  <a:noFill/>
                </a:ln>
                <a:solidFill>
                  <a:schemeClr val="tx1"/>
                </a:solidFill>
                <a:effectLst/>
                <a:uLnTx/>
                <a:uFillTx/>
                <a:latin typeface="+mn-lt"/>
                <a:ea typeface="Calibri"/>
                <a:cs typeface="Times New Roman"/>
              </a:rPr>
              <a:t>Electric Power Supply Chain Process:</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lang="en-US" sz="1600" kern="0" dirty="0" smtClean="0">
              <a:latin typeface="+mn-lt"/>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smtClean="0">
              <a:ln>
                <a:noFill/>
              </a:ln>
              <a:solidFill>
                <a:schemeClr val="tx1"/>
              </a:solidFill>
              <a:effectLst/>
              <a:uLnTx/>
              <a:uFillTx/>
              <a:latin typeface="+mn-lt"/>
            </a:endParaRPr>
          </a:p>
          <a:p>
            <a:pPr marL="457200" marR="0" lvl="0" indent="-339725" algn="l" defTabSz="914400" rtl="0" eaLnBrk="0" fontAlgn="base" latinLnBrk="0" hangingPunct="0">
              <a:lnSpc>
                <a:spcPct val="100000"/>
              </a:lnSpc>
              <a:spcBef>
                <a:spcPts val="0"/>
              </a:spcBef>
              <a:spcAft>
                <a:spcPts val="600"/>
              </a:spcAft>
              <a:buClrTx/>
              <a:buSzTx/>
              <a:buFontTx/>
              <a:buNone/>
              <a:tabLst/>
              <a:defRPr/>
            </a:pPr>
            <a:r>
              <a:rPr kumimoji="0" lang="en-US" sz="1600" b="1" i="1" u="sng" strike="noStrike" kern="0" cap="none" spc="0" normalizeH="0" baseline="0" noProof="0" dirty="0" smtClean="0">
                <a:ln>
                  <a:noFill/>
                </a:ln>
                <a:solidFill>
                  <a:schemeClr val="tx1"/>
                </a:solidFill>
                <a:effectLst/>
                <a:uLnTx/>
                <a:uFillTx/>
                <a:latin typeface="+mn-lt"/>
                <a:ea typeface="Calibri"/>
                <a:cs typeface="Times New Roman"/>
              </a:rPr>
              <a:t>Statutory bodies involved in the electricity supply chain:</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Central Electricity Authority (CEA)</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Central Electricity Regulatory Commission (CERC)</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State Electricity Regulatory Commission (SERC)</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Central Transmission Utility (CTU)</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State Transmission Utility (STU)</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National Load Despatch Centre (NLDC)</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Regional Load Despatch Centre (RLDC)</a:t>
            </a:r>
          </a:p>
          <a:p>
            <a:pPr marL="457200" marR="0" lvl="0" indent="-339725" algn="l" defTabSz="914400" rtl="0" eaLnBrk="0" fontAlgn="base" latinLnBrk="0" hangingPunct="0">
              <a:lnSpc>
                <a:spcPct val="100000"/>
              </a:lnSpc>
              <a:spcBef>
                <a:spcPts val="0"/>
              </a:spcBef>
              <a:spcAft>
                <a:spcPts val="600"/>
              </a:spcAft>
              <a:buClrTx/>
              <a:buSzTx/>
              <a:buFontTx/>
              <a:buChar char="•"/>
              <a:tabLst/>
              <a:defRPr/>
            </a:pPr>
            <a:r>
              <a:rPr kumimoji="0" lang="en-US" sz="1600" i="0" u="none" strike="noStrike" kern="0" cap="none" spc="0" normalizeH="0" baseline="0" noProof="0" dirty="0" smtClean="0">
                <a:ln>
                  <a:noFill/>
                </a:ln>
                <a:solidFill>
                  <a:schemeClr val="tx1"/>
                </a:solidFill>
                <a:effectLst/>
                <a:uLnTx/>
                <a:uFillTx/>
                <a:latin typeface="+mn-lt"/>
              </a:rPr>
              <a:t>State Load Despatch Centre (SLDC)</a:t>
            </a:r>
          </a:p>
          <a:p>
            <a:pPr marL="457200" marR="0" lvl="0" indent="-339725" algn="l" defTabSz="914400" rtl="0" eaLnBrk="0" fontAlgn="base" latinLnBrk="0" hangingPunct="0">
              <a:lnSpc>
                <a:spcPct val="100000"/>
              </a:lnSpc>
              <a:spcBef>
                <a:spcPct val="20000"/>
              </a:spcBef>
              <a:spcAft>
                <a:spcPct val="0"/>
              </a:spcAft>
              <a:buClrTx/>
              <a:buSzTx/>
              <a:tabLst/>
              <a:defRPr/>
            </a:pPr>
            <a:r>
              <a:rPr kumimoji="0" lang="en-US" sz="1600" b="1" i="0" u="none" strike="noStrike" kern="0" cap="none" spc="0" normalizeH="0" baseline="0" noProof="0" dirty="0" smtClean="0">
                <a:ln>
                  <a:noFill/>
                </a:ln>
                <a:solidFill>
                  <a:schemeClr val="tx1"/>
                </a:solidFill>
                <a:effectLst/>
                <a:uLnTx/>
                <a:uFillTx/>
                <a:latin typeface="+mn-lt"/>
              </a:rPr>
              <a:t>Unbundling</a:t>
            </a:r>
            <a:r>
              <a:rPr kumimoji="0" lang="en-US" sz="1600" b="1" i="0" u="none" strike="noStrike" kern="0" cap="none" spc="0" normalizeH="0" noProof="0" dirty="0" smtClean="0">
                <a:ln>
                  <a:noFill/>
                </a:ln>
                <a:solidFill>
                  <a:schemeClr val="tx1"/>
                </a:solidFill>
                <a:effectLst/>
                <a:uLnTx/>
                <a:uFillTx/>
                <a:latin typeface="+mn-lt"/>
              </a:rPr>
              <a:t> of the process was the most important policy initiative formulated by the</a:t>
            </a:r>
          </a:p>
          <a:p>
            <a:pPr marL="457200" marR="0" lvl="0" indent="-339725" algn="l" defTabSz="914400" rtl="0" eaLnBrk="0" fontAlgn="base" latinLnBrk="0" hangingPunct="0">
              <a:lnSpc>
                <a:spcPct val="100000"/>
              </a:lnSpc>
              <a:spcBef>
                <a:spcPct val="20000"/>
              </a:spcBef>
              <a:spcAft>
                <a:spcPct val="0"/>
              </a:spcAft>
              <a:buClrTx/>
              <a:buSzTx/>
              <a:tabLst/>
              <a:defRPr/>
            </a:pPr>
            <a:r>
              <a:rPr kumimoji="0" lang="en-US" sz="1600" b="1" i="0" u="none" strike="noStrike" kern="0" cap="none" spc="0" normalizeH="0" noProof="0" dirty="0" smtClean="0">
                <a:ln>
                  <a:noFill/>
                </a:ln>
                <a:solidFill>
                  <a:schemeClr val="tx1"/>
                </a:solidFill>
                <a:effectLst/>
                <a:uLnTx/>
                <a:uFillTx/>
                <a:latin typeface="+mn-lt"/>
              </a:rPr>
              <a:t>Electricity Act, 2003. It sought the entry of private players in the electricity supply chain.</a:t>
            </a:r>
            <a:endParaRPr kumimoji="0" lang="en-US" sz="1600" b="0" i="0" u="none" strike="noStrike" kern="0" cap="none" spc="0" normalizeH="0" baseline="0" noProof="0" dirty="0" smtClean="0">
              <a:ln>
                <a:noFill/>
              </a:ln>
              <a:solidFill>
                <a:schemeClr val="tx1"/>
              </a:solidFill>
              <a:effectLst/>
              <a:uLnTx/>
              <a:uFillTx/>
              <a:latin typeface="+mn-lt"/>
            </a:endParaRPr>
          </a:p>
          <a:p>
            <a:pPr marL="457200" marR="0" lvl="0" indent="-339725" algn="l" defTabSz="914400" rtl="0" eaLnBrk="0" fontAlgn="base" latinLnBrk="0" hangingPunct="0">
              <a:lnSpc>
                <a:spcPct val="100000"/>
              </a:lnSpc>
              <a:spcBef>
                <a:spcPct val="20000"/>
              </a:spcBef>
              <a:spcAft>
                <a:spcPct val="0"/>
              </a:spcAft>
              <a:buClrTx/>
              <a:buSzTx/>
              <a:tabLst/>
              <a:defRPr/>
            </a:pPr>
            <a:endParaRPr lang="en-US" sz="1600" kern="0" dirty="0" smtClean="0">
              <a:latin typeface="+mn-lt"/>
            </a:endParaRPr>
          </a:p>
          <a:p>
            <a:pPr marL="457200" marR="0" lvl="0" indent="-339725" algn="l" defTabSz="914400" rtl="0" eaLnBrk="0" fontAlgn="base" latinLnBrk="0" hangingPunct="0">
              <a:lnSpc>
                <a:spcPct val="100000"/>
              </a:lnSpc>
              <a:spcBef>
                <a:spcPct val="20000"/>
              </a:spcBef>
              <a:spcAft>
                <a:spcPct val="0"/>
              </a:spcAft>
              <a:buClrTx/>
              <a:buSzTx/>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a:xfrm>
            <a:off x="609600" y="1496704"/>
            <a:ext cx="17526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Generation </a:t>
            </a:r>
            <a:r>
              <a:rPr lang="en-US" sz="1200" dirty="0" smtClean="0">
                <a:solidFill>
                  <a:schemeClr val="tx1"/>
                </a:solidFill>
              </a:rPr>
              <a:t>(Source: Coal , Gas, Nuclear fuel or Water Storage)</a:t>
            </a:r>
            <a:endParaRPr lang="en-US" sz="1100" dirty="0">
              <a:solidFill>
                <a:schemeClr val="tx1"/>
              </a:solidFill>
            </a:endParaRPr>
          </a:p>
        </p:txBody>
      </p:sp>
      <p:sp>
        <p:nvSpPr>
          <p:cNvPr id="8" name="Rectangle 7"/>
          <p:cNvSpPr/>
          <p:nvPr/>
        </p:nvSpPr>
        <p:spPr>
          <a:xfrm>
            <a:off x="3733800" y="1496704"/>
            <a:ext cx="16764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Transmission </a:t>
            </a:r>
            <a:r>
              <a:rPr lang="en-US" sz="1600" dirty="0" smtClean="0">
                <a:solidFill>
                  <a:schemeClr val="tx1"/>
                </a:solidFill>
              </a:rPr>
              <a:t>through high voltage lines </a:t>
            </a:r>
            <a:endParaRPr lang="en-US" sz="1600" dirty="0">
              <a:solidFill>
                <a:schemeClr val="tx1"/>
              </a:solidFill>
            </a:endParaRPr>
          </a:p>
        </p:txBody>
      </p:sp>
      <p:sp>
        <p:nvSpPr>
          <p:cNvPr id="9" name="Rectangle 8"/>
          <p:cNvSpPr/>
          <p:nvPr/>
        </p:nvSpPr>
        <p:spPr>
          <a:xfrm>
            <a:off x="6781800" y="1496704"/>
            <a:ext cx="16764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Distribution</a:t>
            </a:r>
            <a:r>
              <a:rPr lang="en-US" sz="1600" dirty="0" smtClean="0">
                <a:solidFill>
                  <a:schemeClr val="tx1"/>
                </a:solidFill>
              </a:rPr>
              <a:t> to customers</a:t>
            </a:r>
          </a:p>
          <a:p>
            <a:pPr algn="ctr"/>
            <a:r>
              <a:rPr lang="en-US" sz="1200" dirty="0" smtClean="0">
                <a:solidFill>
                  <a:schemeClr val="tx1"/>
                </a:solidFill>
              </a:rPr>
              <a:t>(subsidized sectors and individual metered customers)</a:t>
            </a:r>
            <a:endParaRPr lang="en-US" sz="1200" dirty="0">
              <a:solidFill>
                <a:schemeClr val="tx1"/>
              </a:solidFill>
            </a:endParaRPr>
          </a:p>
        </p:txBody>
      </p:sp>
      <p:cxnSp>
        <p:nvCxnSpPr>
          <p:cNvPr id="10" name="Straight Arrow Connector 9"/>
          <p:cNvCxnSpPr/>
          <p:nvPr/>
        </p:nvCxnSpPr>
        <p:spPr>
          <a:xfrm>
            <a:off x="2590800" y="2030104"/>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638800" y="2030104"/>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3"/>
          </p:nvPr>
        </p:nvSpPr>
        <p:spPr/>
        <p:txBody>
          <a:bodyPr anchor="ctr">
            <a:normAutofit/>
          </a:bodyPr>
          <a:lstStyle/>
          <a:p>
            <a:pPr lvl="0">
              <a:buNone/>
            </a:pPr>
            <a:r>
              <a:rPr lang="en-US" sz="2100" b="1" dirty="0" smtClean="0"/>
              <a:t>Electricity Sector in India - Generation</a:t>
            </a:r>
          </a:p>
        </p:txBody>
      </p:sp>
      <p:graphicFrame>
        <p:nvGraphicFramePr>
          <p:cNvPr id="7" name="Content Placeholder 6"/>
          <p:cNvGraphicFramePr>
            <a:graphicFrameLocks noGrp="1"/>
          </p:cNvGraphicFramePr>
          <p:nvPr>
            <p:ph sz="quarter" idx="15"/>
            <p:extLst>
              <p:ext uri="{D42A27DB-BD31-4B8C-83A1-F6EECF244321}">
                <p14:modId xmlns:p14="http://schemas.microsoft.com/office/powerpoint/2010/main" val="2677300503"/>
              </p:ext>
            </p:extLst>
          </p:nvPr>
        </p:nvGraphicFramePr>
        <p:xfrm>
          <a:off x="330200" y="1143000"/>
          <a:ext cx="44704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5</a:t>
            </a:fld>
            <a:endParaRPr lang="en-US" dirty="0"/>
          </a:p>
        </p:txBody>
      </p:sp>
      <p:graphicFrame>
        <p:nvGraphicFramePr>
          <p:cNvPr id="9" name="Chart 8"/>
          <p:cNvGraphicFramePr/>
          <p:nvPr>
            <p:extLst>
              <p:ext uri="{D42A27DB-BD31-4B8C-83A1-F6EECF244321}">
                <p14:modId xmlns:p14="http://schemas.microsoft.com/office/powerpoint/2010/main" val="3803129454"/>
              </p:ext>
            </p:extLst>
          </p:nvPr>
        </p:nvGraphicFramePr>
        <p:xfrm>
          <a:off x="5334000" y="1219200"/>
          <a:ext cx="3977640" cy="47304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p:cNvSpPr>
            <a:spLocks noGrp="1"/>
          </p:cNvSpPr>
          <p:nvPr>
            <p:ph type="body" sz="quarter" idx="13"/>
          </p:nvPr>
        </p:nvSpPr>
        <p:spPr/>
        <p:txBody>
          <a:bodyPr anchor="ctr">
            <a:normAutofit/>
          </a:bodyPr>
          <a:lstStyle/>
          <a:p>
            <a:pPr lvl="0">
              <a:buNone/>
            </a:pPr>
            <a:r>
              <a:rPr lang="en-US" sz="2100" b="1" dirty="0" smtClean="0"/>
              <a:t>Electricity Sector in India- Transmission</a:t>
            </a:r>
          </a:p>
        </p:txBody>
      </p:sp>
      <p:sp>
        <p:nvSpPr>
          <p:cNvPr id="8" name="Content Placeholder 2"/>
          <p:cNvSpPr>
            <a:spLocks noGrp="1"/>
          </p:cNvSpPr>
          <p:nvPr>
            <p:ph sz="quarter" idx="15"/>
          </p:nvPr>
        </p:nvSpPr>
        <p:spPr/>
        <p:txBody>
          <a:bodyPr/>
          <a:lstStyle/>
          <a:p>
            <a:pPr marL="457200" indent="-339725" algn="just">
              <a:spcBef>
                <a:spcPts val="0"/>
              </a:spcBef>
              <a:spcAft>
                <a:spcPts val="1200"/>
              </a:spcAft>
            </a:pPr>
            <a:r>
              <a:rPr lang="en-US" sz="1600" dirty="0" smtClean="0">
                <a:latin typeface="+mj-lt"/>
              </a:rPr>
              <a:t>This sector is a natural monopoly and largely public owned</a:t>
            </a:r>
          </a:p>
          <a:p>
            <a:pPr marL="457200" indent="-339725" algn="just">
              <a:spcBef>
                <a:spcPts val="0"/>
              </a:spcBef>
              <a:spcAft>
                <a:spcPts val="1200"/>
              </a:spcAft>
            </a:pPr>
            <a:r>
              <a:rPr lang="en-US" sz="1600" dirty="0" smtClean="0">
                <a:latin typeface="+mj-lt"/>
              </a:rPr>
              <a:t>Electricity Act 2003 facilitated opening up of the sector</a:t>
            </a:r>
            <a:endParaRPr lang="en-US" sz="1600" dirty="0">
              <a:latin typeface="+mj-lt"/>
            </a:endParaRPr>
          </a:p>
          <a:p>
            <a:pPr marL="457200" algn="just">
              <a:spcBef>
                <a:spcPts val="0"/>
              </a:spcBef>
              <a:spcAft>
                <a:spcPts val="1200"/>
              </a:spcAft>
            </a:pPr>
            <a:r>
              <a:rPr lang="en-US" sz="1600" dirty="0" smtClean="0">
                <a:latin typeface="+mj-lt"/>
              </a:rPr>
              <a:t>For private investment SPVs comprising Power Finance Corporation and Rural Electrification Corporation  were created to look into surveys, feasibility reports, environment clearances etc. </a:t>
            </a:r>
            <a:r>
              <a:rPr lang="en-US" sz="1600" dirty="0" smtClean="0">
                <a:latin typeface="+mj-lt"/>
                <a:ea typeface="Calibri"/>
                <a:cs typeface="Times New Roman"/>
              </a:rPr>
              <a:t>Power Grid Corporation of India Ltd. (PGCIL) plays the role of the CTU.</a:t>
            </a:r>
          </a:p>
          <a:p>
            <a:pPr marL="457200" algn="just">
              <a:spcBef>
                <a:spcPts val="0"/>
              </a:spcBef>
              <a:spcAft>
                <a:spcPts val="1200"/>
              </a:spcAft>
            </a:pPr>
            <a:r>
              <a:rPr lang="en-US" sz="1600" dirty="0" smtClean="0">
                <a:latin typeface="+mj-lt"/>
              </a:rPr>
              <a:t>PGCIL is being assisted by private companies to create the National grid and inter-regional transfer capacity</a:t>
            </a:r>
          </a:p>
          <a:p>
            <a:pPr marL="457200" algn="just">
              <a:spcBef>
                <a:spcPts val="0"/>
              </a:spcBef>
              <a:spcAft>
                <a:spcPts val="1200"/>
              </a:spcAft>
            </a:pPr>
            <a:r>
              <a:rPr lang="en-US" sz="1600" dirty="0" smtClean="0">
                <a:latin typeface="+mj-lt"/>
              </a:rPr>
              <a:t>Reliance Power, Tata power, Torrent, </a:t>
            </a:r>
            <a:r>
              <a:rPr lang="en-US" sz="1600" dirty="0" err="1" smtClean="0">
                <a:latin typeface="+mj-lt"/>
              </a:rPr>
              <a:t>Jaypee</a:t>
            </a:r>
            <a:r>
              <a:rPr lang="en-US" sz="1600" dirty="0" smtClean="0">
                <a:latin typeface="+mj-lt"/>
              </a:rPr>
              <a:t>, Adani and </a:t>
            </a:r>
            <a:r>
              <a:rPr lang="en-US" sz="1600" dirty="0" err="1" smtClean="0">
                <a:latin typeface="+mj-lt"/>
              </a:rPr>
              <a:t>Lanco</a:t>
            </a:r>
            <a:r>
              <a:rPr lang="en-US" sz="1600" dirty="0" smtClean="0">
                <a:latin typeface="+mj-lt"/>
              </a:rPr>
              <a:t> are present in the sector </a:t>
            </a:r>
            <a:endParaRPr lang="en-US" sz="1600" dirty="0" smtClean="0">
              <a:latin typeface="+mj-lt"/>
              <a:cs typeface="Times New Roman"/>
            </a:endParaRPr>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22123352"/>
              </p:ext>
            </p:extLst>
          </p:nvPr>
        </p:nvGraphicFramePr>
        <p:xfrm>
          <a:off x="762000" y="4340352"/>
          <a:ext cx="5486400" cy="1755648"/>
        </p:xfrm>
        <a:graphic>
          <a:graphicData uri="http://schemas.openxmlformats.org/drawingml/2006/table">
            <a:tbl>
              <a:tblPr/>
              <a:tblGrid>
                <a:gridCol w="1828800"/>
                <a:gridCol w="1828800"/>
                <a:gridCol w="1828800"/>
              </a:tblGrid>
              <a:tr h="274320">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Voltage level</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Circuit Kilometers Targeted (2007)</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Circuit Kilometers Achieved up to March 2011</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74320">
                <a:tc>
                  <a:txBody>
                    <a:bodyPr/>
                    <a:lstStyle/>
                    <a:p>
                      <a:pPr marL="0" marR="0" algn="l">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765 kV</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2,773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1,636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l">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 500 kV HVDC</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1,600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1,580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l">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400 kV</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40,000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26,856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l">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220 kV</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24,300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r">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19,780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gn="l">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Total</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635" algn="r">
                        <a:lnSpc>
                          <a:spcPct val="105000"/>
                        </a:lnSpc>
                        <a:spcBef>
                          <a:spcPts val="0"/>
                        </a:spcBef>
                        <a:spcAft>
                          <a:spcPts val="0"/>
                        </a:spcAft>
                        <a:tabLst>
                          <a:tab pos="6000750" algn="l"/>
                        </a:tabLst>
                      </a:pPr>
                      <a:r>
                        <a:rPr lang="en-US" sz="1200" b="1" dirty="0" smtClean="0">
                          <a:solidFill>
                            <a:srgbClr val="000000"/>
                          </a:solidFill>
                          <a:latin typeface="Arial Narrow" pitchFamily="34" charset="0"/>
                          <a:ea typeface="Times New Roman"/>
                          <a:cs typeface="Times New Roman"/>
                        </a:rPr>
                        <a:t>68,673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635" algn="r">
                        <a:lnSpc>
                          <a:spcPct val="105000"/>
                        </a:lnSpc>
                        <a:spcBef>
                          <a:spcPts val="0"/>
                        </a:spcBef>
                        <a:spcAft>
                          <a:spcPts val="0"/>
                        </a:spcAft>
                        <a:tabLst>
                          <a:tab pos="6000750" algn="l"/>
                        </a:tabLst>
                      </a:pPr>
                      <a:r>
                        <a:rPr lang="en-US" sz="1200" b="1" dirty="0" smtClean="0">
                          <a:solidFill>
                            <a:srgbClr val="000000"/>
                          </a:solidFill>
                          <a:latin typeface="Arial Narrow" pitchFamily="34" charset="0"/>
                          <a:ea typeface="Times New Roman"/>
                          <a:cs typeface="Times New Roman"/>
                        </a:rPr>
                        <a:t>49,852 </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533400" y="3994580"/>
            <a:ext cx="5105400" cy="523220"/>
          </a:xfrm>
          <a:prstGeom prst="rect">
            <a:avLst/>
          </a:prstGeom>
          <a:noFill/>
        </p:spPr>
        <p:txBody>
          <a:bodyPr wrap="square" rtlCol="0">
            <a:spAutoFit/>
          </a:bodyPr>
          <a:lstStyle/>
          <a:p>
            <a:pPr algn="ctr" fontAlgn="auto">
              <a:spcBef>
                <a:spcPts val="0"/>
              </a:spcBef>
              <a:spcAft>
                <a:spcPts val="0"/>
              </a:spcAft>
              <a:defRPr sz="1400" b="1" i="0" u="none" strike="noStrike" kern="1200" baseline="0">
                <a:solidFill>
                  <a:prstClr val="black"/>
                </a:solidFill>
                <a:latin typeface="Book Antiqua" pitchFamily="18" charset="0"/>
                <a:ea typeface="+mn-ea"/>
                <a:cs typeface="+mn-cs"/>
              </a:defRPr>
            </a:pPr>
            <a:r>
              <a:rPr lang="en-US" sz="1400" b="1" i="1" dirty="0">
                <a:solidFill>
                  <a:srgbClr val="17365D"/>
                </a:solidFill>
                <a:latin typeface="Book Antiqua"/>
                <a:ea typeface="Calibri"/>
                <a:cs typeface="Times New Roman"/>
              </a:rPr>
              <a:t>Transmission Lines- 11th Plan Program &amp; Achievement</a:t>
            </a:r>
          </a:p>
          <a:p>
            <a:pPr algn="ctr" fontAlgn="auto">
              <a:spcBef>
                <a:spcPts val="0"/>
              </a:spcBef>
              <a:spcAft>
                <a:spcPts val="0"/>
              </a:spcAft>
              <a:defRPr sz="1400" b="1" i="0" u="none" strike="noStrike" kern="1200" baseline="0">
                <a:solidFill>
                  <a:prstClr val="black"/>
                </a:solidFill>
                <a:latin typeface="Book Antiqua" pitchFamily="18" charset="0"/>
                <a:ea typeface="+mn-ea"/>
                <a:cs typeface="+mn-cs"/>
              </a:defRPr>
            </a:pPr>
            <a:endParaRPr lang="en-US" sz="1400" b="1" i="1" dirty="0">
              <a:solidFill>
                <a:srgbClr val="17365D"/>
              </a:solidFill>
              <a:latin typeface="Book Antiqua"/>
              <a:ea typeface="Calibri"/>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Open Access in Transmission</a:t>
            </a:r>
          </a:p>
        </p:txBody>
      </p:sp>
      <p:sp>
        <p:nvSpPr>
          <p:cNvPr id="9" name="Content Placeholder 8"/>
          <p:cNvSpPr>
            <a:spLocks noGrp="1"/>
          </p:cNvSpPr>
          <p:nvPr>
            <p:ph sz="quarter" idx="15"/>
          </p:nvPr>
        </p:nvSpPr>
        <p:spPr/>
        <p:txBody>
          <a:bodyPr/>
          <a:lstStyle/>
          <a:p>
            <a:pPr marL="0" indent="0">
              <a:lnSpc>
                <a:spcPct val="150000"/>
              </a:lnSpc>
              <a:spcBef>
                <a:spcPts val="0"/>
              </a:spcBef>
              <a:spcAft>
                <a:spcPts val="1200"/>
              </a:spcAft>
              <a:buNone/>
            </a:pPr>
            <a:r>
              <a:rPr lang="en-US" sz="1600" dirty="0" smtClean="0"/>
              <a:t>Open Access to transmission networks has been mandated by the Electricity Act, 2003. This however has not been implemented in many states. </a:t>
            </a:r>
            <a:endParaRPr lang="en-US" sz="1600"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58422211"/>
              </p:ext>
            </p:extLst>
          </p:nvPr>
        </p:nvGraphicFramePr>
        <p:xfrm>
          <a:off x="914400" y="2261221"/>
          <a:ext cx="6400801" cy="4224528"/>
        </p:xfrm>
        <a:graphic>
          <a:graphicData uri="http://schemas.openxmlformats.org/drawingml/2006/table">
            <a:tbl>
              <a:tblPr/>
              <a:tblGrid>
                <a:gridCol w="1357748"/>
                <a:gridCol w="905162"/>
                <a:gridCol w="711200"/>
                <a:gridCol w="775853"/>
                <a:gridCol w="711200"/>
                <a:gridCol w="969819"/>
                <a:gridCol w="969819"/>
              </a:tblGrid>
              <a:tr h="274320">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State</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Applications</a:t>
                      </a:r>
                      <a:br>
                        <a:rPr lang="en-US" sz="1200" b="1" dirty="0">
                          <a:solidFill>
                            <a:srgbClr val="000000"/>
                          </a:solidFill>
                          <a:latin typeface="Arial Narrow" pitchFamily="34" charset="0"/>
                          <a:ea typeface="Times New Roman"/>
                          <a:cs typeface="Times New Roman"/>
                        </a:rPr>
                      </a:br>
                      <a:r>
                        <a:rPr lang="en-US" sz="1200" b="1" dirty="0">
                          <a:solidFill>
                            <a:srgbClr val="000000"/>
                          </a:solidFill>
                          <a:latin typeface="Arial Narrow" pitchFamily="34" charset="0"/>
                          <a:ea typeface="Times New Roman"/>
                          <a:cs typeface="Times New Roman"/>
                        </a:rPr>
                        <a:t>Received</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Capacity (MW)</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Approved</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Capacity (MW)</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Cases</a:t>
                      </a:r>
                      <a:br>
                        <a:rPr lang="en-US" sz="1200" b="1" dirty="0">
                          <a:solidFill>
                            <a:srgbClr val="000000"/>
                          </a:solidFill>
                          <a:latin typeface="Arial Narrow" pitchFamily="34" charset="0"/>
                          <a:ea typeface="Times New Roman"/>
                          <a:cs typeface="Times New Roman"/>
                        </a:rPr>
                      </a:br>
                      <a:r>
                        <a:rPr lang="en-US" sz="1200" b="1" dirty="0">
                          <a:solidFill>
                            <a:srgbClr val="000000"/>
                          </a:solidFill>
                          <a:latin typeface="Arial Narrow" pitchFamily="34" charset="0"/>
                          <a:ea typeface="Times New Roman"/>
                          <a:cs typeface="Times New Roman"/>
                        </a:rPr>
                        <a:t>Implemented</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b="1" dirty="0">
                          <a:solidFill>
                            <a:srgbClr val="000000"/>
                          </a:solidFill>
                          <a:latin typeface="Arial Narrow" pitchFamily="34" charset="0"/>
                          <a:ea typeface="Times New Roman"/>
                          <a:cs typeface="Times New Roman"/>
                        </a:rPr>
                        <a:t>Capacity </a:t>
                      </a:r>
                      <a:br>
                        <a:rPr lang="en-US" sz="1200" b="1" dirty="0">
                          <a:solidFill>
                            <a:srgbClr val="000000"/>
                          </a:solidFill>
                          <a:latin typeface="Arial Narrow" pitchFamily="34" charset="0"/>
                          <a:ea typeface="Times New Roman"/>
                          <a:cs typeface="Times New Roman"/>
                        </a:rPr>
                      </a:br>
                      <a:r>
                        <a:rPr lang="en-US" sz="1200" b="1" dirty="0">
                          <a:solidFill>
                            <a:srgbClr val="000000"/>
                          </a:solidFill>
                          <a:latin typeface="Arial Narrow" pitchFamily="34" charset="0"/>
                          <a:ea typeface="Times New Roman"/>
                          <a:cs typeface="Times New Roman"/>
                        </a:rPr>
                        <a:t>Implemented</a:t>
                      </a:r>
                      <a:endParaRPr lang="en-US" sz="1600" b="1"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Andhra Pradesh</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9</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130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44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44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smtClean="0">
                          <a:solidFill>
                            <a:srgbClr val="000000"/>
                          </a:solidFill>
                          <a:latin typeface="Arial Narrow" pitchFamily="34" charset="0"/>
                          <a:ea typeface="Times New Roman"/>
                          <a:cs typeface="Times New Roman"/>
                        </a:rPr>
                        <a:t>Chhattisgarh</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333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6</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66</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53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Gujarat</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15</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871</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15</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871</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15</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871</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Haryana</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573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Himachal Pradesh</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Jharkhand</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40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Kerala</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Madhya Pradesh</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29</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56</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29</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56</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29</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56</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Orissa</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Punjab</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21</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Rajasthan</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29</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259</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165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165</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Tamil Nadu</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12</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1,764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Uttar Pradesh</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5</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46</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5</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46</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5</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FF0000"/>
                          </a:solidFill>
                          <a:latin typeface="Arial Narrow" pitchFamily="34" charset="0"/>
                          <a:ea typeface="Times New Roman"/>
                          <a:cs typeface="Times New Roman"/>
                        </a:rPr>
                        <a:t>46</a:t>
                      </a:r>
                      <a:endParaRPr lang="en-US" sz="1600" dirty="0">
                        <a:solidFill>
                          <a:srgbClr val="FF0000"/>
                        </a:solidFill>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West Bengal</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4</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86</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36</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Arial Narrow" pitchFamily="34" charset="0"/>
                          <a:ea typeface="Times New Roman"/>
                          <a:cs typeface="Times New Roman"/>
                        </a:rPr>
                        <a:t>0</a:t>
                      </a:r>
                      <a:endParaRPr lang="en-US" sz="1600" dirty="0">
                        <a:latin typeface="Arial Narrow"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838200" y="1953443"/>
            <a:ext cx="6553200" cy="307777"/>
          </a:xfrm>
          <a:prstGeom prst="rect">
            <a:avLst/>
          </a:prstGeom>
          <a:noFill/>
        </p:spPr>
        <p:txBody>
          <a:bodyPr wrap="square" rtlCol="0">
            <a:spAutoFit/>
          </a:bodyPr>
          <a:lstStyle/>
          <a:p>
            <a:r>
              <a:rPr lang="en-US" sz="1400" b="1" i="1" dirty="0">
                <a:solidFill>
                  <a:srgbClr val="17365D"/>
                </a:solidFill>
                <a:latin typeface="Book Antiqua"/>
                <a:ea typeface="Calibri"/>
                <a:cs typeface="Times New Roman"/>
              </a:rPr>
              <a:t>Status of Open Access Applications in India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Open Access in Transmission: Should Regulators Intervene? </a:t>
            </a:r>
            <a:endParaRPr lang="en-IN" sz="2100" b="1" dirty="0"/>
          </a:p>
        </p:txBody>
      </p:sp>
      <p:sp>
        <p:nvSpPr>
          <p:cNvPr id="3" name="Content Placeholder 2"/>
          <p:cNvSpPr>
            <a:spLocks noGrp="1"/>
          </p:cNvSpPr>
          <p:nvPr>
            <p:ph sz="quarter" idx="15"/>
          </p:nvPr>
        </p:nvSpPr>
        <p:spPr>
          <a:xfrm>
            <a:off x="330200" y="990600"/>
            <a:ext cx="8750300" cy="5257800"/>
          </a:xfrm>
        </p:spPr>
        <p:txBody>
          <a:bodyPr/>
          <a:lstStyle/>
          <a:p>
            <a:pPr>
              <a:lnSpc>
                <a:spcPct val="150000"/>
              </a:lnSpc>
              <a:spcBef>
                <a:spcPts val="0"/>
              </a:spcBef>
              <a:spcAft>
                <a:spcPts val="600"/>
              </a:spcAft>
            </a:pPr>
            <a:r>
              <a:rPr lang="en-IN" sz="1600" dirty="0" smtClean="0"/>
              <a:t>“To shield the public DISCOMs, regulators have tweaked the Open Access model practiced in India, by mandating a ‘cross-subsidy’ surcharge. “ </a:t>
            </a:r>
          </a:p>
          <a:p>
            <a:pPr>
              <a:lnSpc>
                <a:spcPct val="150000"/>
              </a:lnSpc>
              <a:spcBef>
                <a:spcPts val="0"/>
              </a:spcBef>
              <a:spcAft>
                <a:spcPts val="0"/>
              </a:spcAft>
            </a:pPr>
            <a:r>
              <a:rPr lang="en-IN" sz="1600" dirty="0" smtClean="0"/>
              <a:t>These factors fail to make open access beneficial for consumers both in transmission and distribution because:</a:t>
            </a:r>
          </a:p>
          <a:p>
            <a:pPr lvl="1">
              <a:lnSpc>
                <a:spcPct val="150000"/>
              </a:lnSpc>
              <a:spcBef>
                <a:spcPts val="0"/>
              </a:spcBef>
              <a:spcAft>
                <a:spcPts val="0"/>
              </a:spcAft>
            </a:pPr>
            <a:r>
              <a:rPr lang="en-IN" sz="1400" dirty="0" smtClean="0"/>
              <a:t>Consumers going for open access have to pay </a:t>
            </a:r>
            <a:r>
              <a:rPr lang="en-IN" sz="1400" dirty="0" smtClean="0">
                <a:solidFill>
                  <a:srgbClr val="FF0000"/>
                </a:solidFill>
              </a:rPr>
              <a:t>wheeling charges </a:t>
            </a:r>
            <a:r>
              <a:rPr lang="en-IN" sz="1400" dirty="0" smtClean="0"/>
              <a:t>and </a:t>
            </a:r>
            <a:r>
              <a:rPr lang="en-IN" sz="1400" dirty="0" smtClean="0">
                <a:solidFill>
                  <a:srgbClr val="FF0000"/>
                </a:solidFill>
              </a:rPr>
              <a:t>surcharge</a:t>
            </a:r>
            <a:r>
              <a:rPr lang="en-IN" sz="1400" dirty="0" smtClean="0"/>
              <a:t> in distribution.</a:t>
            </a:r>
          </a:p>
          <a:p>
            <a:pPr lvl="1">
              <a:lnSpc>
                <a:spcPct val="150000"/>
              </a:lnSpc>
              <a:spcBef>
                <a:spcPts val="0"/>
              </a:spcBef>
              <a:spcAft>
                <a:spcPts val="600"/>
              </a:spcAft>
            </a:pPr>
            <a:r>
              <a:rPr lang="en-IN" sz="1400" dirty="0" smtClean="0"/>
              <a:t>Only bulk consumers having a consumption of greater than 1 MW can avail the Open Access facility. </a:t>
            </a:r>
          </a:p>
          <a:p>
            <a:pPr>
              <a:lnSpc>
                <a:spcPct val="150000"/>
              </a:lnSpc>
              <a:spcBef>
                <a:spcPts val="0"/>
              </a:spcBef>
              <a:spcAft>
                <a:spcPts val="600"/>
              </a:spcAft>
            </a:pPr>
            <a:r>
              <a:rPr lang="en-US" sz="1600" dirty="0" smtClean="0"/>
              <a:t>The UK </a:t>
            </a:r>
            <a:r>
              <a:rPr lang="en-IN" sz="1600" dirty="0" smtClean="0"/>
              <a:t>model of Open Access, where each and every consumer is allowed choice over the generating company may be a good option. </a:t>
            </a:r>
          </a:p>
          <a:p>
            <a:pPr>
              <a:lnSpc>
                <a:spcPct val="150000"/>
              </a:lnSpc>
              <a:spcBef>
                <a:spcPts val="0"/>
              </a:spcBef>
              <a:spcAft>
                <a:spcPts val="600"/>
              </a:spcAft>
            </a:pPr>
            <a:r>
              <a:rPr lang="en-IN" sz="1600" dirty="0" smtClean="0"/>
              <a:t>The issue has got so controversial that views of the Planning Commission, Solicitor General and Attorney General have been sought. </a:t>
            </a:r>
          </a:p>
          <a:p>
            <a:pPr>
              <a:lnSpc>
                <a:spcPct val="150000"/>
              </a:lnSpc>
              <a:spcBef>
                <a:spcPts val="0"/>
              </a:spcBef>
              <a:spcAft>
                <a:spcPts val="600"/>
              </a:spcAft>
            </a:pPr>
            <a:r>
              <a:rPr lang="en-US" sz="1600" b="1" dirty="0" smtClean="0"/>
              <a:t>Should the regulator intervene in such cases when the law allows it? </a:t>
            </a:r>
            <a:endParaRPr lang="en-IN" sz="1600" dirty="0" smtClean="0"/>
          </a:p>
          <a:p>
            <a:pPr>
              <a:lnSpc>
                <a:spcPct val="150000"/>
              </a:lnSpc>
            </a:pPr>
            <a:endParaRPr lang="en-IN" sz="1600"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p:cNvSpPr>
            <a:spLocks noGrp="1"/>
          </p:cNvSpPr>
          <p:nvPr>
            <p:ph type="body" sz="quarter" idx="13"/>
          </p:nvPr>
        </p:nvSpPr>
        <p:spPr>
          <a:solidFill>
            <a:schemeClr val="accent6">
              <a:shade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buNone/>
            </a:pPr>
            <a:r>
              <a:rPr lang="en-US" sz="2100" b="1" dirty="0" smtClean="0"/>
              <a:t>Electricity Sector in India - Distribution</a:t>
            </a:r>
          </a:p>
        </p:txBody>
      </p:sp>
      <p:sp>
        <p:nvSpPr>
          <p:cNvPr id="3" name="Content Placeholder 2"/>
          <p:cNvSpPr>
            <a:spLocks noGrp="1"/>
          </p:cNvSpPr>
          <p:nvPr>
            <p:ph sz="quarter" idx="15"/>
          </p:nvPr>
        </p:nvSpPr>
        <p:spPr/>
        <p:txBody>
          <a:bodyPr/>
          <a:lstStyle/>
          <a:p>
            <a:pPr marL="457200" algn="just">
              <a:spcBef>
                <a:spcPts val="0"/>
              </a:spcBef>
              <a:spcAft>
                <a:spcPts val="1200"/>
              </a:spcAft>
            </a:pPr>
            <a:r>
              <a:rPr lang="en-US" sz="1600" dirty="0" smtClean="0"/>
              <a:t>SEBs own majority of the distribution segment in the electricity supply chain</a:t>
            </a:r>
          </a:p>
          <a:p>
            <a:pPr marL="457200" algn="just">
              <a:spcBef>
                <a:spcPts val="0"/>
              </a:spcBef>
              <a:spcAft>
                <a:spcPts val="1200"/>
              </a:spcAft>
            </a:pPr>
            <a:r>
              <a:rPr lang="en-US" sz="1600" dirty="0" smtClean="0">
                <a:ea typeface="Calibri"/>
                <a:cs typeface="Times New Roman"/>
              </a:rPr>
              <a:t>There are 17 private sector companies across the country</a:t>
            </a:r>
          </a:p>
          <a:p>
            <a:pPr marL="457200" algn="just">
              <a:spcBef>
                <a:spcPts val="0"/>
              </a:spcBef>
              <a:spcAft>
                <a:spcPts val="1200"/>
              </a:spcAft>
            </a:pPr>
            <a:r>
              <a:rPr lang="en-US" sz="1600" dirty="0" smtClean="0">
                <a:cs typeface="Times New Roman"/>
              </a:rPr>
              <a:t>Highly politically driven sector</a:t>
            </a:r>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9</a:t>
            </a:fld>
            <a:endParaRPr lang="en-US" dirty="0"/>
          </a:p>
        </p:txBody>
      </p:sp>
      <p:pic>
        <p:nvPicPr>
          <p:cNvPr id="5" name="Picture 4"/>
          <p:cNvPicPr/>
          <p:nvPr/>
        </p:nvPicPr>
        <p:blipFill>
          <a:blip r:embed="rId2" cstate="print"/>
          <a:srcRect/>
          <a:stretch>
            <a:fillRect/>
          </a:stretch>
        </p:blipFill>
        <p:spPr bwMode="auto">
          <a:xfrm>
            <a:off x="0" y="3352800"/>
            <a:ext cx="9220200" cy="2895600"/>
          </a:xfrm>
          <a:prstGeom prst="rect">
            <a:avLst/>
          </a:prstGeom>
          <a:noFill/>
          <a:ln w="9525">
            <a:noFill/>
            <a:miter lim="800000"/>
            <a:headEnd/>
            <a:tailEnd/>
          </a:ln>
        </p:spPr>
      </p:pic>
      <p:sp>
        <p:nvSpPr>
          <p:cNvPr id="6" name="TextBox 5"/>
          <p:cNvSpPr txBox="1"/>
          <p:nvPr/>
        </p:nvSpPr>
        <p:spPr>
          <a:xfrm>
            <a:off x="799605" y="2816423"/>
            <a:ext cx="8382000" cy="307777"/>
          </a:xfrm>
          <a:prstGeom prst="rect">
            <a:avLst/>
          </a:prstGeom>
          <a:noFill/>
        </p:spPr>
        <p:txBody>
          <a:bodyPr wrap="square" rtlCol="0">
            <a:spAutoFit/>
          </a:bodyPr>
          <a:lstStyle/>
          <a:p>
            <a:r>
              <a:rPr lang="en-US" sz="1400" b="1" i="1" dirty="0">
                <a:solidFill>
                  <a:srgbClr val="17365D"/>
                </a:solidFill>
                <a:latin typeface="Book Antiqua"/>
                <a:ea typeface="Calibri"/>
                <a:cs typeface="Times New Roman"/>
              </a:rPr>
              <a:t>Market Share (Sales Revenue) of Top 10 Firms in Electricity Distribution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ustom 3">
      <a:dk1>
        <a:sysClr val="windowText" lastClr="000000"/>
      </a:dk1>
      <a:lt1>
        <a:srgbClr val="FFFFFF"/>
      </a:lt1>
      <a:dk2>
        <a:srgbClr val="666666"/>
      </a:dk2>
      <a:lt2>
        <a:srgbClr val="D2D2D2"/>
      </a:lt2>
      <a:accent1>
        <a:srgbClr val="FF388C"/>
      </a:accent1>
      <a:accent2>
        <a:srgbClr val="E40059"/>
      </a:accent2>
      <a:accent3>
        <a:srgbClr val="7F0000"/>
      </a:accent3>
      <a:accent4>
        <a:srgbClr val="2B2B37"/>
      </a:accent4>
      <a:accent5>
        <a:srgbClr val="7F0000"/>
      </a:accent5>
      <a:accent6>
        <a:srgbClr val="5F0000"/>
      </a:accent6>
      <a:hlink>
        <a:srgbClr val="17BBFD"/>
      </a:hlink>
      <a:folHlink>
        <a:srgbClr val="FF79C2"/>
      </a:folHlink>
    </a:clrScheme>
    <a:fontScheme name="Custom 1">
      <a:majorFont>
        <a:latin typeface="Book Antiqua"/>
        <a:ea typeface=""/>
        <a:cs typeface=""/>
      </a:majorFont>
      <a:minorFont>
        <a:latin typeface="Book Antiqu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Design">
  <a:themeElements>
    <a:clrScheme name="Custom 3">
      <a:dk1>
        <a:sysClr val="windowText" lastClr="000000"/>
      </a:dk1>
      <a:lt1>
        <a:srgbClr val="FFFFFF"/>
      </a:lt1>
      <a:dk2>
        <a:srgbClr val="666666"/>
      </a:dk2>
      <a:lt2>
        <a:srgbClr val="D2D2D2"/>
      </a:lt2>
      <a:accent1>
        <a:srgbClr val="FF388C"/>
      </a:accent1>
      <a:accent2>
        <a:srgbClr val="E40059"/>
      </a:accent2>
      <a:accent3>
        <a:srgbClr val="7F0000"/>
      </a:accent3>
      <a:accent4>
        <a:srgbClr val="2B2B37"/>
      </a:accent4>
      <a:accent5>
        <a:srgbClr val="7F0000"/>
      </a:accent5>
      <a:accent6>
        <a:srgbClr val="5F0000"/>
      </a:accent6>
      <a:hlink>
        <a:srgbClr val="17BBFD"/>
      </a:hlink>
      <a:folHlink>
        <a:srgbClr val="FF79C2"/>
      </a:folHlink>
    </a:clrScheme>
    <a:fontScheme name="Custom 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7DA8821-8116-4E5A-A85E-45DD6036F096}">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8F6149DF-F144-45F0-9970-671994429CB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4C87CFE-642B-4AB0-BDFB-C5D4996E9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2231</Words>
  <Application>Microsoft Office PowerPoint</Application>
  <PresentationFormat>A4 Paper (210x297 mm)</PresentationFormat>
  <Paragraphs>311</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Pitchbook</vt:lpstr>
      <vt:lpstr>Custom Design</vt:lpstr>
      <vt:lpstr>National Competition Policy and Economic Growth in India – Electricity Sector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2010-10-18T07:08:56Z</dcterms:created>
  <dcterms:modified xsi:type="dcterms:W3CDTF">2013-03-19T09:54:08Z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TC101769289990</vt:lpwstr>
  </property>
</Properties>
</file>