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74" r:id="rId14"/>
    <p:sldId id="275" r:id="rId15"/>
    <p:sldId id="267" r:id="rId16"/>
    <p:sldId id="269" r:id="rId17"/>
    <p:sldId id="272" r:id="rId18"/>
    <p:sldId id="271"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p:scale>
          <a:sx n="78" d="100"/>
          <a:sy n="78" d="100"/>
        </p:scale>
        <p:origin x="-107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ranshu\Documents\Pharmaceutical\Concentration\CR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aranshu\Documents\Pharmaceutical\Concentration\Import%20Penetration%20Ratio%20(Autosaved).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aranshu\Documents\Pharmaceutical\Concentration\Import%20Penetration%20Ratio%20(Autosaved).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karanshu\Documents\Pharmaceutical\IMS%20Data-DG%20Shah\Correlation%20price%20and%20M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IN" sz="2400"/>
              <a:t>CR4</a:t>
            </a:r>
          </a:p>
        </c:rich>
      </c:tx>
      <c:layout>
        <c:manualLayout>
          <c:xMode val="edge"/>
          <c:yMode val="edge"/>
          <c:x val="0.39486518057822645"/>
          <c:y val="2.5195613185836494E-2"/>
        </c:manualLayout>
      </c:layout>
      <c:overlay val="0"/>
    </c:title>
    <c:autoTitleDeleted val="0"/>
    <c:plotArea>
      <c:layout/>
      <c:lineChart>
        <c:grouping val="standard"/>
        <c:varyColors val="0"/>
        <c:ser>
          <c:idx val="0"/>
          <c:order val="0"/>
          <c:tx>
            <c:v>Prowess</c:v>
          </c:tx>
          <c:marker>
            <c:symbol val="none"/>
          </c:marker>
          <c:cat>
            <c:numRef>
              <c:f>'CR4'!$A$5:$A$25</c:f>
              <c:numCache>
                <c:formatCode>General</c:formatCode>
                <c:ptCount val="2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numCache>
            </c:numRef>
          </c:cat>
          <c:val>
            <c:numRef>
              <c:f>'CR4'!$B$5:$B$25</c:f>
              <c:numCache>
                <c:formatCode>General</c:formatCode>
                <c:ptCount val="21"/>
                <c:pt idx="0">
                  <c:v>26.612696702636839</c:v>
                </c:pt>
                <c:pt idx="1">
                  <c:v>23.651211432803258</c:v>
                </c:pt>
                <c:pt idx="2">
                  <c:v>22.132275614001056</c:v>
                </c:pt>
                <c:pt idx="3">
                  <c:v>23.141719115545104</c:v>
                </c:pt>
                <c:pt idx="4">
                  <c:v>20.696375223052961</c:v>
                </c:pt>
                <c:pt idx="5">
                  <c:v>19.382625639836849</c:v>
                </c:pt>
                <c:pt idx="6">
                  <c:v>18.492905000297839</c:v>
                </c:pt>
                <c:pt idx="7">
                  <c:v>18.890718181656673</c:v>
                </c:pt>
                <c:pt idx="8">
                  <c:v>17.182825475068629</c:v>
                </c:pt>
                <c:pt idx="9">
                  <c:v>17.655271535419125</c:v>
                </c:pt>
                <c:pt idx="10">
                  <c:v>18.085922954204012</c:v>
                </c:pt>
                <c:pt idx="11">
                  <c:v>20.32374447352495</c:v>
                </c:pt>
                <c:pt idx="12">
                  <c:v>22.346654220949453</c:v>
                </c:pt>
                <c:pt idx="13">
                  <c:v>23.053878948906434</c:v>
                </c:pt>
                <c:pt idx="14">
                  <c:v>21.667376553884555</c:v>
                </c:pt>
                <c:pt idx="15">
                  <c:v>21.501041798192439</c:v>
                </c:pt>
                <c:pt idx="16">
                  <c:v>22.218242863030778</c:v>
                </c:pt>
                <c:pt idx="17">
                  <c:v>19.172391182964233</c:v>
                </c:pt>
                <c:pt idx="18">
                  <c:v>19.648846311469764</c:v>
                </c:pt>
                <c:pt idx="19">
                  <c:v>20.050038489290522</c:v>
                </c:pt>
                <c:pt idx="20">
                  <c:v>20.201238116602241</c:v>
                </c:pt>
              </c:numCache>
            </c:numRef>
          </c:val>
          <c:smooth val="0"/>
        </c:ser>
        <c:ser>
          <c:idx val="1"/>
          <c:order val="1"/>
          <c:tx>
            <c:v>IDMA</c:v>
          </c:tx>
          <c:marker>
            <c:symbol val="none"/>
          </c:marker>
          <c:cat>
            <c:numRef>
              <c:f>'CR4'!$A$5:$A$25</c:f>
              <c:numCache>
                <c:formatCode>General</c:formatCode>
                <c:ptCount val="2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numCache>
            </c:numRef>
          </c:cat>
          <c:val>
            <c:numRef>
              <c:f>'CR4'!$C$5:$C$25</c:f>
              <c:numCache>
                <c:formatCode>General</c:formatCode>
                <c:ptCount val="21"/>
                <c:pt idx="11">
                  <c:v>19.864559394190557</c:v>
                </c:pt>
                <c:pt idx="12">
                  <c:v>22.479683531939823</c:v>
                </c:pt>
                <c:pt idx="13">
                  <c:v>23.174988018381217</c:v>
                </c:pt>
                <c:pt idx="14">
                  <c:v>20.492842136121553</c:v>
                </c:pt>
                <c:pt idx="15">
                  <c:v>19.38839221489199</c:v>
                </c:pt>
                <c:pt idx="16">
                  <c:v>20.442468528683488</c:v>
                </c:pt>
                <c:pt idx="17">
                  <c:v>17.46553308153354</c:v>
                </c:pt>
                <c:pt idx="18">
                  <c:v>17.423878048780491</c:v>
                </c:pt>
                <c:pt idx="19">
                  <c:v>16.466231605632689</c:v>
                </c:pt>
                <c:pt idx="20">
                  <c:v>16.18245057254363</c:v>
                </c:pt>
              </c:numCache>
            </c:numRef>
          </c:val>
          <c:smooth val="0"/>
        </c:ser>
        <c:ser>
          <c:idx val="2"/>
          <c:order val="2"/>
          <c:tx>
            <c:v>Prowess + Trade</c:v>
          </c:tx>
          <c:marker>
            <c:symbol val="none"/>
          </c:marker>
          <c:cat>
            <c:numRef>
              <c:f>'CR4'!$A$5:$A$25</c:f>
              <c:numCache>
                <c:formatCode>General</c:formatCode>
                <c:ptCount val="2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numCache>
            </c:numRef>
          </c:cat>
          <c:val>
            <c:numRef>
              <c:f>'CR4'!$D$5:$D$25</c:f>
              <c:numCache>
                <c:formatCode>General</c:formatCode>
                <c:ptCount val="21"/>
                <c:pt idx="6">
                  <c:v>21.495353577219021</c:v>
                </c:pt>
                <c:pt idx="7">
                  <c:v>22.087216360965833</c:v>
                </c:pt>
                <c:pt idx="8">
                  <c:v>19.637840108696025</c:v>
                </c:pt>
                <c:pt idx="9">
                  <c:v>20.467056136801411</c:v>
                </c:pt>
                <c:pt idx="10">
                  <c:v>21.294668095532899</c:v>
                </c:pt>
                <c:pt idx="11">
                  <c:v>24.295078928814206</c:v>
                </c:pt>
                <c:pt idx="12">
                  <c:v>27.322741389831879</c:v>
                </c:pt>
                <c:pt idx="13">
                  <c:v>27.996071613463464</c:v>
                </c:pt>
                <c:pt idx="14">
                  <c:v>27.275877949942338</c:v>
                </c:pt>
                <c:pt idx="15">
                  <c:v>26.950698044279779</c:v>
                </c:pt>
                <c:pt idx="16">
                  <c:v>28.332266505268386</c:v>
                </c:pt>
                <c:pt idx="17">
                  <c:v>24.655939358919042</c:v>
                </c:pt>
                <c:pt idx="18">
                  <c:v>26.657199251719671</c:v>
                </c:pt>
                <c:pt idx="19">
                  <c:v>26.159959233587742</c:v>
                </c:pt>
                <c:pt idx="20">
                  <c:v>27.536793720998407</c:v>
                </c:pt>
              </c:numCache>
            </c:numRef>
          </c:val>
          <c:smooth val="0"/>
        </c:ser>
        <c:ser>
          <c:idx val="3"/>
          <c:order val="3"/>
          <c:tx>
            <c:v>Prowess + IDMA + Trade</c:v>
          </c:tx>
          <c:marker>
            <c:symbol val="none"/>
          </c:marker>
          <c:cat>
            <c:numRef>
              <c:f>'CR4'!$A$5:$A$25</c:f>
              <c:numCache>
                <c:formatCode>General</c:formatCode>
                <c:ptCount val="2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numCache>
            </c:numRef>
          </c:cat>
          <c:val>
            <c:numRef>
              <c:f>'CR4'!$E$5:$E$25</c:f>
              <c:numCache>
                <c:formatCode>General</c:formatCode>
                <c:ptCount val="21"/>
                <c:pt idx="11">
                  <c:v>23.641792230119698</c:v>
                </c:pt>
                <c:pt idx="12">
                  <c:v>27.521876090916599</c:v>
                </c:pt>
                <c:pt idx="13">
                  <c:v>28.174873547415167</c:v>
                </c:pt>
                <c:pt idx="14">
                  <c:v>25.440357724448994</c:v>
                </c:pt>
                <c:pt idx="15">
                  <c:v>23.712039932985416</c:v>
                </c:pt>
                <c:pt idx="16">
                  <c:v>25.506847681161386</c:v>
                </c:pt>
                <c:pt idx="17">
                  <c:v>21.903181305116544</c:v>
                </c:pt>
                <c:pt idx="18">
                  <c:v>22.720947256757437</c:v>
                </c:pt>
                <c:pt idx="19">
                  <c:v>20.374278442957372</c:v>
                </c:pt>
                <c:pt idx="20">
                  <c:v>20.57254632174384</c:v>
                </c:pt>
              </c:numCache>
            </c:numRef>
          </c:val>
          <c:smooth val="0"/>
        </c:ser>
        <c:ser>
          <c:idx val="4"/>
          <c:order val="4"/>
          <c:tx>
            <c:v>Prowess Domestic Sales + Trade</c:v>
          </c:tx>
          <c:marker>
            <c:symbol val="none"/>
          </c:marker>
          <c:val>
            <c:numRef>
              <c:f>'CR4'!$F$2:$F$25</c:f>
              <c:numCache>
                <c:formatCode>General</c:formatCode>
                <c:ptCount val="24"/>
                <c:pt idx="9">
                  <c:v>15.709714761594293</c:v>
                </c:pt>
                <c:pt idx="10">
                  <c:v>15.91063681336966</c:v>
                </c:pt>
                <c:pt idx="11">
                  <c:v>15.753064170025986</c:v>
                </c:pt>
                <c:pt idx="12">
                  <c:v>15.369018500359115</c:v>
                </c:pt>
                <c:pt idx="13">
                  <c:v>13.053412372708152</c:v>
                </c:pt>
                <c:pt idx="14">
                  <c:v>12.7855987864132</c:v>
                </c:pt>
                <c:pt idx="15">
                  <c:v>13.389485988961324</c:v>
                </c:pt>
                <c:pt idx="16">
                  <c:v>12.44170740345289</c:v>
                </c:pt>
                <c:pt idx="17">
                  <c:v>12.536309609877263</c:v>
                </c:pt>
                <c:pt idx="18">
                  <c:v>12.259929193942314</c:v>
                </c:pt>
                <c:pt idx="19">
                  <c:v>11.247346288137289</c:v>
                </c:pt>
                <c:pt idx="20">
                  <c:v>11.225881733557854</c:v>
                </c:pt>
                <c:pt idx="21">
                  <c:v>10.339427767143025</c:v>
                </c:pt>
                <c:pt idx="22">
                  <c:v>10.389518429842804</c:v>
                </c:pt>
                <c:pt idx="23">
                  <c:v>9.7417579418316151</c:v>
                </c:pt>
              </c:numCache>
            </c:numRef>
          </c:val>
          <c:smooth val="0"/>
        </c:ser>
        <c:dLbls>
          <c:showLegendKey val="0"/>
          <c:showVal val="0"/>
          <c:showCatName val="0"/>
          <c:showSerName val="0"/>
          <c:showPercent val="0"/>
          <c:showBubbleSize val="0"/>
        </c:dLbls>
        <c:marker val="1"/>
        <c:smooth val="0"/>
        <c:axId val="37752192"/>
        <c:axId val="37758080"/>
      </c:lineChart>
      <c:catAx>
        <c:axId val="37752192"/>
        <c:scaling>
          <c:orientation val="minMax"/>
        </c:scaling>
        <c:delete val="0"/>
        <c:axPos val="b"/>
        <c:numFmt formatCode="General" sourceLinked="1"/>
        <c:majorTickMark val="none"/>
        <c:minorTickMark val="none"/>
        <c:tickLblPos val="nextTo"/>
        <c:txPr>
          <a:bodyPr/>
          <a:lstStyle/>
          <a:p>
            <a:pPr>
              <a:defRPr sz="1300"/>
            </a:pPr>
            <a:endParaRPr lang="en-US"/>
          </a:p>
        </c:txPr>
        <c:crossAx val="37758080"/>
        <c:crosses val="autoZero"/>
        <c:auto val="1"/>
        <c:lblAlgn val="ctr"/>
        <c:lblOffset val="100"/>
        <c:noMultiLvlLbl val="0"/>
      </c:catAx>
      <c:valAx>
        <c:axId val="37758080"/>
        <c:scaling>
          <c:orientation val="minMax"/>
        </c:scaling>
        <c:delete val="0"/>
        <c:axPos val="l"/>
        <c:majorGridlines/>
        <c:numFmt formatCode="General" sourceLinked="1"/>
        <c:majorTickMark val="none"/>
        <c:minorTickMark val="none"/>
        <c:tickLblPos val="nextTo"/>
        <c:txPr>
          <a:bodyPr/>
          <a:lstStyle/>
          <a:p>
            <a:pPr>
              <a:defRPr sz="1400"/>
            </a:pPr>
            <a:endParaRPr lang="en-US"/>
          </a:p>
        </c:txPr>
        <c:crossAx val="37752192"/>
        <c:crosses val="autoZero"/>
        <c:crossBetween val="between"/>
      </c:valAx>
    </c:plotArea>
    <c:legend>
      <c:legendPos val="r"/>
      <c:overlay val="0"/>
      <c:txPr>
        <a:bodyPr/>
        <a:lstStyle/>
        <a:p>
          <a:pPr>
            <a:defRPr sz="12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Imports</c:v>
          </c:tx>
          <c:marker>
            <c:symbol val="none"/>
          </c:marker>
          <c:cat>
            <c:numRef>
              <c:f>Sheet1!$A$11:$A$26</c:f>
              <c:numCache>
                <c:formatCode>General</c:formatCode>
                <c:ptCount val="16"/>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numCache>
            </c:numRef>
          </c:cat>
          <c:val>
            <c:numRef>
              <c:f>Sheet1!$C$11:$C$26</c:f>
              <c:numCache>
                <c:formatCode>General</c:formatCode>
                <c:ptCount val="16"/>
                <c:pt idx="0">
                  <c:v>2283.424</c:v>
                </c:pt>
                <c:pt idx="1">
                  <c:v>4569.8919999999998</c:v>
                </c:pt>
                <c:pt idx="2">
                  <c:v>5700.4179999999997</c:v>
                </c:pt>
                <c:pt idx="3">
                  <c:v>6005.1149999999998</c:v>
                </c:pt>
                <c:pt idx="4">
                  <c:v>6878.9869999999992</c:v>
                </c:pt>
                <c:pt idx="5">
                  <c:v>7943.49</c:v>
                </c:pt>
                <c:pt idx="6">
                  <c:v>11520.999</c:v>
                </c:pt>
                <c:pt idx="7">
                  <c:v>11498.772000000001</c:v>
                </c:pt>
                <c:pt idx="8">
                  <c:v>13027.73</c:v>
                </c:pt>
                <c:pt idx="9">
                  <c:v>19491.379000000001</c:v>
                </c:pt>
                <c:pt idx="10">
                  <c:v>29138.25</c:v>
                </c:pt>
                <c:pt idx="11">
                  <c:v>28185.597999999998</c:v>
                </c:pt>
                <c:pt idx="12">
                  <c:v>42621.89</c:v>
                </c:pt>
                <c:pt idx="13">
                  <c:v>51966.332999999999</c:v>
                </c:pt>
                <c:pt idx="14">
                  <c:v>55044.668000000005</c:v>
                </c:pt>
                <c:pt idx="15">
                  <c:v>81311.42</c:v>
                </c:pt>
              </c:numCache>
            </c:numRef>
          </c:val>
          <c:smooth val="0"/>
        </c:ser>
        <c:ser>
          <c:idx val="1"/>
          <c:order val="1"/>
          <c:tx>
            <c:v>Exports</c:v>
          </c:tx>
          <c:marker>
            <c:symbol val="none"/>
          </c:marker>
          <c:val>
            <c:numRef>
              <c:f>Sheet1!$D$11:$D$26</c:f>
              <c:numCache>
                <c:formatCode>General</c:formatCode>
                <c:ptCount val="16"/>
                <c:pt idx="0">
                  <c:v>23856.392</c:v>
                </c:pt>
                <c:pt idx="1">
                  <c:v>29007.153999999999</c:v>
                </c:pt>
                <c:pt idx="2">
                  <c:v>30701.678999999996</c:v>
                </c:pt>
                <c:pt idx="3">
                  <c:v>37089.392999999996</c:v>
                </c:pt>
                <c:pt idx="4">
                  <c:v>43176.705999999998</c:v>
                </c:pt>
                <c:pt idx="5">
                  <c:v>50351.058000000005</c:v>
                </c:pt>
                <c:pt idx="6">
                  <c:v>67791.11</c:v>
                </c:pt>
                <c:pt idx="7">
                  <c:v>74445.262000000002</c:v>
                </c:pt>
                <c:pt idx="8">
                  <c:v>92634.159</c:v>
                </c:pt>
                <c:pt idx="9">
                  <c:v>108212.43700000001</c:v>
                </c:pt>
                <c:pt idx="10">
                  <c:v>143802.73700000002</c:v>
                </c:pt>
                <c:pt idx="11">
                  <c:v>167116.49</c:v>
                </c:pt>
                <c:pt idx="12">
                  <c:v>233793.35399999999</c:v>
                </c:pt>
                <c:pt idx="13">
                  <c:v>245662.70699999999</c:v>
                </c:pt>
                <c:pt idx="14">
                  <c:v>303832.20499999996</c:v>
                </c:pt>
                <c:pt idx="15">
                  <c:v>408168.587</c:v>
                </c:pt>
              </c:numCache>
            </c:numRef>
          </c:val>
          <c:smooth val="0"/>
        </c:ser>
        <c:dLbls>
          <c:showLegendKey val="0"/>
          <c:showVal val="0"/>
          <c:showCatName val="0"/>
          <c:showSerName val="0"/>
          <c:showPercent val="0"/>
          <c:showBubbleSize val="0"/>
        </c:dLbls>
        <c:hiLowLines/>
        <c:marker val="1"/>
        <c:smooth val="0"/>
        <c:axId val="37764480"/>
        <c:axId val="37791232"/>
      </c:lineChart>
      <c:catAx>
        <c:axId val="37764480"/>
        <c:scaling>
          <c:orientation val="minMax"/>
        </c:scaling>
        <c:delete val="0"/>
        <c:axPos val="b"/>
        <c:title>
          <c:tx>
            <c:rich>
              <a:bodyPr/>
              <a:lstStyle/>
              <a:p>
                <a:pPr>
                  <a:defRPr/>
                </a:pPr>
                <a:r>
                  <a:rPr lang="en-IN" dirty="0"/>
                  <a:t>Source: Created by</a:t>
                </a:r>
                <a:r>
                  <a:rPr lang="en-IN" baseline="0" dirty="0"/>
                  <a:t> the authors using </a:t>
                </a:r>
                <a:r>
                  <a:rPr lang="en-IN" dirty="0"/>
                  <a:t>http://commerce.nic.in/eidb/default.asp; HS Code: 30</a:t>
                </a:r>
              </a:p>
            </c:rich>
          </c:tx>
          <c:layout>
            <c:manualLayout>
              <c:xMode val="edge"/>
              <c:yMode val="edge"/>
              <c:x val="0.13326388786990123"/>
              <c:y val="0.90867773951042474"/>
            </c:manualLayout>
          </c:layout>
          <c:overlay val="0"/>
        </c:title>
        <c:numFmt formatCode="General" sourceLinked="1"/>
        <c:majorTickMark val="none"/>
        <c:minorTickMark val="none"/>
        <c:tickLblPos val="nextTo"/>
        <c:crossAx val="37791232"/>
        <c:crosses val="autoZero"/>
        <c:auto val="1"/>
        <c:lblAlgn val="ctr"/>
        <c:lblOffset val="100"/>
        <c:noMultiLvlLbl val="0"/>
      </c:catAx>
      <c:valAx>
        <c:axId val="37791232"/>
        <c:scaling>
          <c:orientation val="minMax"/>
        </c:scaling>
        <c:delete val="0"/>
        <c:axPos val="l"/>
        <c:majorGridlines/>
        <c:title>
          <c:tx>
            <c:rich>
              <a:bodyPr/>
              <a:lstStyle/>
              <a:p>
                <a:pPr>
                  <a:defRPr/>
                </a:pPr>
                <a:r>
                  <a:rPr lang="en-US"/>
                  <a:t>Rs Million</a:t>
                </a:r>
              </a:p>
            </c:rich>
          </c:tx>
          <c:overlay val="0"/>
        </c:title>
        <c:numFmt formatCode="General" sourceLinked="1"/>
        <c:majorTickMark val="out"/>
        <c:minorTickMark val="none"/>
        <c:tickLblPos val="nextTo"/>
        <c:crossAx val="37764480"/>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v>Import Penetration Ratio</c:v>
          </c:tx>
          <c:invertIfNegative val="0"/>
          <c:cat>
            <c:numRef>
              <c:f>Sheet1!$A$11:$A$25</c:f>
              <c:numCache>
                <c:formatCode>General</c:formatCode>
                <c:ptCount val="15"/>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numCache>
            </c:numRef>
          </c:cat>
          <c:val>
            <c:numRef>
              <c:f>Sheet1!$G$11:$G$25</c:f>
              <c:numCache>
                <c:formatCode>General</c:formatCode>
                <c:ptCount val="15"/>
                <c:pt idx="0">
                  <c:v>1.7184903646039199E-2</c:v>
                </c:pt>
                <c:pt idx="1">
                  <c:v>3.1643126232509859E-2</c:v>
                </c:pt>
                <c:pt idx="2">
                  <c:v>3.2576490462740221E-2</c:v>
                </c:pt>
                <c:pt idx="3">
                  <c:v>3.0767215341411015E-2</c:v>
                </c:pt>
                <c:pt idx="4">
                  <c:v>3.3623250961393888E-2</c:v>
                </c:pt>
                <c:pt idx="5">
                  <c:v>3.6601655053956995E-2</c:v>
                </c:pt>
                <c:pt idx="6">
                  <c:v>4.5591915345338942E-2</c:v>
                </c:pt>
                <c:pt idx="7">
                  <c:v>3.9161165439502765E-2</c:v>
                </c:pt>
                <c:pt idx="8">
                  <c:v>4.2360502953410525E-2</c:v>
                </c:pt>
                <c:pt idx="9">
                  <c:v>5.5683363338419577E-2</c:v>
                </c:pt>
                <c:pt idx="10">
                  <c:v>6.9928133584042373E-2</c:v>
                </c:pt>
                <c:pt idx="11">
                  <c:v>5.8024821242257399E-2</c:v>
                </c:pt>
                <c:pt idx="12">
                  <c:v>7.9522229391882887E-2</c:v>
                </c:pt>
                <c:pt idx="13">
                  <c:v>8.1756247037306815E-2</c:v>
                </c:pt>
                <c:pt idx="14">
                  <c:v>8.0341819261786823E-2</c:v>
                </c:pt>
              </c:numCache>
            </c:numRef>
          </c:val>
        </c:ser>
        <c:dLbls>
          <c:showLegendKey val="0"/>
          <c:showVal val="0"/>
          <c:showCatName val="0"/>
          <c:showSerName val="0"/>
          <c:showPercent val="0"/>
          <c:showBubbleSize val="0"/>
        </c:dLbls>
        <c:gapWidth val="150"/>
        <c:axId val="37807616"/>
        <c:axId val="37809536"/>
      </c:barChart>
      <c:catAx>
        <c:axId val="37807616"/>
        <c:scaling>
          <c:orientation val="minMax"/>
        </c:scaling>
        <c:delete val="0"/>
        <c:axPos val="b"/>
        <c:title>
          <c:tx>
            <c:rich>
              <a:bodyPr/>
              <a:lstStyle/>
              <a:p>
                <a:pPr>
                  <a:defRPr/>
                </a:pPr>
                <a:r>
                  <a:rPr lang="en-IN" dirty="0" smtClean="0"/>
                  <a:t>Years</a:t>
                </a:r>
                <a:endParaRPr lang="en-IN" dirty="0"/>
              </a:p>
            </c:rich>
          </c:tx>
          <c:layout>
            <c:manualLayout>
              <c:xMode val="edge"/>
              <c:yMode val="edge"/>
              <c:x val="0.88361021618144509"/>
              <c:y val="0.87911252100681658"/>
            </c:manualLayout>
          </c:layout>
          <c:overlay val="0"/>
        </c:title>
        <c:numFmt formatCode="General" sourceLinked="1"/>
        <c:majorTickMark val="none"/>
        <c:minorTickMark val="none"/>
        <c:tickLblPos val="nextTo"/>
        <c:crossAx val="37809536"/>
        <c:crosses val="autoZero"/>
        <c:auto val="1"/>
        <c:lblAlgn val="ctr"/>
        <c:lblOffset val="100"/>
        <c:noMultiLvlLbl val="0"/>
      </c:catAx>
      <c:valAx>
        <c:axId val="37809536"/>
        <c:scaling>
          <c:orientation val="minMax"/>
        </c:scaling>
        <c:delete val="0"/>
        <c:axPos val="l"/>
        <c:majorGridlines/>
        <c:numFmt formatCode="General" sourceLinked="1"/>
        <c:majorTickMark val="out"/>
        <c:minorTickMark val="none"/>
        <c:tickLblPos val="nextTo"/>
        <c:crossAx val="37807616"/>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sz="2000" dirty="0"/>
              <a:t>Diclofenac Combination OS 50 mg</a:t>
            </a:r>
          </a:p>
        </c:rich>
      </c:tx>
      <c:layout>
        <c:manualLayout>
          <c:xMode val="edge"/>
          <c:yMode val="edge"/>
          <c:x val="0.21917141481634328"/>
          <c:y val="2.5316443818554694E-2"/>
        </c:manualLayout>
      </c:layout>
      <c:overlay val="0"/>
    </c:title>
    <c:autoTitleDeleted val="0"/>
    <c:plotArea>
      <c:layout/>
      <c:scatterChart>
        <c:scatterStyle val="lineMarker"/>
        <c:varyColors val="0"/>
        <c:ser>
          <c:idx val="0"/>
          <c:order val="0"/>
          <c:tx>
            <c:v>Price-Market Share Scatter</c:v>
          </c:tx>
          <c:spPr>
            <a:ln w="28575">
              <a:noFill/>
            </a:ln>
          </c:spPr>
          <c:xVal>
            <c:numRef>
              <c:f>Sheet6!$B$3:$B$147</c:f>
              <c:numCache>
                <c:formatCode>General</c:formatCode>
                <c:ptCount val="145"/>
                <c:pt idx="0">
                  <c:v>8.4612000000000016</c:v>
                </c:pt>
                <c:pt idx="1">
                  <c:v>8.4612000000000016</c:v>
                </c:pt>
                <c:pt idx="2">
                  <c:v>7.1829999999999972</c:v>
                </c:pt>
                <c:pt idx="3">
                  <c:v>6.9542000000000002</c:v>
                </c:pt>
                <c:pt idx="4">
                  <c:v>6.7694000000000001</c:v>
                </c:pt>
                <c:pt idx="5">
                  <c:v>6.5944999999999983</c:v>
                </c:pt>
                <c:pt idx="6">
                  <c:v>6.5944999999999983</c:v>
                </c:pt>
                <c:pt idx="7">
                  <c:v>6.2590000000000003</c:v>
                </c:pt>
                <c:pt idx="8">
                  <c:v>6.05</c:v>
                </c:pt>
                <c:pt idx="9">
                  <c:v>6.0082000000000004</c:v>
                </c:pt>
                <c:pt idx="10">
                  <c:v>6.0048999999999984</c:v>
                </c:pt>
                <c:pt idx="11">
                  <c:v>5.9235000000000007</c:v>
                </c:pt>
                <c:pt idx="12">
                  <c:v>5.5758999999999999</c:v>
                </c:pt>
                <c:pt idx="13">
                  <c:v>5.172200000000001</c:v>
                </c:pt>
                <c:pt idx="14">
                  <c:v>5.17</c:v>
                </c:pt>
                <c:pt idx="15">
                  <c:v>5.1655999999999977</c:v>
                </c:pt>
                <c:pt idx="16">
                  <c:v>5.1534999999999975</c:v>
                </c:pt>
                <c:pt idx="17">
                  <c:v>5.1402999999999999</c:v>
                </c:pt>
                <c:pt idx="18">
                  <c:v>5.0567000000000002</c:v>
                </c:pt>
                <c:pt idx="19">
                  <c:v>5.0490000000000004</c:v>
                </c:pt>
                <c:pt idx="20">
                  <c:v>5.0324999999999998</c:v>
                </c:pt>
                <c:pt idx="21">
                  <c:v>4.9950999999999999</c:v>
                </c:pt>
                <c:pt idx="22">
                  <c:v>4.9588000000000001</c:v>
                </c:pt>
                <c:pt idx="23">
                  <c:v>4.7960000000000012</c:v>
                </c:pt>
                <c:pt idx="24">
                  <c:v>4.7542</c:v>
                </c:pt>
                <c:pt idx="25">
                  <c:v>4.5968999999999998</c:v>
                </c:pt>
                <c:pt idx="26">
                  <c:v>4.5837000000000003</c:v>
                </c:pt>
                <c:pt idx="27">
                  <c:v>4.5044999999999984</c:v>
                </c:pt>
                <c:pt idx="28">
                  <c:v>4.4000000000000004</c:v>
                </c:pt>
                <c:pt idx="29">
                  <c:v>4.3164000000000007</c:v>
                </c:pt>
                <c:pt idx="30">
                  <c:v>3.52</c:v>
                </c:pt>
                <c:pt idx="31">
                  <c:v>3.3693000000000004</c:v>
                </c:pt>
                <c:pt idx="32">
                  <c:v>3.278</c:v>
                </c:pt>
                <c:pt idx="33">
                  <c:v>2.794</c:v>
                </c:pt>
                <c:pt idx="34">
                  <c:v>2.6939000000000002</c:v>
                </c:pt>
                <c:pt idx="35">
                  <c:v>2.6818</c:v>
                </c:pt>
                <c:pt idx="36">
                  <c:v>2.6378000000000004</c:v>
                </c:pt>
                <c:pt idx="37">
                  <c:v>2.5619000000000001</c:v>
                </c:pt>
                <c:pt idx="38">
                  <c:v>2.5387999999999997</c:v>
                </c:pt>
                <c:pt idx="39">
                  <c:v>2.5047000000000001</c:v>
                </c:pt>
                <c:pt idx="40">
                  <c:v>2.4486000000000003</c:v>
                </c:pt>
                <c:pt idx="41">
                  <c:v>2.4431000000000012</c:v>
                </c:pt>
                <c:pt idx="42">
                  <c:v>2.3771</c:v>
                </c:pt>
                <c:pt idx="43">
                  <c:v>2.3606000000000003</c:v>
                </c:pt>
                <c:pt idx="44">
                  <c:v>2.3430000000000004</c:v>
                </c:pt>
                <c:pt idx="45">
                  <c:v>2.3001</c:v>
                </c:pt>
                <c:pt idx="46">
                  <c:v>2.2000000000000002</c:v>
                </c:pt>
                <c:pt idx="47">
                  <c:v>2.1955999999999998</c:v>
                </c:pt>
                <c:pt idx="48">
                  <c:v>2.1582000000000003</c:v>
                </c:pt>
                <c:pt idx="49">
                  <c:v>2.145</c:v>
                </c:pt>
                <c:pt idx="50">
                  <c:v>2.09</c:v>
                </c:pt>
                <c:pt idx="51">
                  <c:v>2.0305999999999997</c:v>
                </c:pt>
                <c:pt idx="52">
                  <c:v>1.9788999999999999</c:v>
                </c:pt>
                <c:pt idx="53">
                  <c:v>1.9734</c:v>
                </c:pt>
                <c:pt idx="54">
                  <c:v>1.9194999999999998</c:v>
                </c:pt>
                <c:pt idx="55">
                  <c:v>1.8612000000000002</c:v>
                </c:pt>
                <c:pt idx="56">
                  <c:v>1.8149999999999993</c:v>
                </c:pt>
                <c:pt idx="57">
                  <c:v>1.7985000000000004</c:v>
                </c:pt>
                <c:pt idx="58">
                  <c:v>1.7985000000000004</c:v>
                </c:pt>
                <c:pt idx="59">
                  <c:v>1.7434999999999998</c:v>
                </c:pt>
                <c:pt idx="60">
                  <c:v>1.7423999999999995</c:v>
                </c:pt>
                <c:pt idx="61">
                  <c:v>1.7390999999999996</c:v>
                </c:pt>
                <c:pt idx="62">
                  <c:v>1.7192999999999996</c:v>
                </c:pt>
                <c:pt idx="63">
                  <c:v>1.7093999999999996</c:v>
                </c:pt>
                <c:pt idx="64">
                  <c:v>1.7083000000000004</c:v>
                </c:pt>
                <c:pt idx="65">
                  <c:v>1.6940000000000008</c:v>
                </c:pt>
                <c:pt idx="66">
                  <c:v>1.6929000000000003</c:v>
                </c:pt>
                <c:pt idx="67">
                  <c:v>1.6786000000000001</c:v>
                </c:pt>
                <c:pt idx="68">
                  <c:v>1.6500000000000001</c:v>
                </c:pt>
                <c:pt idx="69">
                  <c:v>1.5741000000000001</c:v>
                </c:pt>
                <c:pt idx="70">
                  <c:v>1.54</c:v>
                </c:pt>
                <c:pt idx="71">
                  <c:v>1.5234999999999994</c:v>
                </c:pt>
                <c:pt idx="72">
                  <c:v>1.4871999999999994</c:v>
                </c:pt>
                <c:pt idx="73">
                  <c:v>1.4784000000000002</c:v>
                </c:pt>
                <c:pt idx="74">
                  <c:v>1.4740000000000002</c:v>
                </c:pt>
                <c:pt idx="75">
                  <c:v>1.4563999999999995</c:v>
                </c:pt>
                <c:pt idx="76">
                  <c:v>1.4387999999999994</c:v>
                </c:pt>
                <c:pt idx="77">
                  <c:v>1.4365999999999994</c:v>
                </c:pt>
                <c:pt idx="78">
                  <c:v>1.4310999999999996</c:v>
                </c:pt>
                <c:pt idx="79">
                  <c:v>1.4123999999999994</c:v>
                </c:pt>
                <c:pt idx="80">
                  <c:v>1.4024999999999994</c:v>
                </c:pt>
                <c:pt idx="81">
                  <c:v>1.375</c:v>
                </c:pt>
                <c:pt idx="82">
                  <c:v>1.3530000000000002</c:v>
                </c:pt>
                <c:pt idx="83">
                  <c:v>1.3486</c:v>
                </c:pt>
                <c:pt idx="84">
                  <c:v>1.3486</c:v>
                </c:pt>
                <c:pt idx="85">
                  <c:v>1.3431000000000002</c:v>
                </c:pt>
                <c:pt idx="86">
                  <c:v>1.3276999999999994</c:v>
                </c:pt>
                <c:pt idx="87">
                  <c:v>1.3254999999999997</c:v>
                </c:pt>
                <c:pt idx="88">
                  <c:v>1.3155999999999997</c:v>
                </c:pt>
                <c:pt idx="89">
                  <c:v>1.2913999999999994</c:v>
                </c:pt>
                <c:pt idx="90">
                  <c:v>1.2869999999999995</c:v>
                </c:pt>
                <c:pt idx="91">
                  <c:v>1.2858999999999994</c:v>
                </c:pt>
                <c:pt idx="92">
                  <c:v>1.2671999999999994</c:v>
                </c:pt>
                <c:pt idx="93">
                  <c:v>1.2594999999999994</c:v>
                </c:pt>
                <c:pt idx="94">
                  <c:v>1.2594999999999994</c:v>
                </c:pt>
                <c:pt idx="95">
                  <c:v>1.2550999999999994</c:v>
                </c:pt>
                <c:pt idx="96">
                  <c:v>1.2441</c:v>
                </c:pt>
                <c:pt idx="97">
                  <c:v>1.232</c:v>
                </c:pt>
                <c:pt idx="98">
                  <c:v>1.155</c:v>
                </c:pt>
                <c:pt idx="99">
                  <c:v>1.1538999999999995</c:v>
                </c:pt>
                <c:pt idx="100">
                  <c:v>1.1385000000000001</c:v>
                </c:pt>
                <c:pt idx="101">
                  <c:v>1.1220000000000001</c:v>
                </c:pt>
                <c:pt idx="102">
                  <c:v>1.1143000000000003</c:v>
                </c:pt>
                <c:pt idx="103">
                  <c:v>1.0945</c:v>
                </c:pt>
                <c:pt idx="104">
                  <c:v>1.089</c:v>
                </c:pt>
                <c:pt idx="105">
                  <c:v>1.056</c:v>
                </c:pt>
                <c:pt idx="106">
                  <c:v>1.0108999999999992</c:v>
                </c:pt>
                <c:pt idx="107">
                  <c:v>0.99990000000000001</c:v>
                </c:pt>
                <c:pt idx="108">
                  <c:v>0.99</c:v>
                </c:pt>
                <c:pt idx="109">
                  <c:v>0.98670000000000013</c:v>
                </c:pt>
                <c:pt idx="110">
                  <c:v>0.95920000000000061</c:v>
                </c:pt>
                <c:pt idx="111">
                  <c:v>0.91520000000000012</c:v>
                </c:pt>
                <c:pt idx="112">
                  <c:v>0.89760000000000051</c:v>
                </c:pt>
                <c:pt idx="113">
                  <c:v>0.89430000000000021</c:v>
                </c:pt>
                <c:pt idx="114">
                  <c:v>0.88000000000000012</c:v>
                </c:pt>
                <c:pt idx="115">
                  <c:v>0.83050000000000002</c:v>
                </c:pt>
                <c:pt idx="116">
                  <c:v>0.80960000000000054</c:v>
                </c:pt>
                <c:pt idx="117">
                  <c:v>0.66000000000000036</c:v>
                </c:pt>
                <c:pt idx="118">
                  <c:v>0.61600000000000033</c:v>
                </c:pt>
                <c:pt idx="119">
                  <c:v>0.61490000000000034</c:v>
                </c:pt>
                <c:pt idx="120">
                  <c:v>0.61380000000000046</c:v>
                </c:pt>
                <c:pt idx="121">
                  <c:v>0.60280000000000045</c:v>
                </c:pt>
                <c:pt idx="122">
                  <c:v>0.60280000000000045</c:v>
                </c:pt>
                <c:pt idx="123">
                  <c:v>0.50380000000000003</c:v>
                </c:pt>
                <c:pt idx="124">
                  <c:v>0.49830000000000035</c:v>
                </c:pt>
                <c:pt idx="125">
                  <c:v>0.48180000000000023</c:v>
                </c:pt>
                <c:pt idx="126">
                  <c:v>0.41250000000000014</c:v>
                </c:pt>
                <c:pt idx="127">
                  <c:v>0.39820000000000022</c:v>
                </c:pt>
                <c:pt idx="128">
                  <c:v>0.39600000000000024</c:v>
                </c:pt>
                <c:pt idx="129">
                  <c:v>0.39490000000000036</c:v>
                </c:pt>
                <c:pt idx="130">
                  <c:v>0.38500000000000018</c:v>
                </c:pt>
                <c:pt idx="131">
                  <c:v>0.37950000000000023</c:v>
                </c:pt>
                <c:pt idx="132">
                  <c:v>0.36630000000000024</c:v>
                </c:pt>
                <c:pt idx="133">
                  <c:v>0.36300000000000021</c:v>
                </c:pt>
                <c:pt idx="134">
                  <c:v>0.35970000000000002</c:v>
                </c:pt>
                <c:pt idx="135">
                  <c:v>0.34540000000000026</c:v>
                </c:pt>
                <c:pt idx="136">
                  <c:v>0.34320000000000012</c:v>
                </c:pt>
                <c:pt idx="137">
                  <c:v>0.33000000000000024</c:v>
                </c:pt>
                <c:pt idx="138">
                  <c:v>0.33000000000000024</c:v>
                </c:pt>
                <c:pt idx="139">
                  <c:v>0.33000000000000024</c:v>
                </c:pt>
                <c:pt idx="140">
                  <c:v>0.27500000000000002</c:v>
                </c:pt>
                <c:pt idx="141">
                  <c:v>0.27500000000000002</c:v>
                </c:pt>
                <c:pt idx="142">
                  <c:v>0.26400000000000001</c:v>
                </c:pt>
                <c:pt idx="143">
                  <c:v>0.25850000000000006</c:v>
                </c:pt>
                <c:pt idx="144">
                  <c:v>0.23100000000000004</c:v>
                </c:pt>
              </c:numCache>
            </c:numRef>
          </c:xVal>
          <c:yVal>
            <c:numRef>
              <c:f>Sheet6!$A$3:$A$147</c:f>
              <c:numCache>
                <c:formatCode>General</c:formatCode>
                <c:ptCount val="145"/>
                <c:pt idx="0">
                  <c:v>1.0375707522892896</c:v>
                </c:pt>
                <c:pt idx="1">
                  <c:v>0.2855906007285508</c:v>
                </c:pt>
                <c:pt idx="2">
                  <c:v>3.4544191690506771</c:v>
                </c:pt>
                <c:pt idx="3">
                  <c:v>8.900755609929879E-3</c:v>
                </c:pt>
                <c:pt idx="4">
                  <c:v>2.150894395904264E-2</c:v>
                </c:pt>
                <c:pt idx="5">
                  <c:v>1.4960331581893926E-2</c:v>
                </c:pt>
                <c:pt idx="6">
                  <c:v>5.6459496064893942E-2</c:v>
                </c:pt>
                <c:pt idx="7">
                  <c:v>0.16530109804969739</c:v>
                </c:pt>
                <c:pt idx="8">
                  <c:v>1.4604160167631691E-2</c:v>
                </c:pt>
                <c:pt idx="9">
                  <c:v>9.7703181483042929</c:v>
                </c:pt>
                <c:pt idx="10">
                  <c:v>0.60189052989532688</c:v>
                </c:pt>
                <c:pt idx="11">
                  <c:v>2.1486982275129596</c:v>
                </c:pt>
                <c:pt idx="12">
                  <c:v>5.5837261673822147E-3</c:v>
                </c:pt>
                <c:pt idx="13">
                  <c:v>0.88819513842722553</c:v>
                </c:pt>
                <c:pt idx="14">
                  <c:v>0.17930460189997099</c:v>
                </c:pt>
                <c:pt idx="15">
                  <c:v>0.21019534599497491</c:v>
                </c:pt>
                <c:pt idx="16">
                  <c:v>0.11944928978387713</c:v>
                </c:pt>
                <c:pt idx="17">
                  <c:v>4.1432831886028275E-2</c:v>
                </c:pt>
                <c:pt idx="18">
                  <c:v>1.6544888787493852</c:v>
                </c:pt>
                <c:pt idx="19">
                  <c:v>6.3430212859319091E-3</c:v>
                </c:pt>
                <c:pt idx="20">
                  <c:v>1.8098276332416325E-3</c:v>
                </c:pt>
                <c:pt idx="21">
                  <c:v>8.0324379399315578E-3</c:v>
                </c:pt>
                <c:pt idx="22">
                  <c:v>3.1665090585958913E-2</c:v>
                </c:pt>
                <c:pt idx="23">
                  <c:v>4.5146991123498445E-2</c:v>
                </c:pt>
                <c:pt idx="24">
                  <c:v>5.9151227562694404E-3</c:v>
                </c:pt>
                <c:pt idx="25">
                  <c:v>2.5688563558195492E-3</c:v>
                </c:pt>
                <c:pt idx="26">
                  <c:v>2.8897902429153421E-2</c:v>
                </c:pt>
                <c:pt idx="27">
                  <c:v>0.34639921082963887</c:v>
                </c:pt>
                <c:pt idx="28">
                  <c:v>0.16408067150400638</c:v>
                </c:pt>
                <c:pt idx="29">
                  <c:v>0.63865983389947534</c:v>
                </c:pt>
                <c:pt idx="30">
                  <c:v>0.10459152065111639</c:v>
                </c:pt>
                <c:pt idx="31">
                  <c:v>3.9456306973448818E-2</c:v>
                </c:pt>
                <c:pt idx="32">
                  <c:v>7.5099022412962717E-3</c:v>
                </c:pt>
                <c:pt idx="33">
                  <c:v>1.9183173927467161E-3</c:v>
                </c:pt>
                <c:pt idx="34">
                  <c:v>1.5217203897677299E-3</c:v>
                </c:pt>
                <c:pt idx="35">
                  <c:v>1.554988784509812</c:v>
                </c:pt>
                <c:pt idx="36">
                  <c:v>2.8108038372842582E-2</c:v>
                </c:pt>
                <c:pt idx="37">
                  <c:v>2.4196746116259419E-3</c:v>
                </c:pt>
                <c:pt idx="38">
                  <c:v>1.0040397577180319E-2</c:v>
                </c:pt>
                <c:pt idx="39">
                  <c:v>5.6309845463789934</c:v>
                </c:pt>
                <c:pt idx="40">
                  <c:v>5.7280461850909431E-2</c:v>
                </c:pt>
                <c:pt idx="41">
                  <c:v>0.29062848154976767</c:v>
                </c:pt>
                <c:pt idx="42">
                  <c:v>14.736157307077068</c:v>
                </c:pt>
                <c:pt idx="43">
                  <c:v>3.5160613987464417</c:v>
                </c:pt>
                <c:pt idx="44">
                  <c:v>11.861748834170974</c:v>
                </c:pt>
                <c:pt idx="45">
                  <c:v>0.9980856079518976</c:v>
                </c:pt>
                <c:pt idx="46">
                  <c:v>3.4999037504694082</c:v>
                </c:pt>
                <c:pt idx="47">
                  <c:v>0.11569736891740791</c:v>
                </c:pt>
                <c:pt idx="48">
                  <c:v>0.22939037454318606</c:v>
                </c:pt>
                <c:pt idx="49">
                  <c:v>2.8830704045273336E-2</c:v>
                </c:pt>
                <c:pt idx="50">
                  <c:v>0.22411833166277983</c:v>
                </c:pt>
                <c:pt idx="51">
                  <c:v>0.18656382553182776</c:v>
                </c:pt>
                <c:pt idx="52">
                  <c:v>1.3264388226585818E-2</c:v>
                </c:pt>
                <c:pt idx="53">
                  <c:v>1.4570394478209295E-2</c:v>
                </c:pt>
                <c:pt idx="54">
                  <c:v>0.14793607662958982</c:v>
                </c:pt>
                <c:pt idx="55">
                  <c:v>5.4471982318478884E-3</c:v>
                </c:pt>
                <c:pt idx="56">
                  <c:v>7.6025081409843112E-2</c:v>
                </c:pt>
                <c:pt idx="57">
                  <c:v>1.0499064841582717E-2</c:v>
                </c:pt>
                <c:pt idx="58">
                  <c:v>2.0670462637883046E-2</c:v>
                </c:pt>
                <c:pt idx="59">
                  <c:v>1.0070433722997871E-3</c:v>
                </c:pt>
                <c:pt idx="60">
                  <c:v>5.4205253351739827E-2</c:v>
                </c:pt>
                <c:pt idx="61">
                  <c:v>0.43476668400775698</c:v>
                </c:pt>
                <c:pt idx="62">
                  <c:v>0.24490174619269525</c:v>
                </c:pt>
                <c:pt idx="63">
                  <c:v>1.801642617008866E-2</c:v>
                </c:pt>
                <c:pt idx="64">
                  <c:v>3.5990095786707582E-4</c:v>
                </c:pt>
                <c:pt idx="65">
                  <c:v>0.54727276238129452</c:v>
                </c:pt>
                <c:pt idx="66">
                  <c:v>3.4146435865050589E-2</c:v>
                </c:pt>
                <c:pt idx="67">
                  <c:v>9.8103912951503947E-2</c:v>
                </c:pt>
                <c:pt idx="68">
                  <c:v>0.2324184309553517</c:v>
                </c:pt>
                <c:pt idx="69">
                  <c:v>5.2206950568467895E-3</c:v>
                </c:pt>
                <c:pt idx="70">
                  <c:v>1.9691990233556061E-3</c:v>
                </c:pt>
                <c:pt idx="71">
                  <c:v>0.24766806856259246</c:v>
                </c:pt>
                <c:pt idx="72">
                  <c:v>2.6706196170373309E-3</c:v>
                </c:pt>
                <c:pt idx="73">
                  <c:v>5.0841671213124669E-4</c:v>
                </c:pt>
                <c:pt idx="74">
                  <c:v>0.24513018073849169</c:v>
                </c:pt>
                <c:pt idx="75">
                  <c:v>0.63107693916191177</c:v>
                </c:pt>
                <c:pt idx="76">
                  <c:v>4.5046160248181866E-2</c:v>
                </c:pt>
                <c:pt idx="77">
                  <c:v>0.34175972518421083</c:v>
                </c:pt>
                <c:pt idx="78">
                  <c:v>0.50552218669993221</c:v>
                </c:pt>
                <c:pt idx="79">
                  <c:v>7.8911415165024673E-2</c:v>
                </c:pt>
                <c:pt idx="80">
                  <c:v>0.2375996994083758</c:v>
                </c:pt>
                <c:pt idx="81">
                  <c:v>7.7913562453751112E-2</c:v>
                </c:pt>
                <c:pt idx="82">
                  <c:v>2.2313992585744611E-3</c:v>
                </c:pt>
                <c:pt idx="83">
                  <c:v>3.4039411283390275E-3</c:v>
                </c:pt>
                <c:pt idx="84">
                  <c:v>1.5220334050345639E-2</c:v>
                </c:pt>
                <c:pt idx="85">
                  <c:v>0.28903436805467003</c:v>
                </c:pt>
                <c:pt idx="86">
                  <c:v>4.3038267209926069E-3</c:v>
                </c:pt>
                <c:pt idx="87">
                  <c:v>8.6989273618143639E-2</c:v>
                </c:pt>
                <c:pt idx="88">
                  <c:v>0.21459840521545356</c:v>
                </c:pt>
                <c:pt idx="89">
                  <c:v>2.768586735657331E-3</c:v>
                </c:pt>
                <c:pt idx="90">
                  <c:v>3.4413353972929577</c:v>
                </c:pt>
                <c:pt idx="91">
                  <c:v>1.4603161182737544E-2</c:v>
                </c:pt>
                <c:pt idx="92">
                  <c:v>3.7595131516647725E-4</c:v>
                </c:pt>
                <c:pt idx="93">
                  <c:v>2.6606097883979139E-2</c:v>
                </c:pt>
                <c:pt idx="94">
                  <c:v>2.5974273237923437E-2</c:v>
                </c:pt>
                <c:pt idx="95">
                  <c:v>1.6588410563392549E-2</c:v>
                </c:pt>
                <c:pt idx="96">
                  <c:v>9.0382692105597698E-2</c:v>
                </c:pt>
                <c:pt idx="97">
                  <c:v>1.9098326810457037E-2</c:v>
                </c:pt>
                <c:pt idx="98">
                  <c:v>5.7033379587088746E-3</c:v>
                </c:pt>
                <c:pt idx="99">
                  <c:v>0.13294604189684325</c:v>
                </c:pt>
                <c:pt idx="100">
                  <c:v>5.6938076428186483E-2</c:v>
                </c:pt>
                <c:pt idx="101">
                  <c:v>1.1575570963522663E-3</c:v>
                </c:pt>
                <c:pt idx="102">
                  <c:v>1.9699982112709281E-4</c:v>
                </c:pt>
                <c:pt idx="103">
                  <c:v>2.7722363604706361E-2</c:v>
                </c:pt>
                <c:pt idx="104">
                  <c:v>5.2113045988417478E-3</c:v>
                </c:pt>
                <c:pt idx="105">
                  <c:v>4.9995864002741312E-4</c:v>
                </c:pt>
                <c:pt idx="106">
                  <c:v>4.9006202967599739E-3</c:v>
                </c:pt>
                <c:pt idx="107">
                  <c:v>5.6848900376635023E-4</c:v>
                </c:pt>
                <c:pt idx="108">
                  <c:v>2.8796272365921489E-2</c:v>
                </c:pt>
                <c:pt idx="109">
                  <c:v>0.13273911882576744</c:v>
                </c:pt>
                <c:pt idx="110">
                  <c:v>2.1511474720774529E-5</c:v>
                </c:pt>
                <c:pt idx="111">
                  <c:v>5.5984978240170985E-2</c:v>
                </c:pt>
                <c:pt idx="112">
                  <c:v>4.8131491794278822E-2</c:v>
                </c:pt>
                <c:pt idx="113">
                  <c:v>0.19648108157105543</c:v>
                </c:pt>
                <c:pt idx="114">
                  <c:v>0.3752003449220454</c:v>
                </c:pt>
                <c:pt idx="115">
                  <c:v>1.9914830463945259E-2</c:v>
                </c:pt>
                <c:pt idx="116">
                  <c:v>1.9350337399755526E-2</c:v>
                </c:pt>
                <c:pt idx="117">
                  <c:v>0.4267987138929949</c:v>
                </c:pt>
                <c:pt idx="118">
                  <c:v>0.70918956600557193</c:v>
                </c:pt>
                <c:pt idx="119">
                  <c:v>5.2224932296562662E-3</c:v>
                </c:pt>
                <c:pt idx="120">
                  <c:v>2.4974622353840384E-4</c:v>
                </c:pt>
                <c:pt idx="121">
                  <c:v>9.0577276381250726</c:v>
                </c:pt>
                <c:pt idx="122">
                  <c:v>1.1105975470368141</c:v>
                </c:pt>
                <c:pt idx="123">
                  <c:v>9.1196664997354078E-3</c:v>
                </c:pt>
                <c:pt idx="124">
                  <c:v>2.3342281036793358E-3</c:v>
                </c:pt>
                <c:pt idx="125">
                  <c:v>1.0221613436979784E-3</c:v>
                </c:pt>
                <c:pt idx="126">
                  <c:v>2.3895918465133316E-2</c:v>
                </c:pt>
                <c:pt idx="127">
                  <c:v>2.2536033628218457E-2</c:v>
                </c:pt>
                <c:pt idx="128">
                  <c:v>1.0172613227921536</c:v>
                </c:pt>
                <c:pt idx="129">
                  <c:v>1.6640424376881493E-3</c:v>
                </c:pt>
                <c:pt idx="130">
                  <c:v>11.884526089351636</c:v>
                </c:pt>
                <c:pt idx="131">
                  <c:v>3.4695411363884474E-3</c:v>
                </c:pt>
                <c:pt idx="132">
                  <c:v>4.8195360228511723E-2</c:v>
                </c:pt>
                <c:pt idx="133">
                  <c:v>6.4814805922616004E-3</c:v>
                </c:pt>
                <c:pt idx="134">
                  <c:v>3.8755818765668325E-2</c:v>
                </c:pt>
                <c:pt idx="135">
                  <c:v>2.8837363944567698E-5</c:v>
                </c:pt>
                <c:pt idx="136">
                  <c:v>6.3476365961428929E-2</c:v>
                </c:pt>
                <c:pt idx="137">
                  <c:v>0.35818550100683488</c:v>
                </c:pt>
                <c:pt idx="138">
                  <c:v>6.4814805922616004E-3</c:v>
                </c:pt>
                <c:pt idx="139">
                  <c:v>6.4814805922616004E-3</c:v>
                </c:pt>
                <c:pt idx="140">
                  <c:v>5.3778953197908014E-2</c:v>
                </c:pt>
                <c:pt idx="141">
                  <c:v>2.2064246362206192E-4</c:v>
                </c:pt>
                <c:pt idx="142">
                  <c:v>2.3929018164626252E-3</c:v>
                </c:pt>
                <c:pt idx="143">
                  <c:v>0.2375996994083758</c:v>
                </c:pt>
                <c:pt idx="144">
                  <c:v>7.7322829386341635E-2</c:v>
                </c:pt>
              </c:numCache>
            </c:numRef>
          </c:yVal>
          <c:smooth val="0"/>
        </c:ser>
        <c:ser>
          <c:idx val="1"/>
          <c:order val="1"/>
          <c:tx>
            <c:v>TNMSC Price</c:v>
          </c:tx>
          <c:spPr>
            <a:ln w="28575">
              <a:noFill/>
            </a:ln>
          </c:spPr>
          <c:xVal>
            <c:numRef>
              <c:f>Sheet6!$T$33:$T$48</c:f>
              <c:numCache>
                <c:formatCode>General</c:formatCode>
                <c:ptCount val="16"/>
                <c:pt idx="0">
                  <c:v>0.1323</c:v>
                </c:pt>
                <c:pt idx="1">
                  <c:v>0.1323</c:v>
                </c:pt>
                <c:pt idx="2">
                  <c:v>0.1323</c:v>
                </c:pt>
                <c:pt idx="3">
                  <c:v>0.1323</c:v>
                </c:pt>
                <c:pt idx="4">
                  <c:v>0.1323</c:v>
                </c:pt>
                <c:pt idx="5">
                  <c:v>0.1323</c:v>
                </c:pt>
                <c:pt idx="6">
                  <c:v>0.1323</c:v>
                </c:pt>
                <c:pt idx="7">
                  <c:v>0.1323</c:v>
                </c:pt>
                <c:pt idx="8">
                  <c:v>0.1323</c:v>
                </c:pt>
                <c:pt idx="9">
                  <c:v>0.1323</c:v>
                </c:pt>
                <c:pt idx="10">
                  <c:v>0.1323</c:v>
                </c:pt>
                <c:pt idx="11">
                  <c:v>0.1323</c:v>
                </c:pt>
                <c:pt idx="12">
                  <c:v>0.1323</c:v>
                </c:pt>
                <c:pt idx="13">
                  <c:v>0.1323</c:v>
                </c:pt>
                <c:pt idx="14">
                  <c:v>0.1323</c:v>
                </c:pt>
                <c:pt idx="15">
                  <c:v>0.1323</c:v>
                </c:pt>
              </c:numCache>
            </c:numRef>
          </c:xVal>
          <c:yVal>
            <c:numRef>
              <c:f>Sheet6!$S$32:$S$48</c:f>
              <c:numCache>
                <c:formatCode>General</c:formatCode>
                <c:ptCount val="17"/>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numCache>
            </c:numRef>
          </c:yVal>
          <c:smooth val="0"/>
        </c:ser>
        <c:ser>
          <c:idx val="2"/>
          <c:order val="2"/>
          <c:tx>
            <c:v>NPPP Regulated Price</c:v>
          </c:tx>
          <c:spPr>
            <a:ln w="28575">
              <a:noFill/>
            </a:ln>
          </c:spPr>
          <c:xVal>
            <c:numRef>
              <c:f>Sheet6!$U$33:$U$48</c:f>
              <c:numCache>
                <c:formatCode>General</c:formatCode>
                <c:ptCount val="16"/>
                <c:pt idx="0">
                  <c:v>3.148337500000002</c:v>
                </c:pt>
                <c:pt idx="1">
                  <c:v>3.148337500000002</c:v>
                </c:pt>
                <c:pt idx="2">
                  <c:v>3.148337500000002</c:v>
                </c:pt>
                <c:pt idx="3">
                  <c:v>3.148337500000002</c:v>
                </c:pt>
                <c:pt idx="4">
                  <c:v>3.148337500000002</c:v>
                </c:pt>
                <c:pt idx="5">
                  <c:v>3.148337500000002</c:v>
                </c:pt>
                <c:pt idx="6">
                  <c:v>3.148337500000002</c:v>
                </c:pt>
                <c:pt idx="7">
                  <c:v>3.148337500000002</c:v>
                </c:pt>
                <c:pt idx="8">
                  <c:v>3.148337500000002</c:v>
                </c:pt>
                <c:pt idx="9">
                  <c:v>3.148337500000002</c:v>
                </c:pt>
                <c:pt idx="10">
                  <c:v>3.148337500000002</c:v>
                </c:pt>
                <c:pt idx="11">
                  <c:v>3.148337500000002</c:v>
                </c:pt>
                <c:pt idx="12">
                  <c:v>3.148337500000002</c:v>
                </c:pt>
                <c:pt idx="13">
                  <c:v>3.148337500000002</c:v>
                </c:pt>
                <c:pt idx="14">
                  <c:v>3.1483375000000016</c:v>
                </c:pt>
                <c:pt idx="15">
                  <c:v>3.1483375000000016</c:v>
                </c:pt>
              </c:numCache>
            </c:numRef>
          </c:xVal>
          <c:yVal>
            <c:numRef>
              <c:f>Sheet6!$S$32:$S$48</c:f>
              <c:numCache>
                <c:formatCode>General</c:formatCode>
                <c:ptCount val="17"/>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numCache>
            </c:numRef>
          </c:yVal>
          <c:smooth val="0"/>
        </c:ser>
        <c:dLbls>
          <c:showLegendKey val="0"/>
          <c:showVal val="0"/>
          <c:showCatName val="0"/>
          <c:showSerName val="0"/>
          <c:showPercent val="0"/>
          <c:showBubbleSize val="0"/>
        </c:dLbls>
        <c:axId val="104590336"/>
        <c:axId val="104596608"/>
      </c:scatterChart>
      <c:valAx>
        <c:axId val="104590336"/>
        <c:scaling>
          <c:orientation val="minMax"/>
        </c:scaling>
        <c:delete val="0"/>
        <c:axPos val="b"/>
        <c:title>
          <c:tx>
            <c:rich>
              <a:bodyPr/>
              <a:lstStyle/>
              <a:p>
                <a:pPr>
                  <a:defRPr sz="1000" b="1" i="0" u="none" strike="noStrike" baseline="0">
                    <a:solidFill>
                      <a:srgbClr val="000000"/>
                    </a:solidFill>
                    <a:latin typeface="Calibri"/>
                    <a:ea typeface="Calibri"/>
                    <a:cs typeface="Calibri"/>
                  </a:defRPr>
                </a:pPr>
                <a:r>
                  <a:rPr lang="en-IN" sz="1800" dirty="0"/>
                  <a:t>Price per </a:t>
                </a:r>
                <a:r>
                  <a:rPr lang="en-IN" sz="1800" dirty="0" smtClean="0"/>
                  <a:t>tablet (in Rs.)</a:t>
                </a:r>
                <a:endParaRPr lang="en-IN" sz="1800" dirty="0"/>
              </a:p>
            </c:rich>
          </c:tx>
          <c:layout>
            <c:manualLayout>
              <c:xMode val="edge"/>
              <c:yMode val="edge"/>
              <c:x val="0.24782577068156447"/>
              <c:y val="0.930848149004465"/>
            </c:manualLayout>
          </c:layout>
          <c:overlay val="0"/>
        </c:title>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04596608"/>
        <c:crosses val="autoZero"/>
        <c:crossBetween val="midCat"/>
      </c:valAx>
      <c:valAx>
        <c:axId val="104596608"/>
        <c:scaling>
          <c:orientation val="minMax"/>
        </c:scaling>
        <c:delete val="0"/>
        <c:axPos val="l"/>
        <c:majorGridlines/>
        <c:title>
          <c:tx>
            <c:rich>
              <a:bodyPr/>
              <a:lstStyle/>
              <a:p>
                <a:pPr>
                  <a:defRPr sz="1000" b="1" i="0" u="none" strike="noStrike" baseline="0">
                    <a:solidFill>
                      <a:srgbClr val="000000"/>
                    </a:solidFill>
                    <a:latin typeface="Calibri"/>
                    <a:ea typeface="Calibri"/>
                    <a:cs typeface="Calibri"/>
                  </a:defRPr>
                </a:pPr>
                <a:r>
                  <a:rPr lang="en-IN" sz="1600" dirty="0"/>
                  <a:t>Market Share</a:t>
                </a:r>
              </a:p>
            </c:rich>
          </c:tx>
          <c:overlay val="0"/>
        </c:title>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04590336"/>
        <c:crosses val="autoZero"/>
        <c:crossBetween val="midCat"/>
      </c:valAx>
    </c:plotArea>
    <c:legend>
      <c:legendPos val="r"/>
      <c:legendEntry>
        <c:idx val="0"/>
        <c:txPr>
          <a:bodyPr/>
          <a:lstStyle/>
          <a:p>
            <a:pPr>
              <a:defRPr sz="1400"/>
            </a:pPr>
            <a:endParaRPr lang="en-US"/>
          </a:p>
        </c:txPr>
      </c:legendEntry>
      <c:legendEntry>
        <c:idx val="1"/>
        <c:txPr>
          <a:bodyPr/>
          <a:lstStyle/>
          <a:p>
            <a:pPr>
              <a:defRPr sz="1400"/>
            </a:pPr>
            <a:endParaRPr lang="en-US"/>
          </a:p>
        </c:txPr>
      </c:legendEntry>
      <c:legendEntry>
        <c:idx val="2"/>
        <c:txPr>
          <a:bodyPr/>
          <a:lstStyle/>
          <a:p>
            <a:pPr>
              <a:defRPr sz="1400"/>
            </a:pPr>
            <a:endParaRPr lang="en-US"/>
          </a:p>
        </c:txPr>
      </c:legendEntry>
      <c:layout>
        <c:manualLayout>
          <c:xMode val="edge"/>
          <c:yMode val="edge"/>
          <c:x val="0.70403116584929681"/>
          <c:y val="0.33880732471166891"/>
          <c:w val="0.2741326437727663"/>
          <c:h val="0.25379527559055121"/>
        </c:manualLayout>
      </c:layout>
      <c:overlay val="0"/>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0.14476</cdr:x>
      <cdr:y>0.66897</cdr:y>
    </cdr:from>
    <cdr:to>
      <cdr:x>0.32762</cdr:x>
      <cdr:y>1</cdr:y>
    </cdr:to>
    <cdr:sp macro="" textlink="">
      <cdr:nvSpPr>
        <cdr:cNvPr id="2" name="TextBox 1"/>
        <cdr:cNvSpPr txBox="1"/>
      </cdr:nvSpPr>
      <cdr:spPr>
        <a:xfrm xmlns:a="http://schemas.openxmlformats.org/drawingml/2006/main">
          <a:off x="723901" y="26860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IN" sz="1100"/>
        </a:p>
      </cdr:txBody>
    </cdr:sp>
  </cdr:relSizeAnchor>
  <cdr:relSizeAnchor xmlns:cdr="http://schemas.openxmlformats.org/drawingml/2006/chartDrawing">
    <cdr:from>
      <cdr:x>0.11286</cdr:x>
      <cdr:y>0.90288</cdr:y>
    </cdr:from>
    <cdr:to>
      <cdr:x>0.97429</cdr:x>
      <cdr:y>1</cdr:y>
    </cdr:to>
    <cdr:sp macro="" textlink="">
      <cdr:nvSpPr>
        <cdr:cNvPr id="3" name="TextBox 2"/>
        <cdr:cNvSpPr txBox="1"/>
      </cdr:nvSpPr>
      <cdr:spPr>
        <a:xfrm xmlns:a="http://schemas.openxmlformats.org/drawingml/2006/main">
          <a:off x="752475" y="2390775"/>
          <a:ext cx="5743575"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IN" sz="1100" b="1" dirty="0"/>
            <a:t>Source: Created by the authors  using Ministry of Commerce and </a:t>
          </a:r>
          <a:r>
            <a:rPr lang="en-IN" sz="1100" b="1" dirty="0" smtClean="0"/>
            <a:t>Prowess Database</a:t>
          </a:r>
          <a:endParaRPr lang="en-IN" sz="11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0.60638</cdr:x>
      <cdr:y>0.87342</cdr:y>
    </cdr:from>
    <cdr:to>
      <cdr:x>0.91033</cdr:x>
      <cdr:y>1</cdr:y>
    </cdr:to>
    <cdr:sp macro="" textlink="">
      <cdr:nvSpPr>
        <cdr:cNvPr id="2" name="TextBox 1"/>
        <cdr:cNvSpPr txBox="1"/>
      </cdr:nvSpPr>
      <cdr:spPr>
        <a:xfrm xmlns:a="http://schemas.openxmlformats.org/drawingml/2006/main">
          <a:off x="3800474" y="2628900"/>
          <a:ext cx="19050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IN" sz="1100"/>
        </a:p>
      </cdr:txBody>
    </cdr:sp>
  </cdr:relSizeAnchor>
  <cdr:relSizeAnchor xmlns:cdr="http://schemas.openxmlformats.org/drawingml/2006/chartDrawing">
    <cdr:from>
      <cdr:x>0.67021</cdr:x>
      <cdr:y>0.73418</cdr:y>
    </cdr:from>
    <cdr:to>
      <cdr:x>1</cdr:x>
      <cdr:y>0.8481</cdr:y>
    </cdr:to>
    <cdr:sp macro="" textlink="">
      <cdr:nvSpPr>
        <cdr:cNvPr id="3" name="TextBox 2"/>
        <cdr:cNvSpPr txBox="1"/>
      </cdr:nvSpPr>
      <cdr:spPr>
        <a:xfrm xmlns:a="http://schemas.openxmlformats.org/drawingml/2006/main">
          <a:off x="4238623" y="2209800"/>
          <a:ext cx="2066925" cy="3428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IN" sz="1100"/>
        </a:p>
      </cdr:txBody>
    </cdr:sp>
  </cdr:relSizeAnchor>
  <cdr:relSizeAnchor xmlns:cdr="http://schemas.openxmlformats.org/drawingml/2006/chartDrawing">
    <cdr:from>
      <cdr:x>0.73333</cdr:x>
      <cdr:y>0.75676</cdr:y>
    </cdr:from>
    <cdr:to>
      <cdr:x>0.9619</cdr:x>
      <cdr:y>1</cdr:y>
    </cdr:to>
    <cdr:sp macro="" textlink="">
      <cdr:nvSpPr>
        <cdr:cNvPr id="4" name="TextBox 3"/>
        <cdr:cNvSpPr txBox="1"/>
      </cdr:nvSpPr>
      <cdr:spPr>
        <a:xfrm xmlns:a="http://schemas.openxmlformats.org/drawingml/2006/main">
          <a:off x="5544616" y="4725144"/>
          <a:ext cx="1728192" cy="12961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IN" sz="1400" dirty="0"/>
            <a:t>Source:  Computed by the </a:t>
          </a:r>
        </a:p>
        <a:p xmlns:a="http://schemas.openxmlformats.org/drawingml/2006/main">
          <a:r>
            <a:rPr lang="en-IN" sz="1400" dirty="0"/>
            <a:t>authors</a:t>
          </a:r>
          <a:r>
            <a:rPr lang="en-IN" sz="1400" baseline="0" dirty="0"/>
            <a:t> </a:t>
          </a:r>
          <a:r>
            <a:rPr lang="en-IN" sz="1400" dirty="0"/>
            <a:t>using IMS da</a:t>
          </a:r>
          <a:r>
            <a:rPr lang="en-IN" sz="1100" dirty="0"/>
            <a:t>ta </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BF179A97-A51F-41B1-862F-62BBAD96E47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179A97-A51F-41B1-862F-62BBAD96E47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179A97-A51F-41B1-862F-62BBAD96E47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179A97-A51F-41B1-862F-62BBAD96E47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179A97-A51F-41B1-862F-62BBAD96E47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179A97-A51F-41B1-862F-62BBAD96E47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F179A97-A51F-41B1-862F-62BBAD96E47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F179A97-A51F-41B1-862F-62BBAD96E47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F179A97-A51F-41B1-862F-62BBAD96E47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179A97-A51F-41B1-862F-62BBAD96E47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6FB61B5-9003-4347-B7D4-5D8C9146C0EE}" type="datetimeFigureOut">
              <a:rPr lang="en-IN" smtClean="0"/>
              <a:pPr/>
              <a:t>19-03-2013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179A97-A51F-41B1-862F-62BBAD96E47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FB61B5-9003-4347-B7D4-5D8C9146C0EE}" type="datetimeFigureOut">
              <a:rPr lang="en-IN" smtClean="0"/>
              <a:pPr/>
              <a:t>19-03-2013</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179A97-A51F-41B1-862F-62BBAD96E47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slide" Target="slide4.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t>Competition Assessment of the Indian Pharmaceuticals Sector</a:t>
            </a:r>
            <a:endParaRPr lang="en-IN" dirty="0"/>
          </a:p>
        </p:txBody>
      </p:sp>
      <p:sp>
        <p:nvSpPr>
          <p:cNvPr id="3" name="Subtitle 2"/>
          <p:cNvSpPr>
            <a:spLocks noGrp="1"/>
          </p:cNvSpPr>
          <p:nvPr>
            <p:ph type="subTitle" idx="1"/>
          </p:nvPr>
        </p:nvSpPr>
        <p:spPr>
          <a:xfrm>
            <a:off x="1432560" y="2636912"/>
            <a:ext cx="7406640" cy="1728192"/>
          </a:xfrm>
        </p:spPr>
        <p:txBody>
          <a:bodyPr>
            <a:normAutofit fontScale="85000" lnSpcReduction="20000"/>
          </a:bodyPr>
          <a:lstStyle/>
          <a:p>
            <a:pPr algn="ctr"/>
            <a:r>
              <a:rPr lang="en-US" b="1" dirty="0" smtClean="0"/>
              <a:t>Aditya Bhattacharjea </a:t>
            </a:r>
          </a:p>
          <a:p>
            <a:pPr algn="ctr"/>
            <a:r>
              <a:rPr lang="en-US" b="1" dirty="0" err="1" smtClean="0"/>
              <a:t>Fiyanshu</a:t>
            </a:r>
            <a:r>
              <a:rPr lang="en-US" b="1" dirty="0" smtClean="0"/>
              <a:t> </a:t>
            </a:r>
            <a:r>
              <a:rPr lang="en-US" b="1" dirty="0" err="1" smtClean="0"/>
              <a:t>Sindhwani</a:t>
            </a:r>
            <a:endParaRPr lang="en-US" b="1" dirty="0" smtClean="0"/>
          </a:p>
          <a:p>
            <a:pPr algn="ctr"/>
            <a:endParaRPr lang="en-US" b="1" dirty="0" smtClean="0"/>
          </a:p>
          <a:p>
            <a:pPr algn="ctr"/>
            <a:r>
              <a:rPr lang="en-US" dirty="0" smtClean="0"/>
              <a:t>Centre for Development Economics,</a:t>
            </a:r>
          </a:p>
          <a:p>
            <a:pPr algn="ctr"/>
            <a:r>
              <a:rPr lang="en-US" dirty="0" smtClean="0"/>
              <a:t>Delhi School of Economics</a:t>
            </a:r>
            <a:endParaRPr lang="en-IN" dirty="0"/>
          </a:p>
        </p:txBody>
      </p:sp>
    </p:spTree>
    <p:extLst>
      <p:ext uri="{BB962C8B-B14F-4D97-AF65-F5344CB8AC3E}">
        <p14:creationId xmlns:p14="http://schemas.microsoft.com/office/powerpoint/2010/main" val="522466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Foreign Direct Investment and Takeovers</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Review of </a:t>
            </a:r>
            <a:r>
              <a:rPr lang="en-US" dirty="0" err="1" smtClean="0"/>
              <a:t>Maira</a:t>
            </a:r>
            <a:r>
              <a:rPr lang="en-US" dirty="0" smtClean="0"/>
              <a:t> Committee Report</a:t>
            </a:r>
          </a:p>
          <a:p>
            <a:pPr lvl="1"/>
            <a:r>
              <a:rPr lang="en-US" dirty="0" smtClean="0"/>
              <a:t>Screening by CCI (with extra expertise on health issues) preferable to FIPB.</a:t>
            </a:r>
          </a:p>
          <a:p>
            <a:pPr lvl="1"/>
            <a:r>
              <a:rPr lang="en-US" dirty="0" smtClean="0"/>
              <a:t>Case for reducing merger review thresholds – Competition (Amendment) Bill 2012.</a:t>
            </a:r>
          </a:p>
          <a:p>
            <a:r>
              <a:rPr lang="en-US" dirty="0" smtClean="0"/>
              <a:t>Review of debate on role of MNCs</a:t>
            </a:r>
          </a:p>
          <a:p>
            <a:pPr lvl="1"/>
            <a:r>
              <a:rPr lang="en-US" dirty="0" smtClean="0"/>
              <a:t>Market share of foreign firms has not gone up post-TRIPS</a:t>
            </a:r>
          </a:p>
          <a:p>
            <a:pPr lvl="1"/>
            <a:r>
              <a:rPr lang="en-US" dirty="0" smtClean="0"/>
              <a:t>But they are increasingly supplying the market through imports, </a:t>
            </a:r>
            <a:r>
              <a:rPr lang="en-US" dirty="0" err="1" smtClean="0"/>
              <a:t>esp</a:t>
            </a:r>
            <a:r>
              <a:rPr lang="en-US" dirty="0" smtClean="0"/>
              <a:t> of high priced patented drugs and also generics</a:t>
            </a:r>
          </a:p>
          <a:p>
            <a:pPr lvl="1"/>
            <a:r>
              <a:rPr lang="en-US" dirty="0" smtClean="0"/>
              <a:t>Effects of takeover on R&amp;D inconclusive, but MNCs overall have much lower R&amp;D intensity</a:t>
            </a:r>
          </a:p>
          <a:p>
            <a:pPr lvl="1"/>
            <a:r>
              <a:rPr lang="en-US" dirty="0" smtClean="0"/>
              <a:t>Too early to detect impact of 2008-10 foreign takeovers?</a:t>
            </a:r>
          </a:p>
          <a:p>
            <a:pPr marL="82296" indent="0">
              <a:buNone/>
            </a:pPr>
            <a:endParaRPr lang="en-IN" dirty="0"/>
          </a:p>
        </p:txBody>
      </p:sp>
    </p:spTree>
    <p:extLst>
      <p:ext uri="{BB962C8B-B14F-4D97-AF65-F5344CB8AC3E}">
        <p14:creationId xmlns:p14="http://schemas.microsoft.com/office/powerpoint/2010/main" val="562801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IPR Issues – Impact of TRIPS</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Some evidence that growth rate of R&amp;D expenditure and the number of process and product patents filed by leading Indian firms declined after 2005.</a:t>
            </a:r>
          </a:p>
          <a:p>
            <a:r>
              <a:rPr lang="en-US" dirty="0" smtClean="0"/>
              <a:t>R&amp;D for drugs to treat diseases of greatest public health importance (malaria, TB) neglected in </a:t>
            </a:r>
            <a:r>
              <a:rPr lang="en-US" dirty="0" err="1" smtClean="0"/>
              <a:t>favour</a:t>
            </a:r>
            <a:r>
              <a:rPr lang="en-US" dirty="0" smtClean="0"/>
              <a:t> of ‘lifestyle’ diseases by both Indian and foreign firms.</a:t>
            </a:r>
          </a:p>
          <a:p>
            <a:r>
              <a:rPr lang="en-US" dirty="0" smtClean="0"/>
              <a:t>Encouraging signs of India using TRIPS flexibilities:</a:t>
            </a:r>
          </a:p>
          <a:p>
            <a:pPr lvl="2"/>
            <a:r>
              <a:rPr lang="en-US" dirty="0" smtClean="0"/>
              <a:t>Grant of compulsory licenses for Bayer’s </a:t>
            </a:r>
            <a:r>
              <a:rPr lang="en-US" dirty="0" err="1" smtClean="0"/>
              <a:t>Nexavar</a:t>
            </a:r>
            <a:r>
              <a:rPr lang="en-US" dirty="0" smtClean="0"/>
              <a:t> and now 3 more cancer drugs.</a:t>
            </a:r>
          </a:p>
          <a:p>
            <a:pPr lvl="2"/>
            <a:r>
              <a:rPr lang="en-US" dirty="0" smtClean="0"/>
              <a:t>Use of 3(d) to deny </a:t>
            </a:r>
            <a:r>
              <a:rPr lang="en-US" dirty="0" err="1" smtClean="0"/>
              <a:t>evergreening</a:t>
            </a:r>
            <a:r>
              <a:rPr lang="en-US" dirty="0" smtClean="0"/>
              <a:t> patent for minor improvements in Novartis’s </a:t>
            </a:r>
            <a:r>
              <a:rPr lang="en-US" dirty="0" err="1" smtClean="0"/>
              <a:t>Glivec</a:t>
            </a:r>
            <a:endParaRPr lang="en-US" dirty="0" smtClean="0"/>
          </a:p>
          <a:p>
            <a:pPr lvl="2"/>
            <a:r>
              <a:rPr lang="en-US" dirty="0" smtClean="0"/>
              <a:t>Pre-grant opposition </a:t>
            </a:r>
            <a:r>
              <a:rPr lang="en-US" dirty="0" smtClean="0">
                <a:sym typeface="Wingdings" pitchFamily="2" charset="2"/>
              </a:rPr>
              <a:t> refusal of patent to Astra Zeneca’s </a:t>
            </a:r>
            <a:r>
              <a:rPr lang="en-US" dirty="0" err="1" smtClean="0">
                <a:sym typeface="Wingdings" pitchFamily="2" charset="2"/>
              </a:rPr>
              <a:t>Iressa</a:t>
            </a:r>
            <a:endParaRPr lang="en-US" dirty="0" smtClean="0">
              <a:sym typeface="Wingdings" pitchFamily="2" charset="2"/>
            </a:endParaRPr>
          </a:p>
          <a:p>
            <a:pPr lvl="2"/>
            <a:r>
              <a:rPr lang="en-US" dirty="0" smtClean="0">
                <a:sym typeface="Wingdings" pitchFamily="2" charset="2"/>
              </a:rPr>
              <a:t>Post-grant revocation of patent for Roche’s </a:t>
            </a:r>
            <a:r>
              <a:rPr lang="en-US" dirty="0" err="1" smtClean="0">
                <a:sym typeface="Wingdings" pitchFamily="2" charset="2"/>
              </a:rPr>
              <a:t>Pegasys</a:t>
            </a:r>
            <a:r>
              <a:rPr lang="en-US" dirty="0" smtClean="0">
                <a:sym typeface="Wingdings" pitchFamily="2" charset="2"/>
              </a:rPr>
              <a:t> and Pfizer’s </a:t>
            </a:r>
            <a:r>
              <a:rPr lang="en-US" dirty="0" err="1" smtClean="0">
                <a:sym typeface="Wingdings" pitchFamily="2" charset="2"/>
              </a:rPr>
              <a:t>Sutent</a:t>
            </a:r>
            <a:endParaRPr lang="en-IN" dirty="0"/>
          </a:p>
        </p:txBody>
      </p:sp>
    </p:spTree>
    <p:extLst>
      <p:ext uri="{BB962C8B-B14F-4D97-AF65-F5344CB8AC3E}">
        <p14:creationId xmlns:p14="http://schemas.microsoft.com/office/powerpoint/2010/main" val="613717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production and procurement</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In 2008, Health Ministry closed down 3 leading PSUs on grounds of not complying with GMPs. Reopened in 2010 but production still far below earlier levels </a:t>
            </a:r>
            <a:r>
              <a:rPr lang="en-US" dirty="0" smtClean="0">
                <a:sym typeface="Wingdings" pitchFamily="2" charset="2"/>
              </a:rPr>
              <a:t></a:t>
            </a:r>
            <a:r>
              <a:rPr lang="en-US" dirty="0" smtClean="0"/>
              <a:t> </a:t>
            </a:r>
            <a:r>
              <a:rPr lang="en-US" dirty="0" err="1" smtClean="0"/>
              <a:t>govt</a:t>
            </a:r>
            <a:r>
              <a:rPr lang="en-US" dirty="0" smtClean="0"/>
              <a:t> has to procure vaccines from private producers at much higher prices.</a:t>
            </a:r>
          </a:p>
          <a:p>
            <a:r>
              <a:rPr lang="en-US" dirty="0" smtClean="0"/>
              <a:t>Government procurement rules to ensure GMPs have been struck down by High Courts as excluding competition without adequate justification.</a:t>
            </a:r>
          </a:p>
          <a:p>
            <a:r>
              <a:rPr lang="en-US" dirty="0" smtClean="0"/>
              <a:t>Need to provide assistance to smaller units to comply with GMP and to enforce quality standards under Drugs and Cosmetics Act. This would increase competition for bidding and also weaken industry’s argument against </a:t>
            </a:r>
            <a:r>
              <a:rPr lang="en-US" dirty="0" err="1" smtClean="0"/>
              <a:t>debranding</a:t>
            </a:r>
            <a:r>
              <a:rPr lang="en-US" dirty="0" smtClean="0"/>
              <a:t>.</a:t>
            </a:r>
            <a:endParaRPr lang="en-IN" dirty="0"/>
          </a:p>
        </p:txBody>
      </p:sp>
    </p:spTree>
    <p:extLst>
      <p:ext uri="{BB962C8B-B14F-4D97-AF65-F5344CB8AC3E}">
        <p14:creationId xmlns:p14="http://schemas.microsoft.com/office/powerpoint/2010/main" val="1481326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632"/>
            <a:ext cx="7498080" cy="648072"/>
          </a:xfrm>
        </p:spPr>
        <p:txBody>
          <a:bodyPr>
            <a:normAutofit/>
          </a:bodyPr>
          <a:lstStyle/>
          <a:p>
            <a:r>
              <a:rPr lang="en-US" sz="2400" dirty="0" smtClean="0"/>
              <a:t>Competition Assessment Checklist and Prescriptions</a:t>
            </a:r>
            <a:endParaRPr lang="en-IN" sz="2400" dirty="0"/>
          </a:p>
        </p:txBody>
      </p:sp>
      <p:sp>
        <p:nvSpPr>
          <p:cNvPr id="3" name="Content Placeholder 2"/>
          <p:cNvSpPr>
            <a:spLocks noGrp="1"/>
          </p:cNvSpPr>
          <p:nvPr>
            <p:ph idx="1"/>
          </p:nvPr>
        </p:nvSpPr>
        <p:spPr>
          <a:xfrm>
            <a:off x="1115616" y="692696"/>
            <a:ext cx="8028384" cy="5592688"/>
          </a:xfrm>
        </p:spPr>
        <p:txBody>
          <a:bodyPr>
            <a:noAutofit/>
          </a:bodyPr>
          <a:lstStyle/>
          <a:p>
            <a:r>
              <a:rPr lang="en-US" sz="1800" dirty="0" smtClean="0"/>
              <a:t>P</a:t>
            </a:r>
            <a:r>
              <a:rPr lang="en-US" sz="1800" dirty="0" smtClean="0">
                <a:cs typeface="Aharoni" pitchFamily="2" charset="-79"/>
              </a:rPr>
              <a:t>1</a:t>
            </a:r>
            <a:r>
              <a:rPr lang="en-US" sz="1800" dirty="0" smtClean="0">
                <a:cs typeface="Andalus" pitchFamily="18" charset="-78"/>
              </a:rPr>
              <a:t> (</a:t>
            </a:r>
            <a:r>
              <a:rPr lang="en-IN" sz="1800" dirty="0" smtClean="0"/>
              <a:t>Fostering Competitive Neutrality) :  Closure of 3 PSU’s on grounds of GMP </a:t>
            </a:r>
            <a:r>
              <a:rPr lang="en-IN" sz="1800" dirty="0" smtClean="0">
                <a:sym typeface="Wingdings" pitchFamily="2" charset="2"/>
              </a:rPr>
              <a:t> Reverse Discrimination. </a:t>
            </a:r>
            <a:r>
              <a:rPr lang="en-IN" sz="1800" i="1" dirty="0" smtClean="0">
                <a:sym typeface="Wingdings" pitchFamily="2" charset="2"/>
              </a:rPr>
              <a:t> Prescription: Revival package with management overhaul, but subject to competitive neutrality principles.</a:t>
            </a:r>
          </a:p>
          <a:p>
            <a:pPr>
              <a:buNone/>
            </a:pPr>
            <a:endParaRPr lang="en-IN" sz="1800" dirty="0" smtClean="0">
              <a:sym typeface="Wingdings" pitchFamily="2" charset="2"/>
            </a:endParaRPr>
          </a:p>
          <a:p>
            <a:r>
              <a:rPr lang="en-US" sz="1800" dirty="0" smtClean="0">
                <a:cs typeface="Andalus" pitchFamily="18" charset="-78"/>
                <a:sym typeface="Wingdings" pitchFamily="2" charset="2"/>
              </a:rPr>
              <a:t>P2 (</a:t>
            </a:r>
            <a:r>
              <a:rPr lang="en-IN" sz="1800" dirty="0" smtClean="0"/>
              <a:t>Procedures should be rule bound, transparent, fair and non-discriminatory) :  </a:t>
            </a:r>
          </a:p>
          <a:p>
            <a:pPr>
              <a:buFont typeface="Wingdings" pitchFamily="2" charset="2"/>
              <a:buChar char="Ø"/>
            </a:pPr>
            <a:r>
              <a:rPr lang="en-IN" sz="1800" dirty="0" smtClean="0"/>
              <a:t>GMP eligibility </a:t>
            </a:r>
            <a:r>
              <a:rPr lang="en-IN" sz="1800" dirty="0"/>
              <a:t>c</a:t>
            </a:r>
            <a:r>
              <a:rPr lang="en-IN" sz="1800" dirty="0" smtClean="0"/>
              <a:t>onditions rejected by High Courts in drug procurement</a:t>
            </a:r>
          </a:p>
          <a:p>
            <a:pPr marL="82296" indent="0">
              <a:buNone/>
            </a:pPr>
            <a:r>
              <a:rPr lang="en-IN" sz="1800" i="1" dirty="0" smtClean="0"/>
              <a:t>Apply GMPs on </a:t>
            </a:r>
            <a:r>
              <a:rPr lang="en-IN" sz="1800" i="1" dirty="0" err="1"/>
              <a:t>nondiscriminatory</a:t>
            </a:r>
            <a:r>
              <a:rPr lang="en-IN" sz="1800" i="1" dirty="0"/>
              <a:t> basis, but provide concessional credit to MSMEs.</a:t>
            </a:r>
            <a:endParaRPr lang="en-IN" sz="1800" dirty="0"/>
          </a:p>
          <a:p>
            <a:pPr>
              <a:buFont typeface="Wingdings" pitchFamily="2" charset="2"/>
              <a:buChar char="Ø"/>
            </a:pPr>
            <a:r>
              <a:rPr lang="en-IN" sz="1800" dirty="0" smtClean="0"/>
              <a:t>Antidumping duties on imports: </a:t>
            </a:r>
            <a:r>
              <a:rPr lang="en-IN" sz="1800" i="1" dirty="0" smtClean="0"/>
              <a:t>support tightening of AD rules in WTO; take objections by user industries more seriously.</a:t>
            </a:r>
            <a:endParaRPr lang="en-IN" sz="1800" dirty="0" smtClean="0"/>
          </a:p>
          <a:p>
            <a:pPr>
              <a:buFont typeface="Wingdings" pitchFamily="2" charset="2"/>
              <a:buChar char="Ø"/>
            </a:pPr>
            <a:r>
              <a:rPr lang="en-IN" sz="1800" dirty="0" smtClean="0"/>
              <a:t>Tariff preferences extended to (some) SAFTA members</a:t>
            </a:r>
            <a:r>
              <a:rPr lang="en-IN" sz="1800" i="1" dirty="0" smtClean="0"/>
              <a:t>:  Probably not serious enough to justify changes</a:t>
            </a:r>
            <a:endParaRPr lang="en-IN" sz="1800" dirty="0" smtClean="0"/>
          </a:p>
          <a:p>
            <a:pPr>
              <a:buFont typeface="Wingdings" pitchFamily="2" charset="2"/>
              <a:buChar char="Ø"/>
            </a:pPr>
            <a:r>
              <a:rPr lang="en-IN" sz="1800" dirty="0" smtClean="0"/>
              <a:t>Acquisitions of Indian firms by the FIPB route: </a:t>
            </a:r>
            <a:r>
              <a:rPr lang="en-IN" sz="1800" i="1" dirty="0" smtClean="0"/>
              <a:t>Reroute through CCI with lower notification thresholds and inputs of public health expertise.</a:t>
            </a:r>
            <a:endParaRPr lang="en-IN" sz="1800" dirty="0" smtClean="0"/>
          </a:p>
          <a:p>
            <a:pPr>
              <a:buNone/>
            </a:pPr>
            <a:endParaRPr lang="en-IN" sz="1800" dirty="0" smtClean="0"/>
          </a:p>
          <a:p>
            <a:r>
              <a:rPr lang="en-IN" sz="1800" dirty="0" smtClean="0">
                <a:cs typeface="Andalus" pitchFamily="18" charset="-78"/>
                <a:sym typeface="Wingdings" pitchFamily="2" charset="2"/>
              </a:rPr>
              <a:t>P3</a:t>
            </a:r>
            <a:r>
              <a:rPr lang="en-IN" sz="1800" dirty="0" smtClean="0"/>
              <a:t> (Third party access to essential facilities on reasonable fair terms will ensure effective competition and therefore, should be provided in law): </a:t>
            </a:r>
            <a:r>
              <a:rPr lang="en-IN" sz="1800" i="1" dirty="0" smtClean="0"/>
              <a:t>Use TRIPS flexibilities more aggressively and resist pressures to impose ‘TRIPS-plus’ </a:t>
            </a:r>
            <a:r>
              <a:rPr lang="en-IN" sz="1800" i="1" dirty="0" err="1" smtClean="0"/>
              <a:t>conditionalities</a:t>
            </a:r>
            <a:endParaRPr lang="en-IN"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71400"/>
            <a:ext cx="7498080" cy="1143000"/>
          </a:xfrm>
        </p:spPr>
        <p:txBody>
          <a:bodyPr>
            <a:normAutofit/>
          </a:bodyPr>
          <a:lstStyle/>
          <a:p>
            <a:r>
              <a:rPr lang="en-US" sz="3200" dirty="0" smtClean="0"/>
              <a:t>Competition Assessment Checklist…</a:t>
            </a:r>
            <a:endParaRPr lang="en-IN" sz="3200" dirty="0"/>
          </a:p>
        </p:txBody>
      </p:sp>
      <p:sp>
        <p:nvSpPr>
          <p:cNvPr id="3" name="Content Placeholder 2"/>
          <p:cNvSpPr>
            <a:spLocks noGrp="1"/>
          </p:cNvSpPr>
          <p:nvPr>
            <p:ph idx="1"/>
          </p:nvPr>
        </p:nvSpPr>
        <p:spPr>
          <a:xfrm>
            <a:off x="1187624" y="836712"/>
            <a:ext cx="7498080" cy="4800600"/>
          </a:xfrm>
        </p:spPr>
        <p:txBody>
          <a:bodyPr>
            <a:noAutofit/>
          </a:bodyPr>
          <a:lstStyle/>
          <a:p>
            <a:r>
              <a:rPr lang="en-IN" sz="1800" dirty="0" smtClean="0"/>
              <a:t>P4 (Ensure free and fair market process): </a:t>
            </a:r>
          </a:p>
          <a:p>
            <a:pPr marL="82296" indent="0">
              <a:buNone/>
            </a:pPr>
            <a:r>
              <a:rPr lang="en-IN" sz="1800" i="1" dirty="0" smtClean="0"/>
              <a:t>Move towards </a:t>
            </a:r>
            <a:r>
              <a:rPr lang="en-IN" sz="1800" i="1" dirty="0" err="1" smtClean="0"/>
              <a:t>debranding</a:t>
            </a:r>
            <a:r>
              <a:rPr lang="en-IN" sz="1800" i="1" dirty="0" smtClean="0"/>
              <a:t> after ensuring alternative quality control mechanisms; expose </a:t>
            </a:r>
            <a:r>
              <a:rPr lang="en-IN" sz="1800" i="1" dirty="0" err="1" smtClean="0"/>
              <a:t>pharma</a:t>
            </a:r>
            <a:r>
              <a:rPr lang="en-IN" sz="1800" i="1" dirty="0" smtClean="0"/>
              <a:t> companies’  unethical attempts to influence prescribing behaviour</a:t>
            </a:r>
          </a:p>
          <a:p>
            <a:pPr marL="82296" indent="0">
              <a:buNone/>
            </a:pPr>
            <a:endParaRPr lang="en-IN" sz="1800" i="1" dirty="0" smtClean="0"/>
          </a:p>
          <a:p>
            <a:r>
              <a:rPr lang="en-IN" sz="1800" dirty="0" smtClean="0"/>
              <a:t>P5 (Effective Control of anticompetitive conduct through competition rules) :  </a:t>
            </a:r>
          </a:p>
          <a:p>
            <a:pPr>
              <a:buFont typeface="Wingdings" pitchFamily="2" charset="2"/>
              <a:buChar char="Ø"/>
            </a:pPr>
            <a:r>
              <a:rPr lang="en-IN" sz="1800" dirty="0" smtClean="0"/>
              <a:t>Anticompetitive practices by chemists’ associations</a:t>
            </a:r>
          </a:p>
          <a:p>
            <a:pPr>
              <a:buFont typeface="Wingdings" pitchFamily="2" charset="2"/>
              <a:buChar char="Ø"/>
            </a:pPr>
            <a:r>
              <a:rPr lang="en-IN" sz="1800" dirty="0" smtClean="0"/>
              <a:t>Exclusive Dealing Arrangements</a:t>
            </a:r>
          </a:p>
          <a:p>
            <a:pPr>
              <a:buFont typeface="Wingdings" pitchFamily="2" charset="2"/>
              <a:buChar char="Ø"/>
            </a:pPr>
            <a:r>
              <a:rPr lang="en-IN" sz="1800" smtClean="0"/>
              <a:t>RPM</a:t>
            </a:r>
            <a:endParaRPr lang="en-IN" sz="1800" dirty="0" smtClean="0"/>
          </a:p>
          <a:p>
            <a:pPr>
              <a:buNone/>
            </a:pPr>
            <a:r>
              <a:rPr lang="en-IN" sz="1800" i="1" dirty="0" smtClean="0"/>
              <a:t>More </a:t>
            </a:r>
            <a:r>
              <a:rPr lang="en-IN" sz="1800" i="1" dirty="0" err="1" smtClean="0"/>
              <a:t>suo</a:t>
            </a:r>
            <a:r>
              <a:rPr lang="en-IN" sz="1800" i="1" dirty="0" smtClean="0"/>
              <a:t> </a:t>
            </a:r>
            <a:r>
              <a:rPr lang="en-IN" sz="1800" i="1" dirty="0" err="1" smtClean="0"/>
              <a:t>moto</a:t>
            </a:r>
            <a:r>
              <a:rPr lang="en-IN" sz="1800" i="1" dirty="0" smtClean="0"/>
              <a:t> inquiries; impose penalties based on chemists’ turnover, not associations’; avoid fixation </a:t>
            </a:r>
            <a:r>
              <a:rPr lang="en-IN" sz="1800" i="1" dirty="0"/>
              <a:t>of trade margins in price control</a:t>
            </a:r>
          </a:p>
          <a:p>
            <a:pPr>
              <a:buNone/>
            </a:pPr>
            <a:endParaRPr lang="en-IN" sz="1800" i="1" dirty="0" smtClean="0"/>
          </a:p>
          <a:p>
            <a:r>
              <a:rPr lang="en-IN" sz="1800" dirty="0" smtClean="0"/>
              <a:t>P6 (Notification and public justification of deviations from principles of competition policy)</a:t>
            </a:r>
          </a:p>
          <a:p>
            <a:pPr>
              <a:buFont typeface="Wingdings" pitchFamily="2" charset="2"/>
              <a:buChar char="Ø"/>
            </a:pPr>
            <a:r>
              <a:rPr lang="en-IN" sz="1800" dirty="0" smtClean="0"/>
              <a:t>Antidumping and SPSS</a:t>
            </a:r>
          </a:p>
          <a:p>
            <a:pPr>
              <a:buFont typeface="Wingdings" pitchFamily="2" charset="2"/>
              <a:buChar char="Ø"/>
            </a:pPr>
            <a:r>
              <a:rPr lang="en-IN" sz="1800" dirty="0" smtClean="0"/>
              <a:t>Review of acquisition proposals through FIPB route</a:t>
            </a:r>
          </a:p>
          <a:p>
            <a:pPr>
              <a:buFont typeface="Wingdings" pitchFamily="2" charset="2"/>
              <a:buChar char="Ø"/>
            </a:pPr>
            <a:r>
              <a:rPr lang="en-IN" sz="1800" dirty="0" smtClean="0"/>
              <a:t>GMP enforcement and exemptions</a:t>
            </a:r>
            <a:endParaRPr lang="en-IN" sz="1800" dirty="0" smtClean="0">
              <a:sym typeface="Wingdings" pitchFamily="2" charset="2"/>
            </a:endParaRPr>
          </a:p>
          <a:p>
            <a:pPr>
              <a:buNone/>
            </a:pPr>
            <a:r>
              <a:rPr lang="en-US" sz="1800" dirty="0" smtClean="0"/>
              <a:t>      </a:t>
            </a:r>
            <a:r>
              <a:rPr lang="en-US" sz="1800" i="1" dirty="0" smtClean="0"/>
              <a:t>Give clear public justification for such deviations from competition principles</a:t>
            </a:r>
            <a:endParaRPr lang="en-IN"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THANK YOU!</a:t>
            </a:r>
            <a:endParaRPr lang="en-IN" i="1" dirty="0"/>
          </a:p>
        </p:txBody>
      </p:sp>
      <p:sp>
        <p:nvSpPr>
          <p:cNvPr id="3" name="Content Placeholder 2"/>
          <p:cNvSpPr>
            <a:spLocks noGrp="1"/>
          </p:cNvSpPr>
          <p:nvPr>
            <p:ph idx="1"/>
          </p:nvPr>
        </p:nvSpPr>
        <p:spPr/>
        <p:txBody>
          <a:bodyPr/>
          <a:lstStyle/>
          <a:p>
            <a:r>
              <a:rPr lang="en-US" dirty="0" smtClean="0"/>
              <a:t>Comments welcome:</a:t>
            </a:r>
            <a:r>
              <a:rPr lang="en-IN" dirty="0" smtClean="0"/>
              <a:t> aditya@econdse.org</a:t>
            </a:r>
            <a:endParaRPr lang="en-US" dirty="0" smtClean="0"/>
          </a:p>
        </p:txBody>
      </p:sp>
    </p:spTree>
    <p:extLst>
      <p:ext uri="{BB962C8B-B14F-4D97-AF65-F5344CB8AC3E}">
        <p14:creationId xmlns:p14="http://schemas.microsoft.com/office/powerpoint/2010/main" val="1062638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1259632" y="1052736"/>
          <a:ext cx="7704856"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419872" y="476672"/>
            <a:ext cx="3131840" cy="369332"/>
          </a:xfrm>
          <a:prstGeom prst="rect">
            <a:avLst/>
          </a:prstGeom>
          <a:noFill/>
        </p:spPr>
        <p:txBody>
          <a:bodyPr wrap="square" rtlCol="0">
            <a:spAutoFit/>
          </a:bodyPr>
          <a:lstStyle/>
          <a:p>
            <a:r>
              <a:rPr lang="en-US" dirty="0" smtClean="0">
                <a:hlinkClick r:id="rId3" action="ppaction://hlinksldjump"/>
              </a:rPr>
              <a:t>Analysis of Market Structure</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187624" y="332656"/>
          <a:ext cx="7632848"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1259632" y="3501008"/>
          <a:ext cx="7416824" cy="335699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635896" y="0"/>
            <a:ext cx="3131840" cy="369332"/>
          </a:xfrm>
          <a:prstGeom prst="rect">
            <a:avLst/>
          </a:prstGeom>
          <a:noFill/>
        </p:spPr>
        <p:txBody>
          <a:bodyPr wrap="square" rtlCol="0">
            <a:spAutoFit/>
          </a:bodyPr>
          <a:lstStyle/>
          <a:p>
            <a:r>
              <a:rPr lang="en-US" dirty="0" smtClean="0">
                <a:hlinkClick r:id="rId4" action="ppaction://hlinksldjump"/>
              </a:rPr>
              <a:t>Analysis of Market Structure</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1875185"/>
              </p:ext>
            </p:extLst>
          </p:nvPr>
        </p:nvGraphicFramePr>
        <p:xfrm>
          <a:off x="1043608" y="3632441"/>
          <a:ext cx="7920879" cy="3012199"/>
        </p:xfrm>
        <a:graphic>
          <a:graphicData uri="http://schemas.openxmlformats.org/drawingml/2006/table">
            <a:tbl>
              <a:tblPr/>
              <a:tblGrid>
                <a:gridCol w="1980220"/>
                <a:gridCol w="2522745"/>
                <a:gridCol w="854478"/>
                <a:gridCol w="840914"/>
                <a:gridCol w="868044"/>
                <a:gridCol w="854478"/>
              </a:tblGrid>
              <a:tr h="334890">
                <a:tc>
                  <a:txBody>
                    <a:bodyPr/>
                    <a:lstStyle/>
                    <a:p>
                      <a:pPr algn="l" fontAlgn="b"/>
                      <a:r>
                        <a:rPr lang="en-IN" sz="1400" b="1" i="0" u="none" strike="noStrike" dirty="0">
                          <a:solidFill>
                            <a:srgbClr val="FFFFFF"/>
                          </a:solidFill>
                          <a:latin typeface="Calibri"/>
                        </a:rPr>
                        <a:t>Therapeutic Category</a:t>
                      </a:r>
                    </a:p>
                  </a:txBody>
                  <a:tcPr marL="7829" marR="7829" marT="7829"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a:solidFill>
                            <a:srgbClr val="FFFFFF"/>
                          </a:solidFill>
                          <a:latin typeface="Calibri"/>
                        </a:rPr>
                        <a:t>Molecule</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200" b="1" i="0" u="none" strike="noStrike" dirty="0">
                          <a:solidFill>
                            <a:srgbClr val="FFFFFF"/>
                          </a:solidFill>
                          <a:latin typeface="Calibri"/>
                        </a:rPr>
                        <a:t>No. of Drugs/Packs</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200" b="1" i="0" u="none" strike="noStrike" dirty="0">
                          <a:solidFill>
                            <a:srgbClr val="FFFFFF"/>
                          </a:solidFill>
                          <a:latin typeface="Calibri"/>
                        </a:rPr>
                        <a:t>No. of Formulators</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a:solidFill>
                            <a:srgbClr val="FFFFFF"/>
                          </a:solidFill>
                          <a:latin typeface="Calibri"/>
                        </a:rPr>
                        <a:t>CR4_Firm</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a:solidFill>
                            <a:srgbClr val="FFFFFF"/>
                          </a:solidFill>
                          <a:latin typeface="Calibri"/>
                        </a:rPr>
                        <a:t>HHI_Firm</a:t>
                      </a:r>
                    </a:p>
                  </a:txBody>
                  <a:tcPr marL="7829" marR="7829" marT="7829"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0933">
                <a:tc>
                  <a:txBody>
                    <a:bodyPr/>
                    <a:lstStyle/>
                    <a:p>
                      <a:pPr algn="l" fontAlgn="b"/>
                      <a:r>
                        <a:rPr lang="en-IN" sz="1400" b="0" i="0" u="none" strike="noStrike">
                          <a:solidFill>
                            <a:srgbClr val="000000"/>
                          </a:solidFill>
                          <a:latin typeface="Times New Roman"/>
                        </a:rPr>
                        <a:t>Anti-infectives</a:t>
                      </a:r>
                    </a:p>
                  </a:txBody>
                  <a:tcPr marL="7829" marR="7829" marT="7829"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a:solidFill>
                            <a:srgbClr val="000000"/>
                          </a:solidFill>
                          <a:latin typeface="Calibri"/>
                        </a:rPr>
                        <a:t>Cefixime Oral Sol. 200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136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76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Arial"/>
                        </a:rPr>
                        <a:t>49.10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854.22</a:t>
                      </a:r>
                    </a:p>
                  </a:txBody>
                  <a:tcPr marL="7829" marR="7829" marT="7829"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0933">
                <a:tc>
                  <a:txBody>
                    <a:bodyPr/>
                    <a:lstStyle/>
                    <a:p>
                      <a:pPr algn="l" fontAlgn="b"/>
                      <a:r>
                        <a:rPr lang="en-IN" sz="1400" b="0" i="0" u="none" strike="noStrike">
                          <a:solidFill>
                            <a:srgbClr val="000000"/>
                          </a:solidFill>
                          <a:latin typeface="Times New Roman"/>
                        </a:rPr>
                        <a:t>Cardiac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Atorvastatin 10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87</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58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Arial"/>
                        </a:rPr>
                        <a:t>41.59</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685.27</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0933">
                <a:tc>
                  <a:txBody>
                    <a:bodyPr/>
                    <a:lstStyle/>
                    <a:p>
                      <a:pPr algn="l" fontAlgn="b"/>
                      <a:r>
                        <a:rPr lang="en-IN" sz="1400" b="0" i="0" u="none" strike="noStrike">
                          <a:solidFill>
                            <a:srgbClr val="000000"/>
                          </a:solidFill>
                          <a:latin typeface="Times New Roman"/>
                        </a:rPr>
                        <a:t>Gastro Intestinal</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a:solidFill>
                            <a:srgbClr val="000000"/>
                          </a:solidFill>
                          <a:latin typeface="Calibri"/>
                        </a:rPr>
                        <a:t>Rabeprazole + Domeperidone 20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91</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74</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33.23</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497.40</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0933">
                <a:tc>
                  <a:txBody>
                    <a:bodyPr/>
                    <a:lstStyle/>
                    <a:p>
                      <a:pPr algn="l" fontAlgn="b"/>
                      <a:r>
                        <a:rPr lang="en-IN" sz="1400" b="0" i="0" u="none" strike="noStrike">
                          <a:solidFill>
                            <a:srgbClr val="000000"/>
                          </a:solidFill>
                          <a:latin typeface="Times New Roman"/>
                        </a:rPr>
                        <a:t>Respiratory</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Cough Prep. Ethicals 100 ml</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582</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205</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34.12</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dirty="0">
                          <a:solidFill>
                            <a:srgbClr val="000000"/>
                          </a:solidFill>
                          <a:latin typeface="Calibri"/>
                        </a:rPr>
                        <a:t>449.77</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0933">
                <a:tc>
                  <a:txBody>
                    <a:bodyPr/>
                    <a:lstStyle/>
                    <a:p>
                      <a:pPr algn="l" fontAlgn="b"/>
                      <a:r>
                        <a:rPr lang="en-IN" sz="1400" b="0" i="0" u="none" strike="noStrike">
                          <a:solidFill>
                            <a:srgbClr val="000000"/>
                          </a:solidFill>
                          <a:latin typeface="Times New Roman"/>
                        </a:rPr>
                        <a:t>Pain / Analgesics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dirty="0">
                          <a:solidFill>
                            <a:srgbClr val="000000"/>
                          </a:solidFill>
                          <a:latin typeface="Calibri"/>
                        </a:rPr>
                        <a:t>Diclofenac Combination OS 50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145</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96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55.32</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963.04</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76989">
                <a:tc>
                  <a:txBody>
                    <a:bodyPr/>
                    <a:lstStyle/>
                    <a:p>
                      <a:pPr algn="l" fontAlgn="b"/>
                      <a:r>
                        <a:rPr lang="en-IN" sz="1400" b="0" i="0" u="none" strike="noStrike">
                          <a:solidFill>
                            <a:srgbClr val="000000"/>
                          </a:solidFill>
                          <a:latin typeface="Times New Roman"/>
                        </a:rPr>
                        <a:t>Vitamins / Minerals / Nutrients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Calcium Oral Solids 250 IU </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28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20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95.34</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7450.90</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0933">
                <a:tc>
                  <a:txBody>
                    <a:bodyPr/>
                    <a:lstStyle/>
                    <a:p>
                      <a:pPr algn="l" fontAlgn="b"/>
                      <a:r>
                        <a:rPr lang="en-IN" sz="1400" b="0" i="0" u="none" strike="noStrike">
                          <a:solidFill>
                            <a:srgbClr val="000000"/>
                          </a:solidFill>
                          <a:latin typeface="Times New Roman"/>
                        </a:rPr>
                        <a:t>Anti Diabetic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dirty="0">
                          <a:solidFill>
                            <a:srgbClr val="000000"/>
                          </a:solidFill>
                          <a:latin typeface="Calibri"/>
                        </a:rPr>
                        <a:t>Human </a:t>
                      </a:r>
                      <a:r>
                        <a:rPr lang="en-IN" sz="1400" b="0" i="0" u="none" strike="noStrike" dirty="0" err="1">
                          <a:solidFill>
                            <a:srgbClr val="000000"/>
                          </a:solidFill>
                          <a:latin typeface="Calibri"/>
                        </a:rPr>
                        <a:t>Insulins</a:t>
                      </a:r>
                      <a:r>
                        <a:rPr lang="en-IN" sz="1400" b="0" i="0" u="none" strike="noStrike" dirty="0">
                          <a:solidFill>
                            <a:srgbClr val="000000"/>
                          </a:solidFill>
                          <a:latin typeface="Calibri"/>
                        </a:rPr>
                        <a:t> 40 IU</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36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93.35</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4771.17</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0933">
                <a:tc>
                  <a:txBody>
                    <a:bodyPr/>
                    <a:lstStyle/>
                    <a:p>
                      <a:pPr algn="l" fontAlgn="b"/>
                      <a:r>
                        <a:rPr lang="en-IN" sz="1400" b="0" i="0" u="none" strike="noStrike">
                          <a:solidFill>
                            <a:srgbClr val="000000"/>
                          </a:solidFill>
                          <a:latin typeface="Times New Roman"/>
                        </a:rPr>
                        <a:t>Gynaec.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Conv.Iron Liquid 200 ml</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148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96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72.97</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2492.88</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0933">
                <a:tc>
                  <a:txBody>
                    <a:bodyPr/>
                    <a:lstStyle/>
                    <a:p>
                      <a:pPr algn="l" fontAlgn="b"/>
                      <a:r>
                        <a:rPr lang="en-IN" sz="1400" b="0" i="0" u="none" strike="noStrike">
                          <a:solidFill>
                            <a:srgbClr val="000000"/>
                          </a:solidFill>
                          <a:latin typeface="Times New Roman"/>
                        </a:rPr>
                        <a:t>Neuro / CNS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a:solidFill>
                            <a:srgbClr val="000000"/>
                          </a:solidFill>
                          <a:latin typeface="Calibri"/>
                        </a:rPr>
                        <a:t>Alprazolam OS 0.5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78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51</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71.76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1642.64</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0933">
                <a:tc>
                  <a:txBody>
                    <a:bodyPr/>
                    <a:lstStyle/>
                    <a:p>
                      <a:pPr algn="l" fontAlgn="b"/>
                      <a:r>
                        <a:rPr lang="en-IN" sz="1400" b="0" i="0" u="none" strike="noStrike" dirty="0">
                          <a:solidFill>
                            <a:srgbClr val="FF0000"/>
                          </a:solidFill>
                          <a:latin typeface="Times New Roman"/>
                        </a:rPr>
                        <a:t>Year: 2010</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dirty="0">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14511542"/>
              </p:ext>
            </p:extLst>
          </p:nvPr>
        </p:nvGraphicFramePr>
        <p:xfrm>
          <a:off x="1043608" y="404664"/>
          <a:ext cx="7920879" cy="3012199"/>
        </p:xfrm>
        <a:graphic>
          <a:graphicData uri="http://schemas.openxmlformats.org/drawingml/2006/table">
            <a:tbl>
              <a:tblPr/>
              <a:tblGrid>
                <a:gridCol w="1980220"/>
                <a:gridCol w="2522746"/>
                <a:gridCol w="854478"/>
                <a:gridCol w="840915"/>
                <a:gridCol w="868042"/>
                <a:gridCol w="854478"/>
              </a:tblGrid>
              <a:tr h="343762">
                <a:tc>
                  <a:txBody>
                    <a:bodyPr/>
                    <a:lstStyle/>
                    <a:p>
                      <a:pPr algn="l" fontAlgn="b"/>
                      <a:r>
                        <a:rPr lang="en-IN" sz="1400" b="1" i="0" u="none" strike="noStrike" dirty="0">
                          <a:solidFill>
                            <a:srgbClr val="FFFFFF"/>
                          </a:solidFill>
                          <a:latin typeface="Calibri"/>
                        </a:rPr>
                        <a:t>Therapeutic Category</a:t>
                      </a:r>
                    </a:p>
                  </a:txBody>
                  <a:tcPr marL="7829" marR="7829" marT="7829"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dirty="0">
                          <a:solidFill>
                            <a:srgbClr val="FFFFFF"/>
                          </a:solidFill>
                          <a:latin typeface="Calibri"/>
                        </a:rPr>
                        <a:t>Molecule</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200" b="1" i="0" u="none" strike="noStrike" dirty="0">
                          <a:solidFill>
                            <a:srgbClr val="FFFFFF"/>
                          </a:solidFill>
                          <a:latin typeface="Calibri"/>
                        </a:rPr>
                        <a:t>No. of Drugs/Packs</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200" b="1" i="0" u="none" strike="noStrike" dirty="0">
                          <a:solidFill>
                            <a:srgbClr val="FFFFFF"/>
                          </a:solidFill>
                          <a:latin typeface="Calibri"/>
                        </a:rPr>
                        <a:t>No. of Formulators</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a:solidFill>
                            <a:srgbClr val="FFFFFF"/>
                          </a:solidFill>
                          <a:latin typeface="Calibri"/>
                        </a:rPr>
                        <a:t>CR4_Firm</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a:solidFill>
                            <a:srgbClr val="FFFFFF"/>
                          </a:solidFill>
                          <a:latin typeface="Calibri"/>
                        </a:rPr>
                        <a:t>HHI_Firm</a:t>
                      </a:r>
                    </a:p>
                  </a:txBody>
                  <a:tcPr marL="7829" marR="7829" marT="7829"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6257">
                <a:tc>
                  <a:txBody>
                    <a:bodyPr/>
                    <a:lstStyle/>
                    <a:p>
                      <a:pPr algn="l" fontAlgn="b"/>
                      <a:r>
                        <a:rPr lang="en-IN" sz="1400" b="0" i="0" u="none" strike="noStrike" dirty="0">
                          <a:solidFill>
                            <a:srgbClr val="000000"/>
                          </a:solidFill>
                          <a:latin typeface="Calibri"/>
                        </a:rPr>
                        <a:t>Anti-</a:t>
                      </a:r>
                      <a:r>
                        <a:rPr lang="en-IN" sz="1400" b="0" i="0" u="none" strike="noStrike" dirty="0" err="1">
                          <a:solidFill>
                            <a:srgbClr val="000000"/>
                          </a:solidFill>
                          <a:latin typeface="Calibri"/>
                        </a:rPr>
                        <a:t>infectives</a:t>
                      </a:r>
                      <a:endParaRPr lang="en-IN" sz="1400" b="0" i="0" u="none" strike="noStrike" dirty="0">
                        <a:solidFill>
                          <a:srgbClr val="000000"/>
                        </a:solidFill>
                        <a:latin typeface="Calibri"/>
                      </a:endParaRPr>
                    </a:p>
                  </a:txBody>
                  <a:tcPr marL="7829" marR="7829" marT="7829"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dirty="0" err="1">
                          <a:solidFill>
                            <a:srgbClr val="000000"/>
                          </a:solidFill>
                          <a:latin typeface="Calibri"/>
                        </a:rPr>
                        <a:t>Cefixime</a:t>
                      </a:r>
                      <a:r>
                        <a:rPr lang="en-IN" sz="1400" b="0" i="0" u="none" strike="noStrike" dirty="0">
                          <a:solidFill>
                            <a:srgbClr val="000000"/>
                          </a:solidFill>
                          <a:latin typeface="Calibri"/>
                        </a:rPr>
                        <a:t> Oral Sol. 200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n-IN" sz="1400" b="0" i="0" u="none" strike="noStrike">
                          <a:solidFill>
                            <a:srgbClr val="000000"/>
                          </a:solidFill>
                          <a:latin typeface="Calibri"/>
                        </a:rPr>
                        <a:t>55</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51</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66.60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1557.03</a:t>
                      </a:r>
                    </a:p>
                  </a:txBody>
                  <a:tcPr marL="7829" marR="7829" marT="7829"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6257">
                <a:tc>
                  <a:txBody>
                    <a:bodyPr/>
                    <a:lstStyle/>
                    <a:p>
                      <a:pPr algn="l" fontAlgn="b"/>
                      <a:r>
                        <a:rPr lang="en-IN" sz="1400" b="0" i="0" u="none" strike="noStrike" dirty="0">
                          <a:solidFill>
                            <a:srgbClr val="000000"/>
                          </a:solidFill>
                          <a:latin typeface="Calibri"/>
                        </a:rPr>
                        <a:t>Cardiac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Atorvastatin 10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n-IN" sz="1400" b="0" i="0" u="none" strike="noStrike">
                          <a:solidFill>
                            <a:srgbClr val="000000"/>
                          </a:solidFill>
                          <a:latin typeface="Calibri"/>
                        </a:rPr>
                        <a:t>61</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53</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47.68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846.43</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6257">
                <a:tc>
                  <a:txBody>
                    <a:bodyPr/>
                    <a:lstStyle/>
                    <a:p>
                      <a:pPr algn="l" fontAlgn="b"/>
                      <a:r>
                        <a:rPr lang="en-IN" sz="1400" b="0" i="0" u="none" strike="noStrike" dirty="0">
                          <a:solidFill>
                            <a:srgbClr val="000000"/>
                          </a:solidFill>
                          <a:latin typeface="Calibri"/>
                        </a:rPr>
                        <a:t>Gastro Intestinal</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dirty="0" err="1">
                          <a:solidFill>
                            <a:srgbClr val="000000"/>
                          </a:solidFill>
                          <a:latin typeface="Calibri"/>
                        </a:rPr>
                        <a:t>Rabeprazole</a:t>
                      </a:r>
                      <a:r>
                        <a:rPr lang="en-IN" sz="1400" b="0" i="0" u="none" strike="noStrike" dirty="0">
                          <a:solidFill>
                            <a:srgbClr val="000000"/>
                          </a:solidFill>
                          <a:latin typeface="Calibri"/>
                        </a:rPr>
                        <a:t> + </a:t>
                      </a:r>
                      <a:r>
                        <a:rPr lang="en-IN" sz="1400" b="0" i="0" u="none" strike="noStrike" dirty="0" err="1">
                          <a:solidFill>
                            <a:srgbClr val="000000"/>
                          </a:solidFill>
                          <a:latin typeface="Calibri"/>
                        </a:rPr>
                        <a:t>Domeperidone</a:t>
                      </a:r>
                      <a:r>
                        <a:rPr lang="en-IN" sz="1400" b="0" i="0" u="none" strike="noStrike" dirty="0">
                          <a:solidFill>
                            <a:srgbClr val="000000"/>
                          </a:solidFill>
                          <a:latin typeface="Calibri"/>
                        </a:rPr>
                        <a:t> 20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n-IN" sz="1400" b="0" i="0" u="none" strike="noStrike">
                          <a:solidFill>
                            <a:srgbClr val="000000"/>
                          </a:solidFill>
                          <a:latin typeface="Calibri"/>
                        </a:rPr>
                        <a:t>25</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23</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57.70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1370.67</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6257">
                <a:tc>
                  <a:txBody>
                    <a:bodyPr/>
                    <a:lstStyle/>
                    <a:p>
                      <a:pPr algn="l" fontAlgn="b"/>
                      <a:r>
                        <a:rPr lang="en-IN" sz="1400" b="0" i="0" u="none" strike="noStrike">
                          <a:solidFill>
                            <a:srgbClr val="000000"/>
                          </a:solidFill>
                          <a:latin typeface="Calibri"/>
                        </a:rPr>
                        <a:t>Respiratory</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dirty="0">
                          <a:solidFill>
                            <a:srgbClr val="000000"/>
                          </a:solidFill>
                          <a:latin typeface="Calibri"/>
                        </a:rPr>
                        <a:t>Cough Prep. </a:t>
                      </a:r>
                      <a:r>
                        <a:rPr lang="en-IN" sz="1400" b="0" i="0" u="none" strike="noStrike" dirty="0" err="1">
                          <a:solidFill>
                            <a:srgbClr val="000000"/>
                          </a:solidFill>
                          <a:latin typeface="Calibri"/>
                        </a:rPr>
                        <a:t>Ethicals</a:t>
                      </a:r>
                      <a:r>
                        <a:rPr lang="en-IN" sz="1400" b="0" i="0" u="none" strike="noStrike" dirty="0">
                          <a:solidFill>
                            <a:srgbClr val="000000"/>
                          </a:solidFill>
                          <a:latin typeface="Calibri"/>
                        </a:rPr>
                        <a:t> 100 ml</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n-IN" sz="1400" b="0" i="0" u="none" strike="noStrike" dirty="0">
                          <a:solidFill>
                            <a:srgbClr val="000000"/>
                          </a:solidFill>
                          <a:latin typeface="Calibri"/>
                        </a:rPr>
                        <a:t>618</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dirty="0">
                          <a:solidFill>
                            <a:srgbClr val="000000"/>
                          </a:solidFill>
                          <a:latin typeface="Calibri"/>
                        </a:rPr>
                        <a:t>212</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41.32</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641.79</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6257">
                <a:tc>
                  <a:txBody>
                    <a:bodyPr/>
                    <a:lstStyle/>
                    <a:p>
                      <a:pPr algn="l" fontAlgn="b"/>
                      <a:r>
                        <a:rPr lang="en-IN" sz="1400" b="0" i="0" u="none" strike="noStrike">
                          <a:solidFill>
                            <a:srgbClr val="000000"/>
                          </a:solidFill>
                          <a:latin typeface="Calibri"/>
                        </a:rPr>
                        <a:t>Pain / Analgesics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dirty="0">
                          <a:solidFill>
                            <a:srgbClr val="000000"/>
                          </a:solidFill>
                          <a:latin typeface="Calibri"/>
                        </a:rPr>
                        <a:t>Diclofenac Combination OS 50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n-IN" sz="1400" b="0" i="0" u="none" strike="noStrike">
                          <a:solidFill>
                            <a:srgbClr val="000000"/>
                          </a:solidFill>
                          <a:latin typeface="Calibri"/>
                        </a:rPr>
                        <a:t>231</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dirty="0">
                          <a:solidFill>
                            <a:srgbClr val="000000"/>
                          </a:solidFill>
                          <a:latin typeface="Calibri"/>
                        </a:rPr>
                        <a:t>136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31.50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430.52</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92216">
                <a:tc>
                  <a:txBody>
                    <a:bodyPr/>
                    <a:lstStyle/>
                    <a:p>
                      <a:pPr algn="l" fontAlgn="b"/>
                      <a:r>
                        <a:rPr lang="en-IN" sz="1400" b="0" i="0" u="none" strike="noStrike">
                          <a:solidFill>
                            <a:srgbClr val="000000"/>
                          </a:solidFill>
                          <a:latin typeface="Calibri"/>
                        </a:rPr>
                        <a:t>Vitamins / Minerals / Nutrients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Calcium Oral Solids 250 IU </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n-IN" sz="1400" b="0" i="0" u="none" strike="noStrike">
                          <a:solidFill>
                            <a:srgbClr val="000000"/>
                          </a:solidFill>
                          <a:latin typeface="Calibri"/>
                        </a:rPr>
                        <a:t>208</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dirty="0">
                          <a:solidFill>
                            <a:srgbClr val="000000"/>
                          </a:solidFill>
                          <a:latin typeface="Calibri"/>
                        </a:rPr>
                        <a:t>134</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66.35</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1471.19</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6257">
                <a:tc>
                  <a:txBody>
                    <a:bodyPr/>
                    <a:lstStyle/>
                    <a:p>
                      <a:pPr algn="l" fontAlgn="b"/>
                      <a:r>
                        <a:rPr lang="en-IN" sz="1400" b="0" i="0" u="none" strike="noStrike">
                          <a:solidFill>
                            <a:srgbClr val="000000"/>
                          </a:solidFill>
                          <a:latin typeface="Calibri"/>
                        </a:rPr>
                        <a:t>Anti Diabetic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a:solidFill>
                            <a:srgbClr val="000000"/>
                          </a:solidFill>
                          <a:latin typeface="Calibri"/>
                        </a:rPr>
                        <a:t>Human Insulins 40 IU</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n-IN" sz="1400" b="0" i="0" u="none" strike="noStrike" dirty="0">
                          <a:solidFill>
                            <a:srgbClr val="000000"/>
                          </a:solidFill>
                          <a:latin typeface="Calibri"/>
                        </a:rPr>
                        <a:t>50</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97.96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4566.20</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6257">
                <a:tc>
                  <a:txBody>
                    <a:bodyPr/>
                    <a:lstStyle/>
                    <a:p>
                      <a:pPr algn="l" fontAlgn="b"/>
                      <a:r>
                        <a:rPr lang="en-IN" sz="1400" b="0" i="0" u="none" strike="noStrike">
                          <a:solidFill>
                            <a:srgbClr val="000000"/>
                          </a:solidFill>
                          <a:latin typeface="Calibri"/>
                        </a:rPr>
                        <a:t>Gynaec.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Conv.Iron Liquid 200 ml</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n-IN" sz="1400" b="0" i="0" u="none" strike="noStrike">
                          <a:solidFill>
                            <a:srgbClr val="000000"/>
                          </a:solidFill>
                          <a:latin typeface="Calibri"/>
                        </a:rPr>
                        <a:t>126</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90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57.89</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1122.91</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6257">
                <a:tc>
                  <a:txBody>
                    <a:bodyPr/>
                    <a:lstStyle/>
                    <a:p>
                      <a:pPr algn="l" fontAlgn="b"/>
                      <a:r>
                        <a:rPr lang="en-IN" sz="1400" b="0" i="0" u="none" strike="noStrike">
                          <a:solidFill>
                            <a:srgbClr val="000000"/>
                          </a:solidFill>
                          <a:latin typeface="Calibri"/>
                        </a:rPr>
                        <a:t>Neuro / CNS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a:solidFill>
                            <a:srgbClr val="000000"/>
                          </a:solidFill>
                          <a:latin typeface="Calibri"/>
                        </a:rPr>
                        <a:t>Alprazolam OS 0.5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n-IN" sz="1400" b="0" i="0" u="none" strike="noStrike">
                          <a:solidFill>
                            <a:srgbClr val="000000"/>
                          </a:solidFill>
                          <a:latin typeface="Calibri"/>
                        </a:rPr>
                        <a:t>85</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69</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76.31</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1697.31</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6257">
                <a:tc>
                  <a:txBody>
                    <a:bodyPr/>
                    <a:lstStyle/>
                    <a:p>
                      <a:pPr algn="l" fontAlgn="b"/>
                      <a:r>
                        <a:rPr lang="en-IN" sz="1400" b="0" i="0" u="none" strike="noStrike" dirty="0">
                          <a:solidFill>
                            <a:srgbClr val="FF0000"/>
                          </a:solidFill>
                          <a:latin typeface="Calibri"/>
                        </a:rPr>
                        <a:t>Year: 2005</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dirty="0">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sp>
        <p:nvSpPr>
          <p:cNvPr id="4" name="TextBox 3"/>
          <p:cNvSpPr txBox="1"/>
          <p:nvPr/>
        </p:nvSpPr>
        <p:spPr>
          <a:xfrm>
            <a:off x="3419872" y="0"/>
            <a:ext cx="3131840" cy="369332"/>
          </a:xfrm>
          <a:prstGeom prst="rect">
            <a:avLst/>
          </a:prstGeom>
          <a:noFill/>
        </p:spPr>
        <p:txBody>
          <a:bodyPr wrap="square" rtlCol="0">
            <a:spAutoFit/>
          </a:bodyPr>
          <a:lstStyle/>
          <a:p>
            <a:r>
              <a:rPr lang="en-US" dirty="0" smtClean="0">
                <a:hlinkClick r:id="rId2" action="ppaction://hlinksldjump"/>
              </a:rPr>
              <a:t>Analysis of Market Structure</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nvGraphicFramePr>
        <p:xfrm>
          <a:off x="1259632" y="764704"/>
          <a:ext cx="756084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707904" y="404664"/>
            <a:ext cx="2304256" cy="400110"/>
          </a:xfrm>
          <a:prstGeom prst="rect">
            <a:avLst/>
          </a:prstGeom>
          <a:noFill/>
        </p:spPr>
        <p:txBody>
          <a:bodyPr wrap="square" rtlCol="0">
            <a:spAutoFit/>
          </a:bodyPr>
          <a:lstStyle/>
          <a:p>
            <a:r>
              <a:rPr lang="en-US" sz="2000" dirty="0" smtClean="0">
                <a:hlinkClick r:id="rId3" action="ppaction://hlinksldjump"/>
              </a:rPr>
              <a:t>Drug Price Control</a:t>
            </a:r>
            <a:endParaRPr lang="en-IN"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report</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Introduction</a:t>
            </a:r>
          </a:p>
          <a:p>
            <a:pPr lvl="1"/>
            <a:r>
              <a:rPr lang="en-US" dirty="0" smtClean="0"/>
              <a:t>Importance of drug availability and pricing in India</a:t>
            </a:r>
          </a:p>
          <a:p>
            <a:pPr lvl="1"/>
            <a:r>
              <a:rPr lang="en-US" dirty="0" smtClean="0"/>
              <a:t>Special features of the market for medicines</a:t>
            </a:r>
          </a:p>
          <a:p>
            <a:r>
              <a:rPr lang="en-US" dirty="0" smtClean="0"/>
              <a:t>Evolution of the policy regime</a:t>
            </a:r>
          </a:p>
          <a:p>
            <a:r>
              <a:rPr lang="en-US" dirty="0" smtClean="0"/>
              <a:t>Empirical analysis of market structure</a:t>
            </a:r>
          </a:p>
          <a:p>
            <a:r>
              <a:rPr lang="en-US" dirty="0" smtClean="0"/>
              <a:t>Competition law</a:t>
            </a:r>
          </a:p>
          <a:p>
            <a:r>
              <a:rPr lang="en-US" dirty="0" smtClean="0"/>
              <a:t>Drug price control</a:t>
            </a:r>
          </a:p>
          <a:p>
            <a:r>
              <a:rPr lang="en-US" dirty="0" smtClean="0"/>
              <a:t>Foreign direct investment—takeovers </a:t>
            </a:r>
          </a:p>
          <a:p>
            <a:r>
              <a:rPr lang="en-US" dirty="0" smtClean="0"/>
              <a:t>TRIPS and patent protection</a:t>
            </a:r>
          </a:p>
          <a:p>
            <a:r>
              <a:rPr lang="en-US" dirty="0" smtClean="0"/>
              <a:t>Public production, procurement and distribution</a:t>
            </a:r>
          </a:p>
          <a:p>
            <a:r>
              <a:rPr lang="en-US" dirty="0" smtClean="0"/>
              <a:t>Competition assessment checklist</a:t>
            </a:r>
            <a:endParaRPr lang="en-IN" dirty="0"/>
          </a:p>
        </p:txBody>
      </p:sp>
    </p:spTree>
    <p:extLst>
      <p:ext uri="{BB962C8B-B14F-4D97-AF65-F5344CB8AC3E}">
        <p14:creationId xmlns:p14="http://schemas.microsoft.com/office/powerpoint/2010/main" val="1832625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policy regime</a:t>
            </a:r>
            <a:endParaRPr lang="en-IN" dirty="0"/>
          </a:p>
        </p:txBody>
      </p:sp>
      <p:sp>
        <p:nvSpPr>
          <p:cNvPr id="3" name="Content Placeholder 2"/>
          <p:cNvSpPr>
            <a:spLocks noGrp="1"/>
          </p:cNvSpPr>
          <p:nvPr>
            <p:ph idx="1"/>
          </p:nvPr>
        </p:nvSpPr>
        <p:spPr/>
        <p:txBody>
          <a:bodyPr/>
          <a:lstStyle/>
          <a:p>
            <a:r>
              <a:rPr lang="en-US" dirty="0" smtClean="0"/>
              <a:t>1970: Patents Act and DPCO</a:t>
            </a:r>
          </a:p>
          <a:p>
            <a:r>
              <a:rPr lang="en-US" dirty="0" smtClean="0"/>
              <a:t>1973 FERA</a:t>
            </a:r>
          </a:p>
          <a:p>
            <a:r>
              <a:rPr lang="en-US" dirty="0" smtClean="0"/>
              <a:t>Restrictive trade policy</a:t>
            </a:r>
          </a:p>
          <a:p>
            <a:r>
              <a:rPr lang="en-US" dirty="0" smtClean="0"/>
              <a:t>MRTP Act</a:t>
            </a:r>
          </a:p>
          <a:p>
            <a:endParaRPr lang="en-US" dirty="0"/>
          </a:p>
          <a:p>
            <a:r>
              <a:rPr lang="en-US" dirty="0" smtClean="0"/>
              <a:t>Progressive relaxation of all the above from 1990s</a:t>
            </a:r>
            <a:endParaRPr lang="en-IN" dirty="0"/>
          </a:p>
        </p:txBody>
      </p:sp>
    </p:spTree>
    <p:extLst>
      <p:ext uri="{BB962C8B-B14F-4D97-AF65-F5344CB8AC3E}">
        <p14:creationId xmlns:p14="http://schemas.microsoft.com/office/powerpoint/2010/main" val="2225396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Market Structure</a:t>
            </a:r>
            <a:endParaRPr lang="en-IN" dirty="0"/>
          </a:p>
        </p:txBody>
      </p:sp>
      <p:sp>
        <p:nvSpPr>
          <p:cNvPr id="3" name="Content Placeholder 2"/>
          <p:cNvSpPr>
            <a:spLocks noGrp="1"/>
          </p:cNvSpPr>
          <p:nvPr>
            <p:ph idx="1"/>
          </p:nvPr>
        </p:nvSpPr>
        <p:spPr/>
        <p:txBody>
          <a:bodyPr>
            <a:normAutofit fontScale="62500" lnSpcReduction="20000"/>
          </a:bodyPr>
          <a:lstStyle/>
          <a:p>
            <a:r>
              <a:rPr lang="en-US" dirty="0" smtClean="0"/>
              <a:t>For </a:t>
            </a:r>
            <a:r>
              <a:rPr lang="en-US" dirty="0" err="1" smtClean="0"/>
              <a:t>pharma</a:t>
            </a:r>
            <a:r>
              <a:rPr lang="en-US" dirty="0" smtClean="0"/>
              <a:t> firms in Prowess, Price-cost margin, </a:t>
            </a:r>
            <a:r>
              <a:rPr lang="en-US" dirty="0" smtClean="0">
                <a:hlinkClick r:id="rId2" action="ppaction://hlinksldjump"/>
              </a:rPr>
              <a:t>CR4</a:t>
            </a:r>
            <a:r>
              <a:rPr lang="en-US" dirty="0" smtClean="0"/>
              <a:t> and HHI all show decline since around 2004. </a:t>
            </a:r>
          </a:p>
          <a:p>
            <a:r>
              <a:rPr lang="en-US" dirty="0" smtClean="0"/>
              <a:t>Sharp decrease in ‘entry’ of new firms, significant increase in ‘exit’ </a:t>
            </a:r>
            <a:r>
              <a:rPr lang="en-US" dirty="0" smtClean="0">
                <a:sym typeface="Wingdings" pitchFamily="2" charset="2"/>
              </a:rPr>
              <a:t> large decrease in net entry</a:t>
            </a:r>
          </a:p>
          <a:p>
            <a:pPr lvl="1"/>
            <a:r>
              <a:rPr lang="en-US" dirty="0" smtClean="0">
                <a:sym typeface="Wingdings" pitchFamily="2" charset="2"/>
              </a:rPr>
              <a:t>High interest rates</a:t>
            </a:r>
          </a:p>
          <a:p>
            <a:pPr lvl="1"/>
            <a:r>
              <a:rPr lang="en-US" dirty="0" smtClean="0">
                <a:sym typeface="Wingdings" pitchFamily="2" charset="2"/>
              </a:rPr>
              <a:t>Inability to comply with GMP</a:t>
            </a:r>
          </a:p>
          <a:p>
            <a:pPr lvl="1"/>
            <a:r>
              <a:rPr lang="en-US" dirty="0" smtClean="0">
                <a:sym typeface="Wingdings" pitchFamily="2" charset="2"/>
              </a:rPr>
              <a:t>Expiry of tax concessions given in HP</a:t>
            </a:r>
            <a:endParaRPr lang="en-US" dirty="0" smtClean="0"/>
          </a:p>
          <a:p>
            <a:r>
              <a:rPr lang="en-US" dirty="0" smtClean="0"/>
              <a:t>Aggregate </a:t>
            </a:r>
            <a:r>
              <a:rPr lang="en-US" dirty="0" smtClean="0">
                <a:hlinkClick r:id="rId3" action="ppaction://hlinksldjump"/>
              </a:rPr>
              <a:t>import penetration </a:t>
            </a:r>
            <a:r>
              <a:rPr lang="en-US" dirty="0" smtClean="0"/>
              <a:t>has risen</a:t>
            </a:r>
          </a:p>
          <a:p>
            <a:r>
              <a:rPr lang="en-US" dirty="0" smtClean="0"/>
              <a:t>But competition takes place at the level of therapeutic segments or individual drugs</a:t>
            </a:r>
          </a:p>
          <a:p>
            <a:r>
              <a:rPr lang="en-US" dirty="0" smtClean="0"/>
              <a:t>Calculations for 9 specific dosages of individual drugs show much higher </a:t>
            </a:r>
            <a:r>
              <a:rPr lang="en-US" dirty="0" smtClean="0">
                <a:hlinkClick r:id="rId4" action="ppaction://hlinksldjump"/>
              </a:rPr>
              <a:t>concentration</a:t>
            </a:r>
            <a:r>
              <a:rPr lang="en-US" dirty="0" smtClean="0"/>
              <a:t>,  increasing between 2005 and 2010 for some of them (is CR4 &gt; 90% for 500mg calcium tablets and 40mg insulin injections).</a:t>
            </a:r>
          </a:p>
          <a:p>
            <a:r>
              <a:rPr lang="en-US" dirty="0" smtClean="0"/>
              <a:t>Need to look at firms’ practices. Branding of generics allows differentiation, marketing and </a:t>
            </a:r>
            <a:r>
              <a:rPr lang="en-US" dirty="0" err="1" smtClean="0"/>
              <a:t>coexistance</a:t>
            </a:r>
            <a:r>
              <a:rPr lang="en-US" dirty="0" smtClean="0"/>
              <a:t> of high prices with high market shares.</a:t>
            </a:r>
            <a:endParaRPr lang="en-IN" dirty="0"/>
          </a:p>
        </p:txBody>
      </p:sp>
    </p:spTree>
    <p:extLst>
      <p:ext uri="{BB962C8B-B14F-4D97-AF65-F5344CB8AC3E}">
        <p14:creationId xmlns:p14="http://schemas.microsoft.com/office/powerpoint/2010/main" val="616844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Structure-conduct-performance analysis</a:t>
            </a:r>
            <a:endParaRPr lang="en-IN" dirty="0"/>
          </a:p>
        </p:txBody>
      </p:sp>
      <p:sp>
        <p:nvSpPr>
          <p:cNvPr id="5" name="Content Placeholder 4"/>
          <p:cNvSpPr>
            <a:spLocks noGrp="1"/>
          </p:cNvSpPr>
          <p:nvPr>
            <p:ph idx="1"/>
          </p:nvPr>
        </p:nvSpPr>
        <p:spPr/>
        <p:txBody>
          <a:bodyPr>
            <a:normAutofit fontScale="92500" lnSpcReduction="20000"/>
          </a:bodyPr>
          <a:lstStyle/>
          <a:p>
            <a:pPr marL="82296" indent="0">
              <a:buNone/>
            </a:pPr>
            <a:r>
              <a:rPr lang="en-US" dirty="0" smtClean="0">
                <a:latin typeface="Calibri" pitchFamily="34" charset="0"/>
              </a:rPr>
              <a:t>Carried out for 610 </a:t>
            </a:r>
            <a:r>
              <a:rPr lang="en-US" dirty="0" err="1">
                <a:latin typeface="Calibri" pitchFamily="34" charset="0"/>
              </a:rPr>
              <a:t>pharma</a:t>
            </a:r>
            <a:r>
              <a:rPr lang="en-US" dirty="0">
                <a:latin typeface="Calibri" pitchFamily="34" charset="0"/>
              </a:rPr>
              <a:t> firms in </a:t>
            </a:r>
            <a:r>
              <a:rPr lang="en-US" dirty="0" smtClean="0">
                <a:latin typeface="Calibri" pitchFamily="34" charset="0"/>
              </a:rPr>
              <a:t>Prowess, 1990-2010. Results c</a:t>
            </a:r>
            <a:r>
              <a:rPr lang="en-IN" dirty="0" err="1" smtClean="0">
                <a:latin typeface="Calibri" pitchFamily="34" charset="0"/>
              </a:rPr>
              <a:t>ontrary</a:t>
            </a:r>
            <a:r>
              <a:rPr lang="en-IN" dirty="0" smtClean="0">
                <a:latin typeface="Calibri" pitchFamily="34" charset="0"/>
              </a:rPr>
              <a:t> to expectations: </a:t>
            </a:r>
          </a:p>
          <a:p>
            <a:r>
              <a:rPr lang="en-US" dirty="0" smtClean="0">
                <a:latin typeface="Calibri" pitchFamily="34" charset="0"/>
              </a:rPr>
              <a:t>Coefficients for market structure and MS-squared are insignificant</a:t>
            </a:r>
          </a:p>
          <a:p>
            <a:r>
              <a:rPr lang="en-US" dirty="0" smtClean="0">
                <a:latin typeface="Calibri" pitchFamily="34" charset="0"/>
              </a:rPr>
              <a:t>For </a:t>
            </a:r>
            <a:r>
              <a:rPr lang="en-IN" dirty="0">
                <a:latin typeface="Calibri" pitchFamily="34" charset="0"/>
              </a:rPr>
              <a:t>log (assets) </a:t>
            </a:r>
            <a:r>
              <a:rPr lang="en-IN" dirty="0" smtClean="0">
                <a:latin typeface="Calibri" pitchFamily="34" charset="0"/>
              </a:rPr>
              <a:t>it is </a:t>
            </a:r>
            <a:r>
              <a:rPr lang="en-IN" dirty="0">
                <a:latin typeface="Calibri" pitchFamily="34" charset="0"/>
              </a:rPr>
              <a:t>negative and </a:t>
            </a:r>
            <a:r>
              <a:rPr lang="en-IN" dirty="0" smtClean="0">
                <a:latin typeface="Calibri" pitchFamily="34" charset="0"/>
              </a:rPr>
              <a:t>significant</a:t>
            </a:r>
            <a:r>
              <a:rPr lang="en-IN" dirty="0" smtClean="0">
                <a:latin typeface="Calibri" pitchFamily="34" charset="0"/>
                <a:sym typeface="Wingdings" pitchFamily="2" charset="2"/>
              </a:rPr>
              <a:t></a:t>
            </a:r>
            <a:r>
              <a:rPr lang="en-IN" dirty="0" smtClean="0">
                <a:latin typeface="Calibri" pitchFamily="34" charset="0"/>
              </a:rPr>
              <a:t> </a:t>
            </a:r>
            <a:r>
              <a:rPr lang="en-IN" dirty="0">
                <a:latin typeface="Calibri" pitchFamily="34" charset="0"/>
              </a:rPr>
              <a:t>larger firms </a:t>
            </a:r>
            <a:r>
              <a:rPr lang="en-IN" dirty="0" smtClean="0">
                <a:latin typeface="Calibri" pitchFamily="34" charset="0"/>
              </a:rPr>
              <a:t>have lower </a:t>
            </a:r>
            <a:r>
              <a:rPr lang="en-IN" dirty="0">
                <a:latin typeface="Calibri" pitchFamily="34" charset="0"/>
              </a:rPr>
              <a:t>PCM</a:t>
            </a:r>
          </a:p>
          <a:p>
            <a:r>
              <a:rPr lang="en-IN" dirty="0" smtClean="0">
                <a:latin typeface="Calibri" pitchFamily="34" charset="0"/>
              </a:rPr>
              <a:t>Coefficients for R&amp;D </a:t>
            </a:r>
            <a:r>
              <a:rPr lang="en-IN" dirty="0">
                <a:latin typeface="Calibri" pitchFamily="34" charset="0"/>
              </a:rPr>
              <a:t>intensity </a:t>
            </a:r>
            <a:r>
              <a:rPr lang="en-IN" dirty="0" smtClean="0">
                <a:latin typeface="Calibri" pitchFamily="34" charset="0"/>
              </a:rPr>
              <a:t>and advertising intensity are negative </a:t>
            </a:r>
            <a:r>
              <a:rPr lang="en-IN" dirty="0">
                <a:latin typeface="Calibri" pitchFamily="34" charset="0"/>
              </a:rPr>
              <a:t>and significant. </a:t>
            </a:r>
            <a:r>
              <a:rPr lang="en-IN" dirty="0" smtClean="0">
                <a:latin typeface="Calibri" pitchFamily="34" charset="0"/>
              </a:rPr>
              <a:t>These raise costs today but effects are felt later?</a:t>
            </a:r>
          </a:p>
          <a:p>
            <a:r>
              <a:rPr lang="en-US" dirty="0" smtClean="0">
                <a:latin typeface="Calibri" pitchFamily="34" charset="0"/>
              </a:rPr>
              <a:t>Dummies for TRIPS periods are positive and significant</a:t>
            </a:r>
            <a:endParaRPr lang="en-IN" dirty="0">
              <a:latin typeface="Calibri" pitchFamily="34" charset="0"/>
            </a:endParaRPr>
          </a:p>
        </p:txBody>
      </p:sp>
    </p:spTree>
    <p:extLst>
      <p:ext uri="{BB962C8B-B14F-4D97-AF65-F5344CB8AC3E}">
        <p14:creationId xmlns:p14="http://schemas.microsoft.com/office/powerpoint/2010/main" val="4151468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law</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Ineffectiveness of MRTP Act</a:t>
            </a:r>
          </a:p>
          <a:p>
            <a:r>
              <a:rPr lang="en-US" dirty="0" smtClean="0"/>
              <a:t>Review of all </a:t>
            </a:r>
            <a:r>
              <a:rPr lang="en-US" dirty="0" err="1" smtClean="0"/>
              <a:t>pharma</a:t>
            </a:r>
            <a:r>
              <a:rPr lang="en-US" dirty="0" smtClean="0"/>
              <a:t>-related cases decided till now under Competition Act</a:t>
            </a:r>
          </a:p>
          <a:p>
            <a:pPr lvl="1"/>
            <a:r>
              <a:rPr lang="en-US" dirty="0" smtClean="0"/>
              <a:t>Three cases of regional chemists’ &amp; druggists’ associations forcing manufacturers to limit number of </a:t>
            </a:r>
            <a:r>
              <a:rPr lang="en-US" dirty="0" err="1" smtClean="0"/>
              <a:t>stockists</a:t>
            </a:r>
            <a:r>
              <a:rPr lang="en-US" dirty="0" smtClean="0"/>
              <a:t>, restricting bidders for government procurement, and fixing trade margins</a:t>
            </a:r>
          </a:p>
          <a:p>
            <a:pPr lvl="2"/>
            <a:r>
              <a:rPr lang="en-US" dirty="0" smtClean="0"/>
              <a:t>These practices are carried out nationwide</a:t>
            </a:r>
          </a:p>
          <a:p>
            <a:pPr lvl="2"/>
            <a:r>
              <a:rPr lang="en-US" dirty="0" smtClean="0"/>
              <a:t>Fine based on association’s turnover grossly inadequate</a:t>
            </a:r>
          </a:p>
          <a:p>
            <a:pPr lvl="2"/>
            <a:r>
              <a:rPr lang="en-US" dirty="0" smtClean="0"/>
              <a:t>Fixation of trade margins by NPPA: RPM by </a:t>
            </a:r>
            <a:r>
              <a:rPr lang="en-US" dirty="0" err="1" smtClean="0"/>
              <a:t>govt</a:t>
            </a:r>
            <a:r>
              <a:rPr lang="en-US" dirty="0" smtClean="0"/>
              <a:t> mandate?</a:t>
            </a:r>
            <a:endParaRPr lang="en-IN" dirty="0"/>
          </a:p>
        </p:txBody>
      </p:sp>
    </p:spTree>
    <p:extLst>
      <p:ext uri="{BB962C8B-B14F-4D97-AF65-F5344CB8AC3E}">
        <p14:creationId xmlns:p14="http://schemas.microsoft.com/office/powerpoint/2010/main" val="1589939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Merger cases</a:t>
            </a:r>
            <a:endParaRPr lang="en-IN" dirty="0"/>
          </a:p>
        </p:txBody>
      </p:sp>
      <p:sp>
        <p:nvSpPr>
          <p:cNvPr id="3" name="Content Placeholder 2"/>
          <p:cNvSpPr>
            <a:spLocks noGrp="1"/>
          </p:cNvSpPr>
          <p:nvPr>
            <p:ph idx="1"/>
          </p:nvPr>
        </p:nvSpPr>
        <p:spPr/>
        <p:txBody>
          <a:bodyPr>
            <a:noAutofit/>
          </a:bodyPr>
          <a:lstStyle/>
          <a:p>
            <a:r>
              <a:rPr lang="en-US" sz="2000" dirty="0" smtClean="0"/>
              <a:t>6 </a:t>
            </a:r>
            <a:r>
              <a:rPr lang="en-US" sz="2000" dirty="0" err="1" smtClean="0"/>
              <a:t>pharma</a:t>
            </a:r>
            <a:r>
              <a:rPr lang="en-US" sz="2000" dirty="0" smtClean="0"/>
              <a:t> cases decided since June 2011;  all were approved.</a:t>
            </a:r>
          </a:p>
          <a:p>
            <a:pPr lvl="0">
              <a:buClr>
                <a:srgbClr val="3891A7"/>
              </a:buClr>
              <a:buFont typeface="Wingdings" pitchFamily="2" charset="2"/>
              <a:buChar char="ü"/>
            </a:pPr>
            <a:r>
              <a:rPr lang="en-US" sz="1800" dirty="0">
                <a:solidFill>
                  <a:prstClr val="black"/>
                </a:solidFill>
                <a:latin typeface="Calibri" pitchFamily="34" charset="0"/>
              </a:rPr>
              <a:t>The ultimate control over the parties in the combination remains the same before and after the combination (intra-group reorganization).</a:t>
            </a:r>
          </a:p>
          <a:p>
            <a:pPr lvl="0">
              <a:buClr>
                <a:srgbClr val="3891A7"/>
              </a:buClr>
              <a:buFont typeface="Wingdings" pitchFamily="2" charset="2"/>
              <a:buChar char="ü"/>
            </a:pPr>
            <a:r>
              <a:rPr lang="en-US" sz="1800" dirty="0">
                <a:solidFill>
                  <a:prstClr val="black"/>
                </a:solidFill>
                <a:latin typeface="Calibri" pitchFamily="34" charset="0"/>
              </a:rPr>
              <a:t>Companies not engaged in similar businesses and no vertical integration (conglomerate merger).</a:t>
            </a:r>
          </a:p>
          <a:p>
            <a:pPr lvl="0">
              <a:buClr>
                <a:srgbClr val="3891A7"/>
              </a:buClr>
              <a:buFont typeface="Wingdings" pitchFamily="2" charset="2"/>
              <a:buChar char="ü"/>
            </a:pPr>
            <a:r>
              <a:rPr lang="en-US" sz="1800" dirty="0">
                <a:solidFill>
                  <a:prstClr val="black"/>
                </a:solidFill>
                <a:latin typeface="Calibri" pitchFamily="34" charset="0"/>
              </a:rPr>
              <a:t>Absence of one of the parties in India in the business of the other party</a:t>
            </a:r>
          </a:p>
          <a:p>
            <a:pPr lvl="0">
              <a:buClr>
                <a:srgbClr val="3891A7"/>
              </a:buClr>
              <a:buFont typeface="Wingdings" pitchFamily="2" charset="2"/>
              <a:buChar char="ü"/>
            </a:pPr>
            <a:r>
              <a:rPr lang="en-US" sz="1800" dirty="0">
                <a:solidFill>
                  <a:prstClr val="black"/>
                </a:solidFill>
                <a:latin typeface="Calibri" pitchFamily="34" charset="0"/>
              </a:rPr>
              <a:t>Significant presence of other players (no AAEC)</a:t>
            </a:r>
          </a:p>
          <a:p>
            <a:r>
              <a:rPr lang="en-US" sz="2000" dirty="0" smtClean="0"/>
              <a:t>CCI modified non-compete agreement in one instance</a:t>
            </a:r>
          </a:p>
          <a:p>
            <a:r>
              <a:rPr lang="en-US" sz="2000" dirty="0" smtClean="0"/>
              <a:t>But we have identified several mergers that were not screened because the combined assets or turnovers of the firms were below the thresholds specified in the Act, or the assets/turnover of the target was below the threshold specified by the 2011 notification. Case for reviewing thresholds for this sector?</a:t>
            </a:r>
          </a:p>
          <a:p>
            <a:r>
              <a:rPr lang="en-US" sz="2000" dirty="0" smtClean="0"/>
              <a:t>Closure of several firms: case for failing firm </a:t>
            </a:r>
            <a:r>
              <a:rPr lang="en-US" sz="2000" dirty="0" err="1" smtClean="0"/>
              <a:t>defence</a:t>
            </a:r>
            <a:r>
              <a:rPr lang="en-US" sz="2000" dirty="0" smtClean="0"/>
              <a:t>?</a:t>
            </a:r>
            <a:endParaRPr lang="en-IN" sz="2000" dirty="0"/>
          </a:p>
        </p:txBody>
      </p:sp>
    </p:spTree>
    <p:extLst>
      <p:ext uri="{BB962C8B-B14F-4D97-AF65-F5344CB8AC3E}">
        <p14:creationId xmlns:p14="http://schemas.microsoft.com/office/powerpoint/2010/main" val="3812697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Trade Policy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Coverage of import licensing brought down from 1980s, tariffs from 1990s – for most drugs, now 10% basic duty + 16% CVD + </a:t>
            </a:r>
            <a:r>
              <a:rPr lang="en-IN" dirty="0"/>
              <a:t>special </a:t>
            </a:r>
            <a:r>
              <a:rPr lang="en-IN" dirty="0" smtClean="0"/>
              <a:t>CVD </a:t>
            </a:r>
            <a:r>
              <a:rPr lang="en-IN" dirty="0"/>
              <a:t>4</a:t>
            </a:r>
            <a:r>
              <a:rPr lang="en-IN" dirty="0" smtClean="0"/>
              <a:t>% + educational </a:t>
            </a:r>
            <a:r>
              <a:rPr lang="en-IN" dirty="0"/>
              <a:t>cess </a:t>
            </a:r>
            <a:r>
              <a:rPr lang="en-IN" dirty="0" smtClean="0"/>
              <a:t>3%</a:t>
            </a:r>
          </a:p>
          <a:p>
            <a:r>
              <a:rPr lang="en-IN" dirty="0" smtClean="0"/>
              <a:t>SPSS restrictions, </a:t>
            </a:r>
            <a:r>
              <a:rPr lang="en-IN" dirty="0" err="1" smtClean="0"/>
              <a:t>incl</a:t>
            </a:r>
            <a:r>
              <a:rPr lang="en-IN" dirty="0" smtClean="0"/>
              <a:t> registration and licensing of foreign manufacturing premises in some cases.</a:t>
            </a:r>
          </a:p>
          <a:p>
            <a:r>
              <a:rPr lang="en-IN" dirty="0" smtClean="0"/>
              <a:t>Antidumping: India now the world’s biggest (</a:t>
            </a:r>
            <a:r>
              <a:rPr lang="en-IN" dirty="0" err="1" smtClean="0"/>
              <a:t>ab</a:t>
            </a:r>
            <a:r>
              <a:rPr lang="en-IN" dirty="0" smtClean="0"/>
              <a:t>)user; non-market economy treatment of China (e.g. AD duty on metronidazole since 2000).</a:t>
            </a:r>
            <a:endParaRPr lang="en-IN" dirty="0"/>
          </a:p>
        </p:txBody>
      </p:sp>
    </p:spTree>
    <p:extLst>
      <p:ext uri="{BB962C8B-B14F-4D97-AF65-F5344CB8AC3E}">
        <p14:creationId xmlns:p14="http://schemas.microsoft.com/office/powerpoint/2010/main" val="1700942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Price Control</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Review of debate over transition from cost-based pricing of 74 drugs under DPCO 1995 to market-based formula (average price of all brands with &gt;1% market share) for all 348 NLEM drugs in NPPP-2012.</a:t>
            </a:r>
          </a:p>
          <a:p>
            <a:pPr lvl="1"/>
            <a:r>
              <a:rPr lang="en-US" dirty="0" smtClean="0"/>
              <a:t>Weaknesses in arguments on both sides</a:t>
            </a:r>
          </a:p>
          <a:p>
            <a:pPr lvl="1"/>
            <a:r>
              <a:rPr lang="en-US" dirty="0" smtClean="0"/>
              <a:t>Price controls are usually imposed for natural monopolies where the number of products and producers is few and competition infeasible.</a:t>
            </a:r>
          </a:p>
          <a:p>
            <a:pPr lvl="1"/>
            <a:r>
              <a:rPr lang="en-US" dirty="0" smtClean="0"/>
              <a:t>Possibility that controlled prices can be used as focal prices for facilitating oligopolistic coordination – parallel with cement case?</a:t>
            </a:r>
          </a:p>
          <a:p>
            <a:pPr lvl="1"/>
            <a:r>
              <a:rPr lang="en-US" dirty="0" smtClean="0"/>
              <a:t>Example: </a:t>
            </a:r>
            <a:r>
              <a:rPr lang="en-US" dirty="0" err="1" smtClean="0">
                <a:hlinkClick r:id="rId2" action="ppaction://hlinksldjump"/>
              </a:rPr>
              <a:t>Diclofenac</a:t>
            </a:r>
            <a:endParaRPr lang="en-IN" dirty="0"/>
          </a:p>
        </p:txBody>
      </p:sp>
    </p:spTree>
    <p:extLst>
      <p:ext uri="{BB962C8B-B14F-4D97-AF65-F5344CB8AC3E}">
        <p14:creationId xmlns:p14="http://schemas.microsoft.com/office/powerpoint/2010/main" val="21989265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466</TotalTime>
  <Words>1613</Words>
  <Application>Microsoft Office PowerPoint</Application>
  <PresentationFormat>On-screen Show (4:3)</PresentationFormat>
  <Paragraphs>253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Competition Assessment of the Indian Pharmaceuticals Sector</vt:lpstr>
      <vt:lpstr>Structure of the report</vt:lpstr>
      <vt:lpstr>Evolution of policy regime</vt:lpstr>
      <vt:lpstr>Analysis of Market Structure</vt:lpstr>
      <vt:lpstr>Structure-conduct-performance analysis</vt:lpstr>
      <vt:lpstr>Competition law</vt:lpstr>
      <vt:lpstr>Merger cases</vt:lpstr>
      <vt:lpstr>Trade Policy</vt:lpstr>
      <vt:lpstr>Drug Price Control</vt:lpstr>
      <vt:lpstr>Foreign Direct Investment and Takeovers</vt:lpstr>
      <vt:lpstr>IPR Issues – Impact of TRIPS</vt:lpstr>
      <vt:lpstr>Public production and procurement</vt:lpstr>
      <vt:lpstr>Competition Assessment Checklist and Prescriptions</vt:lpstr>
      <vt:lpstr>Competition Assessment Checklist…</vt:lpstr>
      <vt:lpstr>THANK YOU!</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Assessment of the Indian Pharmaceuticals Sector</dc:title>
  <dc:creator>aditya</dc:creator>
  <cp:lastModifiedBy>Udai Singh Mehta</cp:lastModifiedBy>
  <cp:revision>38</cp:revision>
  <dcterms:created xsi:type="dcterms:W3CDTF">2013-02-06T07:25:40Z</dcterms:created>
  <dcterms:modified xsi:type="dcterms:W3CDTF">2013-03-19T07:52:14Z</dcterms:modified>
</cp:coreProperties>
</file>