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3" r:id="rId2"/>
    <p:sldId id="257" r:id="rId3"/>
    <p:sldId id="284" r:id="rId4"/>
    <p:sldId id="301" r:id="rId5"/>
    <p:sldId id="288" r:id="rId6"/>
    <p:sldId id="289" r:id="rId7"/>
    <p:sldId id="305" r:id="rId8"/>
    <p:sldId id="304" r:id="rId9"/>
    <p:sldId id="303" r:id="rId10"/>
    <p:sldId id="290" r:id="rId11"/>
    <p:sldId id="291" r:id="rId12"/>
    <p:sldId id="297" r:id="rId13"/>
    <p:sldId id="281" r:id="rId14"/>
    <p:sldId id="285" r:id="rId15"/>
    <p:sldId id="278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>
        <p:scale>
          <a:sx n="66" d="100"/>
          <a:sy n="66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9FCAA-98EE-4166-816C-B5B57FA85B3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967F120-C7C0-45C9-8737-B9A2786C0C89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FDI Policy</a:t>
          </a:r>
          <a:endParaRPr lang="en-US" dirty="0"/>
        </a:p>
      </dgm:t>
    </dgm:pt>
    <dgm:pt modelId="{A39BB2D0-DF87-4BC7-AFBD-73C646F0CBD8}" type="parTrans" cxnId="{6A9CAAEA-E56E-411F-AD97-5F3F291BF593}">
      <dgm:prSet/>
      <dgm:spPr/>
      <dgm:t>
        <a:bodyPr/>
        <a:lstStyle/>
        <a:p>
          <a:endParaRPr lang="en-US"/>
        </a:p>
      </dgm:t>
    </dgm:pt>
    <dgm:pt modelId="{B539D64B-9B8B-4860-A2DE-5ACF395793A5}" type="sibTrans" cxnId="{6A9CAAEA-E56E-411F-AD97-5F3F291BF593}">
      <dgm:prSet/>
      <dgm:spPr/>
      <dgm:t>
        <a:bodyPr/>
        <a:lstStyle/>
        <a:p>
          <a:endParaRPr lang="en-US"/>
        </a:p>
      </dgm:t>
    </dgm:pt>
    <dgm:pt modelId="{C3CD8E3B-1159-4509-B544-3961CEC3CAC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Trade Policy</a:t>
          </a:r>
          <a:endParaRPr lang="en-US" dirty="0"/>
        </a:p>
      </dgm:t>
    </dgm:pt>
    <dgm:pt modelId="{299751E0-43B7-440A-9F05-CF9C1B38D70A}" type="parTrans" cxnId="{A69A1F4D-0DFF-423D-B65F-2E840DF95530}">
      <dgm:prSet/>
      <dgm:spPr/>
      <dgm:t>
        <a:bodyPr/>
        <a:lstStyle/>
        <a:p>
          <a:endParaRPr lang="en-US"/>
        </a:p>
      </dgm:t>
    </dgm:pt>
    <dgm:pt modelId="{2C5B4DB6-AC9A-46A0-A6F0-B4782055CBDB}" type="sibTrans" cxnId="{A69A1F4D-0DFF-423D-B65F-2E840DF95530}">
      <dgm:prSet/>
      <dgm:spPr/>
      <dgm:t>
        <a:bodyPr/>
        <a:lstStyle/>
        <a:p>
          <a:endParaRPr lang="en-US"/>
        </a:p>
      </dgm:t>
    </dgm:pt>
    <dgm:pt modelId="{C6756C02-EE5A-4FA1-A395-4239D2E5CDB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Industrial Policy</a:t>
          </a:r>
          <a:endParaRPr lang="en-US" dirty="0"/>
        </a:p>
      </dgm:t>
    </dgm:pt>
    <dgm:pt modelId="{8276832A-BA99-44FA-B8DF-B690CC9C230D}" type="parTrans" cxnId="{75004A57-7C03-4674-8FA2-1037E47EBF31}">
      <dgm:prSet/>
      <dgm:spPr/>
      <dgm:t>
        <a:bodyPr/>
        <a:lstStyle/>
        <a:p>
          <a:endParaRPr lang="en-US"/>
        </a:p>
      </dgm:t>
    </dgm:pt>
    <dgm:pt modelId="{7101F872-8726-4212-AACC-F9CFE5F6BA20}" type="sibTrans" cxnId="{75004A57-7C03-4674-8FA2-1037E47EBF31}">
      <dgm:prSet/>
      <dgm:spPr/>
      <dgm:t>
        <a:bodyPr/>
        <a:lstStyle/>
        <a:p>
          <a:endParaRPr lang="en-US"/>
        </a:p>
      </dgm:t>
    </dgm:pt>
    <dgm:pt modelId="{956A55C6-BECB-4B7C-9E41-3D088C221B9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Disinvestment Policy</a:t>
          </a:r>
          <a:endParaRPr lang="en-US" dirty="0"/>
        </a:p>
      </dgm:t>
    </dgm:pt>
    <dgm:pt modelId="{48FC7305-EFE1-4F9D-9E7D-9AB47AA74609}" type="parTrans" cxnId="{46CC242D-A456-4952-8381-0A6B348BAABF}">
      <dgm:prSet/>
      <dgm:spPr/>
      <dgm:t>
        <a:bodyPr/>
        <a:lstStyle/>
        <a:p>
          <a:endParaRPr lang="en-US"/>
        </a:p>
      </dgm:t>
    </dgm:pt>
    <dgm:pt modelId="{3AE473E8-9B11-40FA-A1AA-87B5F5FBB827}" type="sibTrans" cxnId="{46CC242D-A456-4952-8381-0A6B348BAABF}">
      <dgm:prSet/>
      <dgm:spPr/>
      <dgm:t>
        <a:bodyPr/>
        <a:lstStyle/>
        <a:p>
          <a:endParaRPr lang="en-US"/>
        </a:p>
      </dgm:t>
    </dgm:pt>
    <dgm:pt modelId="{BC996376-3B8F-4802-908A-06B4D8DCBA5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Fiscal Policy</a:t>
          </a:r>
          <a:endParaRPr lang="en-US" dirty="0"/>
        </a:p>
      </dgm:t>
    </dgm:pt>
    <dgm:pt modelId="{D9FB8727-0EF2-45AF-9F61-2625C1309C1C}" type="parTrans" cxnId="{7F49A3CC-53D7-4F0F-A5C1-8DA3CCC706B0}">
      <dgm:prSet/>
      <dgm:spPr/>
      <dgm:t>
        <a:bodyPr/>
        <a:lstStyle/>
        <a:p>
          <a:endParaRPr lang="en-US"/>
        </a:p>
      </dgm:t>
    </dgm:pt>
    <dgm:pt modelId="{4284764D-C706-4A26-81A4-E6446701AB5F}" type="sibTrans" cxnId="{7F49A3CC-53D7-4F0F-A5C1-8DA3CCC706B0}">
      <dgm:prSet/>
      <dgm:spPr/>
      <dgm:t>
        <a:bodyPr/>
        <a:lstStyle/>
        <a:p>
          <a:endParaRPr lang="en-US"/>
        </a:p>
      </dgm:t>
    </dgm:pt>
    <dgm:pt modelId="{890ED212-2010-4284-A6B8-3DFF4B61BEEC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IPR Policy</a:t>
          </a:r>
          <a:endParaRPr lang="en-US" dirty="0"/>
        </a:p>
      </dgm:t>
    </dgm:pt>
    <dgm:pt modelId="{2A3EE1F8-BDF2-4E21-B150-039622B64CE3}" type="parTrans" cxnId="{58CA18A5-8F84-46B8-81E8-75BB29DF6187}">
      <dgm:prSet/>
      <dgm:spPr/>
      <dgm:t>
        <a:bodyPr/>
        <a:lstStyle/>
        <a:p>
          <a:endParaRPr lang="en-US"/>
        </a:p>
      </dgm:t>
    </dgm:pt>
    <dgm:pt modelId="{0BFD0710-EA8B-48BF-A386-D54A7A313AA1}" type="sibTrans" cxnId="{58CA18A5-8F84-46B8-81E8-75BB29DF6187}">
      <dgm:prSet/>
      <dgm:spPr/>
      <dgm:t>
        <a:bodyPr/>
        <a:lstStyle/>
        <a:p>
          <a:endParaRPr lang="en-US"/>
        </a:p>
      </dgm:t>
    </dgm:pt>
    <dgm:pt modelId="{882AE8DB-16CB-41EF-8EC0-52303028A65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err="1" smtClean="0"/>
            <a:t>Labour</a:t>
          </a:r>
          <a:r>
            <a:rPr lang="en-US" b="1" dirty="0" smtClean="0"/>
            <a:t> Policy</a:t>
          </a:r>
          <a:endParaRPr lang="en-US" dirty="0"/>
        </a:p>
      </dgm:t>
    </dgm:pt>
    <dgm:pt modelId="{7B783B85-AE6C-496B-940B-A9F7D7635985}" type="parTrans" cxnId="{9EFF4BEC-E921-4D0C-82CA-A51253C5E219}">
      <dgm:prSet/>
      <dgm:spPr/>
      <dgm:t>
        <a:bodyPr/>
        <a:lstStyle/>
        <a:p>
          <a:endParaRPr lang="en-US"/>
        </a:p>
      </dgm:t>
    </dgm:pt>
    <dgm:pt modelId="{700A6DFA-3574-45EF-A141-6AD63933CD84}" type="sibTrans" cxnId="{9EFF4BEC-E921-4D0C-82CA-A51253C5E219}">
      <dgm:prSet/>
      <dgm:spPr/>
      <dgm:t>
        <a:bodyPr/>
        <a:lstStyle/>
        <a:p>
          <a:endParaRPr lang="en-US"/>
        </a:p>
      </dgm:t>
    </dgm:pt>
    <dgm:pt modelId="{31D820B5-8C28-4B89-9B82-2EFE2798EC5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Procurement Policy</a:t>
          </a:r>
          <a:endParaRPr lang="en-US" dirty="0"/>
        </a:p>
      </dgm:t>
    </dgm:pt>
    <dgm:pt modelId="{25BF96AB-1F8A-4C3F-8559-2C8E4F048949}" type="parTrans" cxnId="{2FD0EAAB-6BEA-47F4-99D6-6FCA3B7196EE}">
      <dgm:prSet/>
      <dgm:spPr/>
      <dgm:t>
        <a:bodyPr/>
        <a:lstStyle/>
        <a:p>
          <a:endParaRPr lang="en-US"/>
        </a:p>
      </dgm:t>
    </dgm:pt>
    <dgm:pt modelId="{C8484A08-6DA1-47CA-A3D2-B8FCCD576DD4}" type="sibTrans" cxnId="{2FD0EAAB-6BEA-47F4-99D6-6FCA3B7196EE}">
      <dgm:prSet/>
      <dgm:spPr/>
      <dgm:t>
        <a:bodyPr/>
        <a:lstStyle/>
        <a:p>
          <a:endParaRPr lang="en-US"/>
        </a:p>
      </dgm:t>
    </dgm:pt>
    <dgm:pt modelId="{1B6B806D-7D96-4963-A6F0-DD773565BA2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… others …</a:t>
          </a:r>
          <a:r>
            <a:rPr lang="en-US" dirty="0" smtClean="0"/>
            <a:t> </a:t>
          </a:r>
          <a:endParaRPr lang="en-US" dirty="0"/>
        </a:p>
      </dgm:t>
    </dgm:pt>
    <dgm:pt modelId="{39D04AA0-5867-4891-9063-AC48E1408829}" type="parTrans" cxnId="{A890854E-F588-4D4C-BFCF-6899D190F2ED}">
      <dgm:prSet/>
      <dgm:spPr/>
      <dgm:t>
        <a:bodyPr/>
        <a:lstStyle/>
        <a:p>
          <a:endParaRPr lang="en-US"/>
        </a:p>
      </dgm:t>
    </dgm:pt>
    <dgm:pt modelId="{DCFF4AB1-4EAA-4C27-A634-B42E5965F470}" type="sibTrans" cxnId="{A890854E-F588-4D4C-BFCF-6899D190F2ED}">
      <dgm:prSet/>
      <dgm:spPr/>
      <dgm:t>
        <a:bodyPr/>
        <a:lstStyle/>
        <a:p>
          <a:endParaRPr lang="en-US"/>
        </a:p>
      </dgm:t>
    </dgm:pt>
    <dgm:pt modelId="{0E1CCA10-D43D-4DFC-A7CF-389B833B6C36}" type="pres">
      <dgm:prSet presAssocID="{7C59FCAA-98EE-4166-816C-B5B57FA85B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8D39D15-0AF2-41C5-9E1E-5D0D015129EE}" type="pres">
      <dgm:prSet presAssocID="{D967F120-C7C0-45C9-8737-B9A2786C0C89}" presName="parentText" presStyleLbl="node1" presStyleIdx="0" presStyleCnt="9" custLinFactNeighborY="-753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1382A8-5959-47EB-93AD-EA54332B474F}" type="pres">
      <dgm:prSet presAssocID="{B539D64B-9B8B-4860-A2DE-5ACF395793A5}" presName="spacer" presStyleCnt="0"/>
      <dgm:spPr/>
    </dgm:pt>
    <dgm:pt modelId="{9B6768EA-2BA1-4B2A-87FD-F462A9662841}" type="pres">
      <dgm:prSet presAssocID="{C3CD8E3B-1159-4509-B544-3961CEC3CAC6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F90D40D-338B-4B86-B4A1-5CDB259EFCBE}" type="pres">
      <dgm:prSet presAssocID="{2C5B4DB6-AC9A-46A0-A6F0-B4782055CBDB}" presName="spacer" presStyleCnt="0"/>
      <dgm:spPr/>
    </dgm:pt>
    <dgm:pt modelId="{798548C4-6C8A-4794-9018-BE118AE05DF8}" type="pres">
      <dgm:prSet presAssocID="{C6756C02-EE5A-4FA1-A395-4239D2E5CDB0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5E11AC-7548-4425-923C-67D703D5428A}" type="pres">
      <dgm:prSet presAssocID="{7101F872-8726-4212-AACC-F9CFE5F6BA20}" presName="spacer" presStyleCnt="0"/>
      <dgm:spPr/>
    </dgm:pt>
    <dgm:pt modelId="{1D82EB67-117A-4DE8-8FF9-2C12DDC63ADA}" type="pres">
      <dgm:prSet presAssocID="{956A55C6-BECB-4B7C-9E41-3D088C221B97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9C7E078-8A1A-4328-989A-3694CF673C80}" type="pres">
      <dgm:prSet presAssocID="{3AE473E8-9B11-40FA-A1AA-87B5F5FBB827}" presName="spacer" presStyleCnt="0"/>
      <dgm:spPr/>
    </dgm:pt>
    <dgm:pt modelId="{51E32E2B-7567-4ADD-BF70-E82670E70809}" type="pres">
      <dgm:prSet presAssocID="{BC996376-3B8F-4802-908A-06B4D8DCBA55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E95F0B-ADBA-4831-9324-EE0A56E0A00A}" type="pres">
      <dgm:prSet presAssocID="{4284764D-C706-4A26-81A4-E6446701AB5F}" presName="spacer" presStyleCnt="0"/>
      <dgm:spPr/>
    </dgm:pt>
    <dgm:pt modelId="{FC50495A-C176-4E20-9D1C-2A8063EF7FB9}" type="pres">
      <dgm:prSet presAssocID="{890ED212-2010-4284-A6B8-3DFF4B61BEEC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D3E21C-EE0D-477C-81E1-58E405263135}" type="pres">
      <dgm:prSet presAssocID="{0BFD0710-EA8B-48BF-A386-D54A7A313AA1}" presName="spacer" presStyleCnt="0"/>
      <dgm:spPr/>
    </dgm:pt>
    <dgm:pt modelId="{D9F48DDB-A598-4401-B351-8DD3174C6DC7}" type="pres">
      <dgm:prSet presAssocID="{882AE8DB-16CB-41EF-8EC0-52303028A650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B2B7BA-D490-4F8B-BB76-A2956193AB31}" type="pres">
      <dgm:prSet presAssocID="{700A6DFA-3574-45EF-A141-6AD63933CD84}" presName="spacer" presStyleCnt="0"/>
      <dgm:spPr/>
    </dgm:pt>
    <dgm:pt modelId="{2379C614-A923-438A-8D95-D0751586641B}" type="pres">
      <dgm:prSet presAssocID="{31D820B5-8C28-4B89-9B82-2EFE2798EC53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D8F9161-D81F-4AD9-B130-922A20F5BEC7}" type="pres">
      <dgm:prSet presAssocID="{C8484A08-6DA1-47CA-A3D2-B8FCCD576DD4}" presName="spacer" presStyleCnt="0"/>
      <dgm:spPr/>
    </dgm:pt>
    <dgm:pt modelId="{1BED490A-8018-49E5-BD92-020A603D2228}" type="pres">
      <dgm:prSet presAssocID="{1B6B806D-7D96-4963-A6F0-DD773565BA27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9E1ECA3-6AAE-4F6F-88A8-E6F9BEE4E702}" type="presOf" srcId="{7C59FCAA-98EE-4166-816C-B5B57FA85B33}" destId="{0E1CCA10-D43D-4DFC-A7CF-389B833B6C36}" srcOrd="0" destOrd="0" presId="urn:microsoft.com/office/officeart/2005/8/layout/vList2"/>
    <dgm:cxn modelId="{DCCC4046-FE93-43A5-8153-84F5370987A7}" type="presOf" srcId="{882AE8DB-16CB-41EF-8EC0-52303028A650}" destId="{D9F48DDB-A598-4401-B351-8DD3174C6DC7}" srcOrd="0" destOrd="0" presId="urn:microsoft.com/office/officeart/2005/8/layout/vList2"/>
    <dgm:cxn modelId="{46CC242D-A456-4952-8381-0A6B348BAABF}" srcId="{7C59FCAA-98EE-4166-816C-B5B57FA85B33}" destId="{956A55C6-BECB-4B7C-9E41-3D088C221B97}" srcOrd="3" destOrd="0" parTransId="{48FC7305-EFE1-4F9D-9E7D-9AB47AA74609}" sibTransId="{3AE473E8-9B11-40FA-A1AA-87B5F5FBB827}"/>
    <dgm:cxn modelId="{58CA18A5-8F84-46B8-81E8-75BB29DF6187}" srcId="{7C59FCAA-98EE-4166-816C-B5B57FA85B33}" destId="{890ED212-2010-4284-A6B8-3DFF4B61BEEC}" srcOrd="5" destOrd="0" parTransId="{2A3EE1F8-BDF2-4E21-B150-039622B64CE3}" sibTransId="{0BFD0710-EA8B-48BF-A386-D54A7A313AA1}"/>
    <dgm:cxn modelId="{2FD0EAAB-6BEA-47F4-99D6-6FCA3B7196EE}" srcId="{7C59FCAA-98EE-4166-816C-B5B57FA85B33}" destId="{31D820B5-8C28-4B89-9B82-2EFE2798EC53}" srcOrd="7" destOrd="0" parTransId="{25BF96AB-1F8A-4C3F-8559-2C8E4F048949}" sibTransId="{C8484A08-6DA1-47CA-A3D2-B8FCCD576DD4}"/>
    <dgm:cxn modelId="{83F13CC7-EA85-4130-ADB1-6C4AEB097DB9}" type="presOf" srcId="{890ED212-2010-4284-A6B8-3DFF4B61BEEC}" destId="{FC50495A-C176-4E20-9D1C-2A8063EF7FB9}" srcOrd="0" destOrd="0" presId="urn:microsoft.com/office/officeart/2005/8/layout/vList2"/>
    <dgm:cxn modelId="{7F49A3CC-53D7-4F0F-A5C1-8DA3CCC706B0}" srcId="{7C59FCAA-98EE-4166-816C-B5B57FA85B33}" destId="{BC996376-3B8F-4802-908A-06B4D8DCBA55}" srcOrd="4" destOrd="0" parTransId="{D9FB8727-0EF2-45AF-9F61-2625C1309C1C}" sibTransId="{4284764D-C706-4A26-81A4-E6446701AB5F}"/>
    <dgm:cxn modelId="{6A9CAAEA-E56E-411F-AD97-5F3F291BF593}" srcId="{7C59FCAA-98EE-4166-816C-B5B57FA85B33}" destId="{D967F120-C7C0-45C9-8737-B9A2786C0C89}" srcOrd="0" destOrd="0" parTransId="{A39BB2D0-DF87-4BC7-AFBD-73C646F0CBD8}" sibTransId="{B539D64B-9B8B-4860-A2DE-5ACF395793A5}"/>
    <dgm:cxn modelId="{7E753AF7-AD46-42D3-B41D-4260AF9F7848}" type="presOf" srcId="{956A55C6-BECB-4B7C-9E41-3D088C221B97}" destId="{1D82EB67-117A-4DE8-8FF9-2C12DDC63ADA}" srcOrd="0" destOrd="0" presId="urn:microsoft.com/office/officeart/2005/8/layout/vList2"/>
    <dgm:cxn modelId="{9EFF4BEC-E921-4D0C-82CA-A51253C5E219}" srcId="{7C59FCAA-98EE-4166-816C-B5B57FA85B33}" destId="{882AE8DB-16CB-41EF-8EC0-52303028A650}" srcOrd="6" destOrd="0" parTransId="{7B783B85-AE6C-496B-940B-A9F7D7635985}" sibTransId="{700A6DFA-3574-45EF-A141-6AD63933CD84}"/>
    <dgm:cxn modelId="{5FCA21F7-B9A6-4F86-9291-180B94D6514D}" type="presOf" srcId="{BC996376-3B8F-4802-908A-06B4D8DCBA55}" destId="{51E32E2B-7567-4ADD-BF70-E82670E70809}" srcOrd="0" destOrd="0" presId="urn:microsoft.com/office/officeart/2005/8/layout/vList2"/>
    <dgm:cxn modelId="{75004A57-7C03-4674-8FA2-1037E47EBF31}" srcId="{7C59FCAA-98EE-4166-816C-B5B57FA85B33}" destId="{C6756C02-EE5A-4FA1-A395-4239D2E5CDB0}" srcOrd="2" destOrd="0" parTransId="{8276832A-BA99-44FA-B8DF-B690CC9C230D}" sibTransId="{7101F872-8726-4212-AACC-F9CFE5F6BA20}"/>
    <dgm:cxn modelId="{8957061E-F182-4357-AEC3-E6ADF2874794}" type="presOf" srcId="{31D820B5-8C28-4B89-9B82-2EFE2798EC53}" destId="{2379C614-A923-438A-8D95-D0751586641B}" srcOrd="0" destOrd="0" presId="urn:microsoft.com/office/officeart/2005/8/layout/vList2"/>
    <dgm:cxn modelId="{D3F5096C-67E1-4252-A18B-FEFBE6609FD8}" type="presOf" srcId="{1B6B806D-7D96-4963-A6F0-DD773565BA27}" destId="{1BED490A-8018-49E5-BD92-020A603D2228}" srcOrd="0" destOrd="0" presId="urn:microsoft.com/office/officeart/2005/8/layout/vList2"/>
    <dgm:cxn modelId="{185C54A8-4AB5-46A7-B942-377031278788}" type="presOf" srcId="{D967F120-C7C0-45C9-8737-B9A2786C0C89}" destId="{68D39D15-0AF2-41C5-9E1E-5D0D015129EE}" srcOrd="0" destOrd="0" presId="urn:microsoft.com/office/officeart/2005/8/layout/vList2"/>
    <dgm:cxn modelId="{0AA4446C-1031-48B9-A358-B185480F019A}" type="presOf" srcId="{C6756C02-EE5A-4FA1-A395-4239D2E5CDB0}" destId="{798548C4-6C8A-4794-9018-BE118AE05DF8}" srcOrd="0" destOrd="0" presId="urn:microsoft.com/office/officeart/2005/8/layout/vList2"/>
    <dgm:cxn modelId="{0E72C62D-45B8-4969-8AC2-6429BCF2ECAD}" type="presOf" srcId="{C3CD8E3B-1159-4509-B544-3961CEC3CAC6}" destId="{9B6768EA-2BA1-4B2A-87FD-F462A9662841}" srcOrd="0" destOrd="0" presId="urn:microsoft.com/office/officeart/2005/8/layout/vList2"/>
    <dgm:cxn modelId="{A890854E-F588-4D4C-BFCF-6899D190F2ED}" srcId="{7C59FCAA-98EE-4166-816C-B5B57FA85B33}" destId="{1B6B806D-7D96-4963-A6F0-DD773565BA27}" srcOrd="8" destOrd="0" parTransId="{39D04AA0-5867-4891-9063-AC48E1408829}" sibTransId="{DCFF4AB1-4EAA-4C27-A634-B42E5965F470}"/>
    <dgm:cxn modelId="{A69A1F4D-0DFF-423D-B65F-2E840DF95530}" srcId="{7C59FCAA-98EE-4166-816C-B5B57FA85B33}" destId="{C3CD8E3B-1159-4509-B544-3961CEC3CAC6}" srcOrd="1" destOrd="0" parTransId="{299751E0-43B7-440A-9F05-CF9C1B38D70A}" sibTransId="{2C5B4DB6-AC9A-46A0-A6F0-B4782055CBDB}"/>
    <dgm:cxn modelId="{8E1A6C82-B323-4ACB-B55F-648E36747DBF}" type="presParOf" srcId="{0E1CCA10-D43D-4DFC-A7CF-389B833B6C36}" destId="{68D39D15-0AF2-41C5-9E1E-5D0D015129EE}" srcOrd="0" destOrd="0" presId="urn:microsoft.com/office/officeart/2005/8/layout/vList2"/>
    <dgm:cxn modelId="{E98A54B0-8DBC-4F75-826D-BA5FFB7206BF}" type="presParOf" srcId="{0E1CCA10-D43D-4DFC-A7CF-389B833B6C36}" destId="{6A1382A8-5959-47EB-93AD-EA54332B474F}" srcOrd="1" destOrd="0" presId="urn:microsoft.com/office/officeart/2005/8/layout/vList2"/>
    <dgm:cxn modelId="{F8AB3ACB-E67C-412D-8E5D-39D4898BB66B}" type="presParOf" srcId="{0E1CCA10-D43D-4DFC-A7CF-389B833B6C36}" destId="{9B6768EA-2BA1-4B2A-87FD-F462A9662841}" srcOrd="2" destOrd="0" presId="urn:microsoft.com/office/officeart/2005/8/layout/vList2"/>
    <dgm:cxn modelId="{46746FFA-3788-460E-81C5-9308CBABC9EA}" type="presParOf" srcId="{0E1CCA10-D43D-4DFC-A7CF-389B833B6C36}" destId="{3F90D40D-338B-4B86-B4A1-5CDB259EFCBE}" srcOrd="3" destOrd="0" presId="urn:microsoft.com/office/officeart/2005/8/layout/vList2"/>
    <dgm:cxn modelId="{A7447F7F-1346-40E0-92DF-A08C2EC8B700}" type="presParOf" srcId="{0E1CCA10-D43D-4DFC-A7CF-389B833B6C36}" destId="{798548C4-6C8A-4794-9018-BE118AE05DF8}" srcOrd="4" destOrd="0" presId="urn:microsoft.com/office/officeart/2005/8/layout/vList2"/>
    <dgm:cxn modelId="{4D7B7437-D437-4552-86F8-A35E12DF300D}" type="presParOf" srcId="{0E1CCA10-D43D-4DFC-A7CF-389B833B6C36}" destId="{175E11AC-7548-4425-923C-67D703D5428A}" srcOrd="5" destOrd="0" presId="urn:microsoft.com/office/officeart/2005/8/layout/vList2"/>
    <dgm:cxn modelId="{C9C1FF67-ED20-410E-98BA-4B09B3580D47}" type="presParOf" srcId="{0E1CCA10-D43D-4DFC-A7CF-389B833B6C36}" destId="{1D82EB67-117A-4DE8-8FF9-2C12DDC63ADA}" srcOrd="6" destOrd="0" presId="urn:microsoft.com/office/officeart/2005/8/layout/vList2"/>
    <dgm:cxn modelId="{F84A25CB-6CD9-4B7A-988A-3ACB280A88AB}" type="presParOf" srcId="{0E1CCA10-D43D-4DFC-A7CF-389B833B6C36}" destId="{E9C7E078-8A1A-4328-989A-3694CF673C80}" srcOrd="7" destOrd="0" presId="urn:microsoft.com/office/officeart/2005/8/layout/vList2"/>
    <dgm:cxn modelId="{545AE46A-C044-42D8-8F81-C98A0C6BF0B3}" type="presParOf" srcId="{0E1CCA10-D43D-4DFC-A7CF-389B833B6C36}" destId="{51E32E2B-7567-4ADD-BF70-E82670E70809}" srcOrd="8" destOrd="0" presId="urn:microsoft.com/office/officeart/2005/8/layout/vList2"/>
    <dgm:cxn modelId="{A88FE52C-5161-423D-A937-36E9E5FB9540}" type="presParOf" srcId="{0E1CCA10-D43D-4DFC-A7CF-389B833B6C36}" destId="{01E95F0B-ADBA-4831-9324-EE0A56E0A00A}" srcOrd="9" destOrd="0" presId="urn:microsoft.com/office/officeart/2005/8/layout/vList2"/>
    <dgm:cxn modelId="{DEB6B3AE-E916-4737-A383-DDA8A181EA54}" type="presParOf" srcId="{0E1CCA10-D43D-4DFC-A7CF-389B833B6C36}" destId="{FC50495A-C176-4E20-9D1C-2A8063EF7FB9}" srcOrd="10" destOrd="0" presId="urn:microsoft.com/office/officeart/2005/8/layout/vList2"/>
    <dgm:cxn modelId="{28274A5C-A635-432A-A408-F6B4E3C24150}" type="presParOf" srcId="{0E1CCA10-D43D-4DFC-A7CF-389B833B6C36}" destId="{F9D3E21C-EE0D-477C-81E1-58E405263135}" srcOrd="11" destOrd="0" presId="urn:microsoft.com/office/officeart/2005/8/layout/vList2"/>
    <dgm:cxn modelId="{3E67F2ED-DC11-45EF-9DF7-FD9488F31D83}" type="presParOf" srcId="{0E1CCA10-D43D-4DFC-A7CF-389B833B6C36}" destId="{D9F48DDB-A598-4401-B351-8DD3174C6DC7}" srcOrd="12" destOrd="0" presId="urn:microsoft.com/office/officeart/2005/8/layout/vList2"/>
    <dgm:cxn modelId="{1804AE70-21AC-416E-8DD1-FBE7A886EF70}" type="presParOf" srcId="{0E1CCA10-D43D-4DFC-A7CF-389B833B6C36}" destId="{B9B2B7BA-D490-4F8B-BB76-A2956193AB31}" srcOrd="13" destOrd="0" presId="urn:microsoft.com/office/officeart/2005/8/layout/vList2"/>
    <dgm:cxn modelId="{5DF398E8-F869-464E-B52E-A251CAF7DEBD}" type="presParOf" srcId="{0E1CCA10-D43D-4DFC-A7CF-389B833B6C36}" destId="{2379C614-A923-438A-8D95-D0751586641B}" srcOrd="14" destOrd="0" presId="urn:microsoft.com/office/officeart/2005/8/layout/vList2"/>
    <dgm:cxn modelId="{7A9E037C-98EC-4244-9232-D6235278B359}" type="presParOf" srcId="{0E1CCA10-D43D-4DFC-A7CF-389B833B6C36}" destId="{9D8F9161-D81F-4AD9-B130-922A20F5BEC7}" srcOrd="15" destOrd="0" presId="urn:microsoft.com/office/officeart/2005/8/layout/vList2"/>
    <dgm:cxn modelId="{F7D03B13-285D-4BE6-B6C7-FB41B3847487}" type="presParOf" srcId="{0E1CCA10-D43D-4DFC-A7CF-389B833B6C36}" destId="{1BED490A-8018-49E5-BD92-020A603D2228}" srcOrd="1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39D15-0AF2-41C5-9E1E-5D0D015129EE}">
      <dsp:nvSpPr>
        <dsp:cNvPr id="0" name=""/>
        <dsp:cNvSpPr/>
      </dsp:nvSpPr>
      <dsp:spPr>
        <a:xfrm>
          <a:off x="0" y="507427"/>
          <a:ext cx="2133600" cy="3510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FDI Policy</a:t>
          </a:r>
          <a:endParaRPr lang="en-US" sz="1500" kern="1200" dirty="0"/>
        </a:p>
      </dsp:txBody>
      <dsp:txXfrm>
        <a:off x="17134" y="524561"/>
        <a:ext cx="2099332" cy="316732"/>
      </dsp:txXfrm>
    </dsp:sp>
    <dsp:sp modelId="{9B6768EA-2BA1-4B2A-87FD-F462A9662841}">
      <dsp:nvSpPr>
        <dsp:cNvPr id="0" name=""/>
        <dsp:cNvSpPr/>
      </dsp:nvSpPr>
      <dsp:spPr>
        <a:xfrm>
          <a:off x="0" y="904881"/>
          <a:ext cx="2133600" cy="3510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Trade Policy</a:t>
          </a:r>
          <a:endParaRPr lang="en-US" sz="1500" kern="1200" dirty="0"/>
        </a:p>
      </dsp:txBody>
      <dsp:txXfrm>
        <a:off x="17134" y="922015"/>
        <a:ext cx="2099332" cy="316732"/>
      </dsp:txXfrm>
    </dsp:sp>
    <dsp:sp modelId="{798548C4-6C8A-4794-9018-BE118AE05DF8}">
      <dsp:nvSpPr>
        <dsp:cNvPr id="0" name=""/>
        <dsp:cNvSpPr/>
      </dsp:nvSpPr>
      <dsp:spPr>
        <a:xfrm>
          <a:off x="0" y="1299081"/>
          <a:ext cx="2133600" cy="3510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Industrial Policy</a:t>
          </a:r>
          <a:endParaRPr lang="en-US" sz="1500" kern="1200" dirty="0"/>
        </a:p>
      </dsp:txBody>
      <dsp:txXfrm>
        <a:off x="17134" y="1316215"/>
        <a:ext cx="2099332" cy="316732"/>
      </dsp:txXfrm>
    </dsp:sp>
    <dsp:sp modelId="{1D82EB67-117A-4DE8-8FF9-2C12DDC63ADA}">
      <dsp:nvSpPr>
        <dsp:cNvPr id="0" name=""/>
        <dsp:cNvSpPr/>
      </dsp:nvSpPr>
      <dsp:spPr>
        <a:xfrm>
          <a:off x="0" y="1693281"/>
          <a:ext cx="2133600" cy="3510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Disinvestment Policy</a:t>
          </a:r>
          <a:endParaRPr lang="en-US" sz="1500" kern="1200" dirty="0"/>
        </a:p>
      </dsp:txBody>
      <dsp:txXfrm>
        <a:off x="17134" y="1710415"/>
        <a:ext cx="2099332" cy="316732"/>
      </dsp:txXfrm>
    </dsp:sp>
    <dsp:sp modelId="{51E32E2B-7567-4ADD-BF70-E82670E70809}">
      <dsp:nvSpPr>
        <dsp:cNvPr id="0" name=""/>
        <dsp:cNvSpPr/>
      </dsp:nvSpPr>
      <dsp:spPr>
        <a:xfrm>
          <a:off x="0" y="2087481"/>
          <a:ext cx="2133600" cy="3510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Fiscal Policy</a:t>
          </a:r>
          <a:endParaRPr lang="en-US" sz="1500" kern="1200" dirty="0"/>
        </a:p>
      </dsp:txBody>
      <dsp:txXfrm>
        <a:off x="17134" y="2104615"/>
        <a:ext cx="2099332" cy="316732"/>
      </dsp:txXfrm>
    </dsp:sp>
    <dsp:sp modelId="{FC50495A-C176-4E20-9D1C-2A8063EF7FB9}">
      <dsp:nvSpPr>
        <dsp:cNvPr id="0" name=""/>
        <dsp:cNvSpPr/>
      </dsp:nvSpPr>
      <dsp:spPr>
        <a:xfrm>
          <a:off x="0" y="2481681"/>
          <a:ext cx="2133600" cy="3510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IPR Policy</a:t>
          </a:r>
          <a:endParaRPr lang="en-US" sz="1500" kern="1200" dirty="0"/>
        </a:p>
      </dsp:txBody>
      <dsp:txXfrm>
        <a:off x="17134" y="2498815"/>
        <a:ext cx="2099332" cy="316732"/>
      </dsp:txXfrm>
    </dsp:sp>
    <dsp:sp modelId="{D9F48DDB-A598-4401-B351-8DD3174C6DC7}">
      <dsp:nvSpPr>
        <dsp:cNvPr id="0" name=""/>
        <dsp:cNvSpPr/>
      </dsp:nvSpPr>
      <dsp:spPr>
        <a:xfrm>
          <a:off x="0" y="2875881"/>
          <a:ext cx="2133600" cy="3510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Labour</a:t>
          </a:r>
          <a:r>
            <a:rPr lang="en-US" sz="1500" b="1" kern="1200" dirty="0" smtClean="0"/>
            <a:t> Policy</a:t>
          </a:r>
          <a:endParaRPr lang="en-US" sz="1500" kern="1200" dirty="0"/>
        </a:p>
      </dsp:txBody>
      <dsp:txXfrm>
        <a:off x="17134" y="2893015"/>
        <a:ext cx="2099332" cy="316732"/>
      </dsp:txXfrm>
    </dsp:sp>
    <dsp:sp modelId="{2379C614-A923-438A-8D95-D0751586641B}">
      <dsp:nvSpPr>
        <dsp:cNvPr id="0" name=""/>
        <dsp:cNvSpPr/>
      </dsp:nvSpPr>
      <dsp:spPr>
        <a:xfrm>
          <a:off x="0" y="3270081"/>
          <a:ext cx="2133600" cy="3510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Procurement Policy</a:t>
          </a:r>
          <a:endParaRPr lang="en-US" sz="1500" kern="1200" dirty="0"/>
        </a:p>
      </dsp:txBody>
      <dsp:txXfrm>
        <a:off x="17134" y="3287215"/>
        <a:ext cx="2099332" cy="316732"/>
      </dsp:txXfrm>
    </dsp:sp>
    <dsp:sp modelId="{1BED490A-8018-49E5-BD92-020A603D2228}">
      <dsp:nvSpPr>
        <dsp:cNvPr id="0" name=""/>
        <dsp:cNvSpPr/>
      </dsp:nvSpPr>
      <dsp:spPr>
        <a:xfrm>
          <a:off x="0" y="3664281"/>
          <a:ext cx="2133600" cy="3510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… others …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17134" y="3681415"/>
        <a:ext cx="2099332" cy="31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1CA55-4B64-4949-A859-6F394F28A3CF}" type="datetimeFigureOut">
              <a:rPr lang="en-IN" smtClean="0"/>
              <a:t>09-10-2013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80962-8CEF-4CD2-8A20-9EBCBCA2A6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7554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51C8B-DC6E-4A34-9531-FADF2DE5233C}" type="datetimeFigureOut">
              <a:rPr lang="en-IN" smtClean="0"/>
              <a:t>09-10-2013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5DB14-6AFB-4FDE-A4E8-07D3AF8ADC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202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9CE82-3B29-4F9B-A188-548749D33826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F197-9535-4980-9B38-386AF16C7102}" type="datetime1">
              <a:rPr lang="en-IN" smtClean="0"/>
              <a:t>09-10-2013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2BA5-93D0-4288-96E4-8299F7B51C39}" type="datetime1">
              <a:rPr lang="en-IN" smtClean="0"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02F-38F0-4BE7-9ABD-8847C5C4182A}" type="datetime1">
              <a:rPr lang="en-IN" smtClean="0"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98D4-C38E-4B9B-B9DA-ED88E1CB6D92}" type="datetime1">
              <a:rPr lang="en-IN" smtClean="0"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4615-A439-4C8B-991C-8B21D977ED6A}" type="datetime1">
              <a:rPr lang="en-IN" smtClean="0"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3088-5466-4C7B-8651-E871187B4A88}" type="datetime1">
              <a:rPr lang="en-IN" smtClean="0"/>
              <a:t>09-10-2013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CF66-8928-4479-AEDC-32A6FE9AFADB}" type="datetime1">
              <a:rPr lang="en-IN" smtClean="0"/>
              <a:t>09-10-2013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8D02-2CF8-4272-877A-D2C70F490AF7}" type="datetime1">
              <a:rPr lang="en-IN" smtClean="0"/>
              <a:t>09-10-2013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BF6C-01B6-4FD2-9F60-5593883FB93E}" type="datetime1">
              <a:rPr lang="en-IN" smtClean="0"/>
              <a:t>09-10-2013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E4FE-B66A-4645-A2FE-EA9A7986FB36}" type="datetime1">
              <a:rPr lang="en-IN" smtClean="0"/>
              <a:t>09-10-2013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0DDB-C271-49CE-959C-2CE12536AF60}" type="datetime1">
              <a:rPr lang="en-IN" smtClean="0"/>
              <a:t>09-10-2013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FB57E2-C76B-4EF7-8A7F-D040A008AEB4}" type="datetime1">
              <a:rPr lang="en-IN" smtClean="0"/>
              <a:t>09-10-2013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ca.in/SectorStudies.aspx" TargetMode="External"/><Relationship Id="rId2" Type="http://schemas.openxmlformats.org/officeDocument/2006/relationships/hyperlink" Target="http://www.mca.gov.in/Ministry/pdf/Draft_National_Competition_Polic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uts-ccier.org/Competition_Distortions_India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560274"/>
            <a:ext cx="888828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Seminar on</a:t>
            </a:r>
          </a:p>
          <a:p>
            <a:pPr algn="ctr"/>
            <a:r>
              <a:rPr lang="en-GB" sz="2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National </a:t>
            </a:r>
            <a:r>
              <a:rPr lang="en-GB" sz="2600" b="1" dirty="0">
                <a:solidFill>
                  <a:schemeClr val="bg1"/>
                </a:solidFill>
                <a:latin typeface="Garamond" panose="02020404030301010803" pitchFamily="18" charset="0"/>
              </a:rPr>
              <a:t>Competition Policy: Second Wave of Reforms in </a:t>
            </a:r>
            <a:r>
              <a:rPr lang="en-GB" sz="2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India</a:t>
            </a:r>
            <a:endParaRPr lang="en-GB" sz="2600" b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2895600"/>
            <a:ext cx="899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32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“Need and Importance of National Competition Policy 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for 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India”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ctr"/>
            <a:endParaRPr lang="en-US" sz="32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r"/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imes New Roman" pitchFamily="18" charset="0"/>
              </a:rPr>
              <a:t>Pradeep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imes New Roman" pitchFamily="18" charset="0"/>
              </a:rPr>
              <a:t> S Mehta, CUTS International</a:t>
            </a:r>
            <a:endParaRPr lang="en-IN" sz="32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9" name="Picture 8" descr="C:\Users\Guest1\AppData\Local\Microsoft\Windows\Temporary Internet Files\Content.Outlook\8UHK3YKP\30-CUT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965350" cy="65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507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Absence of NCP: Competition issues in Economic Sectors</a:t>
            </a:r>
            <a:endParaRPr lang="en-IN" sz="36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10</a:t>
            </a:fld>
            <a:endParaRPr lang="en-IN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5192129"/>
              </p:ext>
            </p:extLst>
          </p:nvPr>
        </p:nvGraphicFramePr>
        <p:xfrm>
          <a:off x="179512" y="1484784"/>
          <a:ext cx="8784976" cy="4710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3277"/>
                <a:gridCol w="7361699"/>
              </a:tblGrid>
              <a:tr h="365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SECTORS</a:t>
                      </a:r>
                      <a:endParaRPr lang="en-IN" sz="1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ISSUES</a:t>
                      </a:r>
                      <a:endParaRPr lang="en-IN" sz="1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4000"/>
                      </a:srgbClr>
                    </a:solidFill>
                  </a:tcPr>
                </a:tc>
              </a:tr>
              <a:tr h="1805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9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Healthcare</a:t>
                      </a:r>
                      <a:endParaRPr lang="en-IN" sz="1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Regulatory entry barriers with respect to medical education, domestic manufacture of medical devices; health insurance; and public health procurement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Prescription practice of physicians in brand name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Collusive practices between physicians and path labs and between hospitals and medical goods suppliers</a:t>
                      </a:r>
                      <a:endParaRPr lang="en-IN" sz="19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4000"/>
                      </a:srgbClr>
                    </a:solidFill>
                  </a:tcPr>
                </a:tc>
              </a:tr>
              <a:tr h="1270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Road transport</a:t>
                      </a:r>
                      <a:endParaRPr lang="en-IN" sz="1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1938" lvl="0" indent="-2619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Discretionary licensing </a:t>
                      </a:r>
                      <a:endParaRPr lang="en-IN" sz="19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  <a:p>
                      <a:pPr marL="261938" lvl="0" indent="-2619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 err="1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Cartelisation</a:t>
                      </a:r>
                      <a:r>
                        <a:rPr lang="en-US" sz="1900" dirty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 being facilitated by truckers union around major production sites and factories</a:t>
                      </a:r>
                      <a:endParaRPr lang="en-IN" sz="19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  <a:p>
                      <a:pPr marL="261938" lvl="0" indent="-2619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Preferential treatment of government towards its own undertaking</a:t>
                      </a:r>
                      <a:endParaRPr lang="en-IN" sz="19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4000"/>
                      </a:srgbClr>
                    </a:solidFill>
                  </a:tcPr>
                </a:tc>
              </a:tr>
              <a:tr h="1270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Higher education</a:t>
                      </a:r>
                      <a:endParaRPr lang="en-IN" sz="1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1938" lvl="0" indent="-2619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effectLst/>
                          <a:latin typeface="Garamond" panose="02020404030301010803" pitchFamily="18" charset="0"/>
                        </a:rPr>
                        <a:t>Multiple regulatory system and overregulation (UGC, AICTE)</a:t>
                      </a:r>
                      <a:endParaRPr lang="en-IN" sz="19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261938" lvl="0" indent="-261938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900" dirty="0">
                          <a:effectLst/>
                          <a:latin typeface="Garamond" panose="02020404030301010803" pitchFamily="18" charset="0"/>
                        </a:rPr>
                        <a:t>Government control over private education</a:t>
                      </a:r>
                      <a:endParaRPr lang="en-IN" sz="19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>
                        <a:alpha val="24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8256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Absence of NCP: Competition issues in Economic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11</a:t>
            </a:fld>
            <a:endParaRPr lang="en-IN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0706315"/>
              </p:ext>
            </p:extLst>
          </p:nvPr>
        </p:nvGraphicFramePr>
        <p:xfrm>
          <a:off x="179512" y="1110249"/>
          <a:ext cx="8712968" cy="5542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9545"/>
                <a:gridCol w="7153423"/>
              </a:tblGrid>
              <a:tr h="19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SECTORS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ISSUES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7000"/>
                      </a:srgbClr>
                    </a:solidFill>
                  </a:tcPr>
                </a:tc>
              </a:tr>
              <a:tr h="857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Electricity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0" dirty="0">
                          <a:effectLst/>
                          <a:latin typeface="Garamond" panose="02020404030301010803" pitchFamily="18" charset="0"/>
                        </a:rPr>
                        <a:t>Monopolistic and dysfunctional structure of state utilities which create a façade of autonomous utilities, but are largely controlled by state </a:t>
                      </a:r>
                      <a:r>
                        <a:rPr lang="en-US" sz="2000" b="0" dirty="0" smtClean="0">
                          <a:effectLst/>
                          <a:latin typeface="Garamond" panose="02020404030301010803" pitchFamily="18" charset="0"/>
                        </a:rPr>
                        <a:t>governments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0" dirty="0" smtClean="0">
                          <a:effectLst/>
                          <a:latin typeface="Garamond" panose="02020404030301010803" pitchFamily="18" charset="0"/>
                        </a:rPr>
                        <a:t>Legislation </a:t>
                      </a:r>
                      <a:r>
                        <a:rPr lang="en-US" sz="2000" b="0" dirty="0">
                          <a:effectLst/>
                          <a:latin typeface="Garamond" panose="02020404030301010803" pitchFamily="18" charset="0"/>
                        </a:rPr>
                        <a:t>restricts entry and confers exclusive rights by statutorily limiting the production of coal to government </a:t>
                      </a:r>
                      <a:r>
                        <a:rPr lang="en-US" sz="2000" b="0" dirty="0" smtClean="0">
                          <a:effectLst/>
                          <a:latin typeface="Garamond" panose="02020404030301010803" pitchFamily="18" charset="0"/>
                        </a:rPr>
                        <a:t>company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As per private players, the Ultra Mega Power Projects (UMPP) are not being truly successful as bids are made based on the domestic price of coal. CIL has fulfilled only 50% of its obligation as mentioned in the 12</a:t>
                      </a:r>
                      <a:r>
                        <a:rPr lang="en-US" sz="20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Five Year Plan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IN" sz="2000" b="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Natural monopoly nature of transmission hinders private entry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en-IN" sz="20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7000"/>
                      </a:srgbClr>
                    </a:solidFill>
                  </a:tcPr>
                </a:tc>
              </a:tr>
              <a:tr h="109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Pharmaceutical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Garamond" panose="02020404030301010803" pitchFamily="18" charset="0"/>
                        </a:rPr>
                        <a:t>Consumption patterns not affected by prices; Doctors and pharmacists – decision makers</a:t>
                      </a:r>
                      <a:endParaRPr lang="en-IN" sz="20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Garamond" panose="02020404030301010803" pitchFamily="18" charset="0"/>
                        </a:rPr>
                        <a:t>Collusive behaviour of pharmacies</a:t>
                      </a:r>
                      <a:endParaRPr lang="en-IN" sz="20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Garamond" panose="02020404030301010803" pitchFamily="18" charset="0"/>
                        </a:rPr>
                        <a:t>Central Government making efforts to curb trade margins</a:t>
                      </a:r>
                      <a:endParaRPr lang="en-IN" sz="20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2000" dirty="0">
                          <a:effectLst/>
                          <a:latin typeface="Garamond" panose="02020404030301010803" pitchFamily="18" charset="0"/>
                        </a:rPr>
                        <a:t>Regulatory regime - hard on manufacturers but soft on doctors and pharmacists </a:t>
                      </a:r>
                      <a:endParaRPr lang="en-IN" sz="20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7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Absence of NCP: Competition issues in Economic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12</a:t>
            </a:fld>
            <a:endParaRPr lang="en-IN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74367304"/>
              </p:ext>
            </p:extLst>
          </p:nvPr>
        </p:nvGraphicFramePr>
        <p:xfrm>
          <a:off x="251520" y="1484784"/>
          <a:ext cx="8712968" cy="3710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6984776"/>
              </a:tblGrid>
              <a:tr h="19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SECTORS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ISSUES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5000"/>
                      </a:srgbClr>
                    </a:solidFill>
                  </a:tcPr>
                </a:tc>
              </a:tr>
              <a:tr h="857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Agriculture</a:t>
                      </a:r>
                      <a:endParaRPr lang="en-IN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</a:rPr>
                        <a:t>Distortions in marketing of agriculture produce </a:t>
                      </a:r>
                      <a:endParaRPr lang="en-US" sz="2400" dirty="0" smtClean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 smtClean="0">
                          <a:effectLst/>
                          <a:latin typeface="Garamond" panose="02020404030301010803" pitchFamily="18" charset="0"/>
                        </a:rPr>
                        <a:t>Procurement </a:t>
                      </a:r>
                      <a:r>
                        <a:rPr lang="en-US" sz="2400" dirty="0">
                          <a:effectLst/>
                          <a:latin typeface="Garamond" panose="02020404030301010803" pitchFamily="18" charset="0"/>
                        </a:rPr>
                        <a:t>of agriculture commodities at MSP by government agencies with monopoly status</a:t>
                      </a:r>
                      <a:endParaRPr lang="en-IN" sz="24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</a:rPr>
                        <a:t>Restrictions on storage and movement of goods, as well as inter-state trading.</a:t>
                      </a:r>
                      <a:endParaRPr lang="en-IN" sz="24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2400" dirty="0">
                          <a:effectLst/>
                          <a:latin typeface="Garamond" panose="02020404030301010803" pitchFamily="18" charset="0"/>
                        </a:rPr>
                        <a:t>Huge gap between prices consumers pay and prices farmers actually receive</a:t>
                      </a:r>
                      <a:endParaRPr lang="en-IN" sz="24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2400" dirty="0">
                          <a:effectLst/>
                          <a:latin typeface="Garamond" panose="02020404030301010803" pitchFamily="18" charset="0"/>
                        </a:rPr>
                        <a:t>Intermediaries do not always behave in a competitive manner</a:t>
                      </a:r>
                      <a:endParaRPr lang="en-IN" sz="2400" dirty="0"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4781" marR="64781" marT="8997" marB="0">
                    <a:solidFill>
                      <a:srgbClr val="0070C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83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NCP: Work done so far!!!</a:t>
            </a:r>
            <a:endParaRPr lang="en-IN" sz="3600" b="1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13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91877"/>
            <a:ext cx="8435280" cy="4713387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</a:rPr>
              <a:t>C-NCP under </a:t>
            </a:r>
            <a:r>
              <a:rPr lang="en-US" sz="2400" dirty="0" err="1" smtClean="0">
                <a:latin typeface="Garamond" panose="02020404030301010803" pitchFamily="18" charset="0"/>
                <a:cs typeface="Times New Roman" pitchFamily="18" charset="0"/>
              </a:rPr>
              <a:t>MoCA</a:t>
            </a:r>
            <a:endParaRPr lang="en-US" sz="24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endParaRPr lang="en-US" sz="24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</a:rPr>
              <a:t>Draft NCP 2011</a:t>
            </a:r>
          </a:p>
          <a:p>
            <a:pPr marL="363538" indent="0" algn="just">
              <a:buClr>
                <a:srgbClr val="FF0000"/>
              </a:buClr>
              <a:buSzPct val="60000"/>
              <a:buNone/>
            </a:pP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400" dirty="0">
                <a:latin typeface="Garamond" panose="02020404030301010803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  <a:hlinkClick r:id="rId2"/>
              </a:rPr>
              <a:t>www.mca.gov.in/Ministry/pdf/Draft_National_Competition_Policy.pdf</a:t>
            </a:r>
            <a:endParaRPr lang="en-US" sz="24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endParaRPr lang="en-US" sz="24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</a:rPr>
              <a:t>Competition impact assessment studies for 13 sectors commissioned by IICA and CIRC </a:t>
            </a:r>
            <a:endParaRPr lang="en-US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363538" indent="0" algn="just">
              <a:buClr>
                <a:srgbClr val="FF0000"/>
              </a:buClr>
              <a:buSzPct val="60000"/>
              <a:buNone/>
            </a:pP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2400" dirty="0">
                <a:latin typeface="Garamond" panose="02020404030301010803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  <a:hlinkClick r:id="rId3"/>
              </a:rPr>
              <a:t>www.iica.in/SectorStudies.aspx</a:t>
            </a:r>
            <a:endParaRPr lang="en-US" sz="24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endParaRPr lang="en-US" sz="24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</a:rPr>
              <a:t>Evidence of distortions in rules, regulations and policies revealed. Also documented in Quarterly CUTS Distortions Dossiers </a:t>
            </a: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2400" dirty="0">
                <a:latin typeface="Garamond" panose="02020404030301010803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2400" dirty="0" smtClean="0">
                <a:latin typeface="Garamond" panose="02020404030301010803" pitchFamily="18" charset="0"/>
                <a:cs typeface="Times New Roman" pitchFamily="18" charset="0"/>
                <a:hlinkClick r:id="rId4"/>
              </a:rPr>
              <a:t>www.cuts-ccier.org/Competition_Distortions_India.htm</a:t>
            </a:r>
            <a:endParaRPr lang="en-US" sz="24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FF0000"/>
              </a:buClr>
              <a:buSzPct val="60000"/>
              <a:buNone/>
            </a:pPr>
            <a:endParaRPr lang="en-US" sz="2400" dirty="0" smtClean="0">
              <a:latin typeface="Garamond" panose="02020404030301010803" pitchFamily="18" charset="0"/>
            </a:endParaRP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endParaRPr lang="en-IN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724942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ISSUES FOR DISCUSSIONS</a:t>
            </a:r>
            <a:endParaRPr lang="en-IN" sz="36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14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3538" indent="-363538" algn="just">
              <a:buFont typeface="Wingdings" panose="05000000000000000000" pitchFamily="2" charset="2"/>
              <a:buChar char="q"/>
            </a:pPr>
            <a:r>
              <a:rPr lang="en-IN" dirty="0" smtClean="0">
                <a:latin typeface="Garamond" panose="02020404030301010803" pitchFamily="18" charset="0"/>
              </a:rPr>
              <a:t>What steps are required to ensure effective adoption of NCP in </a:t>
            </a:r>
            <a:r>
              <a:rPr lang="en-IN" dirty="0">
                <a:latin typeface="Garamond" panose="02020404030301010803" pitchFamily="18" charset="0"/>
              </a:rPr>
              <a:t>I</a:t>
            </a:r>
            <a:r>
              <a:rPr lang="en-IN" dirty="0" smtClean="0">
                <a:latin typeface="Garamond" panose="02020404030301010803" pitchFamily="18" charset="0"/>
              </a:rPr>
              <a:t>ndia</a:t>
            </a:r>
            <a:r>
              <a:rPr lang="en-IN" dirty="0" smtClean="0">
                <a:latin typeface="Garamond" panose="02020404030301010803" pitchFamily="18" charset="0"/>
              </a:rPr>
              <a:t>?</a:t>
            </a:r>
          </a:p>
          <a:p>
            <a:pPr marL="363538" indent="-363538" algn="just">
              <a:buFont typeface="Wingdings" panose="05000000000000000000" pitchFamily="2" charset="2"/>
              <a:buChar char="q"/>
            </a:pPr>
            <a:endParaRPr lang="en-IN" dirty="0" smtClean="0">
              <a:latin typeface="Garamond" panose="02020404030301010803" pitchFamily="18" charset="0"/>
            </a:endParaRPr>
          </a:p>
          <a:p>
            <a:pPr marL="363538" indent="-363538" algn="just">
              <a:buFont typeface="Wingdings" panose="05000000000000000000" pitchFamily="2" charset="2"/>
              <a:buChar char="q"/>
            </a:pPr>
            <a:r>
              <a:rPr lang="en-IN" dirty="0" smtClean="0">
                <a:latin typeface="Garamond" panose="02020404030301010803" pitchFamily="18" charset="0"/>
              </a:rPr>
              <a:t>What are the ways one can involve State level actors in the whole debate, so as to increase awareness on the need for NCP?</a:t>
            </a:r>
          </a:p>
          <a:p>
            <a:pPr marL="363538" indent="-363538" algn="just">
              <a:buFont typeface="Wingdings" panose="05000000000000000000" pitchFamily="2" charset="2"/>
              <a:buChar char="q"/>
            </a:pPr>
            <a:endParaRPr lang="en-IN" dirty="0" smtClean="0">
              <a:latin typeface="Garamond" panose="02020404030301010803" pitchFamily="18" charset="0"/>
            </a:endParaRPr>
          </a:p>
          <a:p>
            <a:pPr marL="363538" indent="-363538" algn="just">
              <a:buFont typeface="Wingdings" panose="05000000000000000000" pitchFamily="2" charset="2"/>
              <a:buChar char="q"/>
            </a:pPr>
            <a:r>
              <a:rPr lang="en-IN" dirty="0" smtClean="0">
                <a:latin typeface="Garamond" panose="02020404030301010803" pitchFamily="18" charset="0"/>
              </a:rPr>
              <a:t>What role can be played </a:t>
            </a:r>
            <a:r>
              <a:rPr lang="en-IN" dirty="0" smtClean="0">
                <a:latin typeface="Garamond" panose="02020404030301010803" pitchFamily="18" charset="0"/>
              </a:rPr>
              <a:t>by the industry players, policymakers, media, etc to ensure adoption of NCP?</a:t>
            </a:r>
            <a:endParaRPr lang="en-IN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0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15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229600" cy="1656185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44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en-US" sz="44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THANK YOU</a:t>
            </a:r>
            <a:endParaRPr lang="en-IN" sz="44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2720048"/>
            <a:ext cx="63001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4000" b="1" i="1" dirty="0">
                <a:solidFill>
                  <a:schemeClr val="tx2"/>
                </a:solidFill>
                <a:latin typeface="Garamond" panose="02020404030301010803" pitchFamily="18" charset="0"/>
              </a:rPr>
              <a:t>Let’s look at the Woods and adopt National Competition Policy </a:t>
            </a:r>
          </a:p>
          <a:p>
            <a:pPr algn="ctr"/>
            <a:r>
              <a:rPr lang="en-IN" altLang="en-US" sz="4000" b="1" i="1" dirty="0">
                <a:solidFill>
                  <a:schemeClr val="tx2"/>
                </a:solidFill>
                <a:latin typeface="Garamond" panose="02020404030301010803" pitchFamily="18" charset="0"/>
              </a:rPr>
              <a:t>to add to our economic growth </a:t>
            </a:r>
          </a:p>
        </p:txBody>
      </p:sp>
    </p:spTree>
    <p:extLst>
      <p:ext uri="{BB962C8B-B14F-4D97-AF65-F5344CB8AC3E}">
        <p14:creationId xmlns:p14="http://schemas.microsoft.com/office/powerpoint/2010/main" val="4961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75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Outline</a:t>
            </a:r>
            <a:endParaRPr lang="en-IN" sz="3600" b="1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2</a:t>
            </a:fld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49263" indent="-449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IN" dirty="0" smtClean="0">
                <a:latin typeface="Garamond" panose="02020404030301010803" pitchFamily="18" charset="0"/>
              </a:rPr>
              <a:t>Tools of Effective Competition</a:t>
            </a:r>
          </a:p>
          <a:p>
            <a:pPr marL="449263" indent="-449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IN" dirty="0" smtClean="0">
                <a:latin typeface="Garamond" panose="02020404030301010803" pitchFamily="18" charset="0"/>
              </a:rPr>
              <a:t>Is Competition Law sufficient?</a:t>
            </a:r>
          </a:p>
          <a:p>
            <a:pPr marL="449263" indent="-449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IN" dirty="0" smtClean="0">
                <a:latin typeface="Garamond" panose="02020404030301010803" pitchFamily="18" charset="0"/>
              </a:rPr>
              <a:t>Present scenario in India</a:t>
            </a:r>
          </a:p>
          <a:p>
            <a:pPr marL="449263" indent="-449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IN" dirty="0" smtClean="0">
                <a:latin typeface="Garamond" panose="02020404030301010803" pitchFamily="18" charset="0"/>
              </a:rPr>
              <a:t>Need for NCP for India</a:t>
            </a:r>
          </a:p>
          <a:p>
            <a:pPr marL="449263" indent="-449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IN" dirty="0" smtClean="0">
                <a:latin typeface="Garamond" panose="02020404030301010803" pitchFamily="18" charset="0"/>
              </a:rPr>
              <a:t>Principles of Competition Policy</a:t>
            </a:r>
          </a:p>
          <a:p>
            <a:pPr marL="449263" indent="-449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IN" dirty="0" smtClean="0">
                <a:latin typeface="Garamond" panose="02020404030301010803" pitchFamily="18" charset="0"/>
              </a:rPr>
              <a:t>Absence of NCP: Competition issues in economic sectors</a:t>
            </a:r>
          </a:p>
          <a:p>
            <a:pPr marL="449263" indent="-449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IN" dirty="0" smtClean="0">
                <a:latin typeface="Garamond" panose="02020404030301010803" pitchFamily="18" charset="0"/>
              </a:rPr>
              <a:t>NCP: Work done so far</a:t>
            </a:r>
          </a:p>
          <a:p>
            <a:pPr marL="449263" indent="-449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IN" dirty="0" smtClean="0">
                <a:latin typeface="Garamond" panose="02020404030301010803" pitchFamily="18" charset="0"/>
              </a:rPr>
              <a:t>Issues for discussions……</a:t>
            </a:r>
            <a:endParaRPr lang="en-IN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5760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Tools of Effective Competition</a:t>
            </a:r>
            <a:b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Policy </a:t>
            </a:r>
            <a: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&amp; </a:t>
            </a:r>
            <a: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Law)</a:t>
            </a:r>
            <a:endParaRPr lang="en-US" sz="3600" b="1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2055384"/>
              </p:ext>
            </p:extLst>
          </p:nvPr>
        </p:nvGraphicFramePr>
        <p:xfrm>
          <a:off x="1259632" y="1535275"/>
          <a:ext cx="2133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Pic-01"/>
          <p:cNvPicPr/>
          <p:nvPr/>
        </p:nvPicPr>
        <p:blipFill>
          <a:blip r:embed="rId8" cstate="print"/>
          <a:srcRect l="39394" t="26654"/>
          <a:stretch>
            <a:fillRect/>
          </a:stretch>
        </p:blipFill>
        <p:spPr bwMode="auto">
          <a:xfrm>
            <a:off x="3491880" y="1588457"/>
            <a:ext cx="3962400" cy="4419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803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79695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Garamond" pitchFamily="18" charset="0"/>
              </a:rPr>
              <a:t>Is Competition Law Sufficient?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4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55600" indent="-355600" algn="just">
              <a:buClr>
                <a:srgbClr val="FF0000"/>
              </a:buClr>
              <a:buSzPct val="60000"/>
              <a:buFont typeface="Wingdings" pitchFamily="2" charset="2"/>
              <a:buChar char="q"/>
            </a:pPr>
            <a:r>
              <a:rPr lang="en-US" sz="2800" b="1" dirty="0">
                <a:latin typeface="Garamond" pitchFamily="18" charset="0"/>
              </a:rPr>
              <a:t>No, because…</a:t>
            </a:r>
          </a:p>
          <a:p>
            <a:pPr marL="0" indent="0" algn="just">
              <a:buNone/>
            </a:pPr>
            <a:endParaRPr lang="en-US" sz="2400" b="1" dirty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dirty="0">
                <a:latin typeface="Garamond" pitchFamily="18" charset="0"/>
              </a:rPr>
              <a:t>Cannot curb market distortions emanating from policies and practices of government (central as well as states)</a:t>
            </a:r>
          </a:p>
          <a:p>
            <a:pPr lvl="2" algn="just">
              <a:buSzPct val="100000"/>
            </a:pPr>
            <a:r>
              <a:rPr lang="en-US" sz="2100" dirty="0">
                <a:latin typeface="Garamond" pitchFamily="18" charset="0"/>
              </a:rPr>
              <a:t>Examples: government procurement policy and rules, anti-dumping measures, public sector policy, etc</a:t>
            </a:r>
          </a:p>
          <a:p>
            <a:pPr lvl="2" algn="just"/>
            <a:endParaRPr lang="en-US" dirty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dirty="0">
                <a:latin typeface="Garamond" pitchFamily="18" charset="0"/>
              </a:rPr>
              <a:t>Cannot facilitate </a:t>
            </a:r>
            <a:r>
              <a:rPr lang="en-US" i="1" dirty="0">
                <a:latin typeface="Garamond" pitchFamily="18" charset="0"/>
              </a:rPr>
              <a:t>ex-ante</a:t>
            </a:r>
            <a:r>
              <a:rPr lang="en-US" dirty="0">
                <a:latin typeface="Garamond" pitchFamily="18" charset="0"/>
              </a:rPr>
              <a:t> assessment of government policies to check market-distortionary elements</a:t>
            </a:r>
          </a:p>
          <a:p>
            <a:pPr algn="just"/>
            <a:endParaRPr lang="en-IN" sz="2800" b="1" i="1" dirty="0">
              <a:latin typeface="Garamond" pitchFamily="18" charset="0"/>
              <a:cs typeface="Times New Roman" pitchFamily="18" charset="0"/>
            </a:endParaRPr>
          </a:p>
          <a:p>
            <a:pPr marL="355600" indent="-355600" algn="just">
              <a:buClr>
                <a:srgbClr val="FF0000"/>
              </a:buClr>
              <a:buSzPct val="60000"/>
              <a:buFont typeface="Wingdings" pitchFamily="2" charset="2"/>
              <a:buChar char="q"/>
            </a:pPr>
            <a:r>
              <a:rPr lang="en-IN" sz="2800" b="1" dirty="0">
                <a:latin typeface="Garamond" pitchFamily="18" charset="0"/>
                <a:cs typeface="Times New Roman" pitchFamily="18" charset="0"/>
              </a:rPr>
              <a:t>Competition Policy</a:t>
            </a:r>
            <a:r>
              <a:rPr lang="en-IN" sz="2800" dirty="0">
                <a:latin typeface="Garamond" pitchFamily="18" charset="0"/>
                <a:cs typeface="Times New Roman" pitchFamily="18" charset="0"/>
              </a:rPr>
              <a:t>: To address the policy-induced competition distortions</a:t>
            </a:r>
          </a:p>
          <a:p>
            <a:pPr algn="just">
              <a:buNone/>
            </a:pPr>
            <a:endParaRPr lang="en-US" sz="2800" dirty="0">
              <a:latin typeface="Garamond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IN" sz="2800" dirty="0">
              <a:latin typeface="Garamond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dirty="0">
              <a:latin typeface="Garamond" pitchFamily="18" charset="0"/>
            </a:endParaRPr>
          </a:p>
          <a:p>
            <a:pPr algn="just"/>
            <a:endParaRPr lang="en-IN" dirty="0">
              <a:latin typeface="Garamond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80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72008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Present </a:t>
            </a:r>
            <a:r>
              <a:rPr lang="en-US" altLang="en-US" sz="3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Scenario in India: Policy </a:t>
            </a:r>
            <a:r>
              <a:rPr lang="en-US" altLang="en-US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Vacuum</a:t>
            </a:r>
            <a:endParaRPr lang="en-IN" sz="36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5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49263" indent="-449263" algn="just">
              <a:lnSpc>
                <a:spcPct val="90000"/>
              </a:lnSpc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Garamond" panose="02020404030301010803" pitchFamily="18" charset="0"/>
              </a:rPr>
              <a:t>Market-oriented economic reforms undertaken to stimulate competition and efficiency</a:t>
            </a:r>
          </a:p>
          <a:p>
            <a:pPr marL="449263" indent="-449263" algn="just">
              <a:lnSpc>
                <a:spcPct val="90000"/>
              </a:lnSpc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Garamond" panose="02020404030301010803" pitchFamily="18" charset="0"/>
              </a:rPr>
              <a:t>But, government policies continue to be framed and implemented without acknowledging the market process </a:t>
            </a:r>
          </a:p>
          <a:p>
            <a:pPr marL="449263" indent="-449263" algn="just">
              <a:lnSpc>
                <a:spcPct val="90000"/>
              </a:lnSpc>
              <a:buClr>
                <a:srgbClr val="FF0000"/>
              </a:buClr>
              <a:buSzPct val="60000"/>
              <a:buNone/>
            </a:pPr>
            <a:r>
              <a:rPr lang="en-US" altLang="en-US" sz="2800" dirty="0">
                <a:latin typeface="Garamond" panose="02020404030301010803" pitchFamily="18" charset="0"/>
              </a:rPr>
              <a:t>	</a:t>
            </a:r>
            <a:r>
              <a:rPr lang="en-US" altLang="en-US" sz="2400" dirty="0" smtClean="0">
                <a:latin typeface="Garamond" panose="02020404030301010803" pitchFamily="18" charset="0"/>
              </a:rPr>
              <a:t>=&gt; </a:t>
            </a:r>
            <a:r>
              <a:rPr lang="en-US" altLang="en-US" sz="2400" dirty="0">
                <a:latin typeface="Garamond" panose="02020404030301010803" pitchFamily="18" charset="0"/>
              </a:rPr>
              <a:t>Achievement of policy objectives thwarted</a:t>
            </a:r>
          </a:p>
          <a:p>
            <a:pPr marL="449263" indent="-449263" algn="just">
              <a:lnSpc>
                <a:spcPct val="90000"/>
              </a:lnSpc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Garamond" panose="02020404030301010803" pitchFamily="18" charset="0"/>
              </a:rPr>
              <a:t>Guiding principles to formulate policies and practices in a liberalised regime - - missing</a:t>
            </a:r>
          </a:p>
          <a:p>
            <a:pPr marL="449263" lvl="1" indent="-449263" algn="just">
              <a:lnSpc>
                <a:spcPct val="90000"/>
              </a:lnSpc>
              <a:buClr>
                <a:srgbClr val="FF0000"/>
              </a:buClr>
              <a:buSzPct val="60000"/>
              <a:buNone/>
            </a:pPr>
            <a:r>
              <a:rPr lang="en-US" altLang="en-US" sz="2400" dirty="0" smtClean="0">
                <a:latin typeface="Garamond" panose="02020404030301010803" pitchFamily="18" charset="0"/>
              </a:rPr>
              <a:t>		=&gt; </a:t>
            </a:r>
            <a:r>
              <a:rPr lang="en-US" altLang="en-US" sz="2400" dirty="0">
                <a:latin typeface="Garamond" panose="02020404030301010803" pitchFamily="18" charset="0"/>
              </a:rPr>
              <a:t>There is a lack of coherence in government policies</a:t>
            </a:r>
          </a:p>
          <a:p>
            <a:pPr marL="449263" indent="-449263" algn="just">
              <a:lnSpc>
                <a:spcPct val="90000"/>
              </a:lnSpc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Garamond" panose="02020404030301010803" pitchFamily="18" charset="0"/>
              </a:rPr>
              <a:t>Therefore…policy vacuum exists</a:t>
            </a:r>
          </a:p>
          <a:p>
            <a:pPr algn="just">
              <a:buClr>
                <a:srgbClr val="FF0000"/>
              </a:buClr>
              <a:buSzPct val="60000"/>
            </a:pPr>
            <a:endParaRPr lang="en-IN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45624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Need for National Competition Policy for India</a:t>
            </a:r>
            <a:endParaRPr lang="en-IN" sz="36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6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Garamond" panose="02020404030301010803" pitchFamily="18" charset="0"/>
              </a:rPr>
              <a:t>Provide </a:t>
            </a:r>
            <a:r>
              <a:rPr lang="en-US" altLang="en-US" sz="2800" dirty="0">
                <a:latin typeface="Garamond" panose="02020404030301010803" pitchFamily="18" charset="0"/>
              </a:rPr>
              <a:t>a declared intent to the government’s resolve of promoting competition in the market;</a:t>
            </a: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endParaRPr lang="en-US" altLang="en-US" sz="2800" dirty="0" smtClean="0">
              <a:latin typeface="Garamond" panose="02020404030301010803" pitchFamily="18" charset="0"/>
            </a:endParaRP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800" dirty="0" err="1" smtClean="0">
                <a:latin typeface="Garamond" panose="02020404030301010803" pitchFamily="18" charset="0"/>
              </a:rPr>
              <a:t>Rationalise</a:t>
            </a:r>
            <a:r>
              <a:rPr lang="en-US" altLang="en-US" sz="2800" dirty="0" smtClean="0">
                <a:latin typeface="Garamond" panose="02020404030301010803" pitchFamily="18" charset="0"/>
              </a:rPr>
              <a:t> </a:t>
            </a:r>
            <a:r>
              <a:rPr lang="en-US" altLang="en-US" sz="2800" dirty="0">
                <a:latin typeface="Garamond" panose="02020404030301010803" pitchFamily="18" charset="0"/>
              </a:rPr>
              <a:t>the role of the government, so that it’s intervention facilitates functioning of markets;</a:t>
            </a: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endParaRPr lang="en-US" altLang="en-US" sz="2800" dirty="0" smtClean="0">
              <a:latin typeface="Garamond" panose="02020404030301010803" pitchFamily="18" charset="0"/>
            </a:endParaRP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Garamond" panose="02020404030301010803" pitchFamily="18" charset="0"/>
              </a:rPr>
              <a:t>Provide </a:t>
            </a:r>
            <a:r>
              <a:rPr lang="en-US" altLang="en-US" sz="2800" dirty="0">
                <a:latin typeface="Garamond" panose="02020404030301010803" pitchFamily="18" charset="0"/>
              </a:rPr>
              <a:t>guiding principles to different branches of the Government for an effective competition assessment of policies and practices.</a:t>
            </a:r>
          </a:p>
          <a:p>
            <a:pPr algn="just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868958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Principles </a:t>
            </a:r>
            <a:r>
              <a:rPr lang="en-US" altLang="en-US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of Competition Policy</a:t>
            </a:r>
            <a:endParaRPr lang="en-IN" sz="36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7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en-US" altLang="en-US" sz="2300" b="1" dirty="0">
                <a:latin typeface="Garamond" panose="02020404030301010803" pitchFamily="18" charset="0"/>
              </a:rPr>
              <a:t>Foster competitive neutrality</a:t>
            </a:r>
          </a:p>
          <a:p>
            <a:pPr marL="914400" lvl="1" indent="-457200" algn="just">
              <a:buSzPct val="150000"/>
              <a:buBlip>
                <a:blip r:embed="rId2"/>
              </a:buBlip>
            </a:pPr>
            <a:r>
              <a:rPr lang="en-US" altLang="en-US" sz="2300" dirty="0">
                <a:latin typeface="Garamond" panose="02020404030301010803" pitchFamily="18" charset="0"/>
                <a:cs typeface="Times New Roman" pitchFamily="18" charset="0"/>
              </a:rPr>
              <a:t>Purchase preference policy </a:t>
            </a:r>
            <a:r>
              <a:rPr lang="en-US" altLang="en-US" sz="2300" dirty="0" err="1">
                <a:latin typeface="Garamond" panose="02020404030301010803" pitchFamily="18" charset="0"/>
                <a:cs typeface="Times New Roman" pitchFamily="18" charset="0"/>
              </a:rPr>
              <a:t>favouring</a:t>
            </a:r>
            <a:r>
              <a:rPr lang="en-US" altLang="en-US" sz="2300" dirty="0">
                <a:latin typeface="Garamond" panose="02020404030301010803" pitchFamily="18" charset="0"/>
                <a:cs typeface="Times New Roman" pitchFamily="18" charset="0"/>
              </a:rPr>
              <a:t> Central PSEs</a:t>
            </a:r>
          </a:p>
          <a:p>
            <a:pPr marL="914400" lvl="1" indent="-457200" algn="just">
              <a:buSzPct val="150000"/>
              <a:buBlip>
                <a:blip r:embed="rId2"/>
              </a:buBlip>
            </a:pPr>
            <a:r>
              <a:rPr lang="en-US" altLang="en-US" sz="2300" dirty="0">
                <a:latin typeface="Garamond" panose="02020404030301010803" pitchFamily="18" charset="0"/>
                <a:cs typeface="Times New Roman" pitchFamily="18" charset="0"/>
              </a:rPr>
              <a:t>Procedural delays affecting competitiveness of public sector airlines</a:t>
            </a:r>
            <a:r>
              <a:rPr lang="en-US" altLang="en-US" sz="2300" dirty="0">
                <a:latin typeface="Garamond" panose="02020404030301010803" pitchFamily="18" charset="0"/>
              </a:rPr>
              <a:t>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en-US" altLang="en-US" sz="2300" b="1" dirty="0">
                <a:latin typeface="Garamond" panose="02020404030301010803" pitchFamily="18" charset="0"/>
              </a:rPr>
              <a:t>Ensure access to essential facilities</a:t>
            </a:r>
          </a:p>
          <a:p>
            <a:pPr marL="914400" lvl="1" indent="-457200" algn="just">
              <a:buSzPct val="150000"/>
              <a:buBlip>
                <a:blip r:embed="rId2"/>
              </a:buBlip>
            </a:pPr>
            <a:r>
              <a:rPr lang="en-US" altLang="en-US" sz="2300" dirty="0">
                <a:latin typeface="Garamond" panose="02020404030301010803" pitchFamily="18" charset="0"/>
              </a:rPr>
              <a:t>Interconnection in telecom – still unresolved</a:t>
            </a:r>
          </a:p>
          <a:p>
            <a:pPr marL="914400" lvl="1" indent="-457200" algn="just">
              <a:buSzPct val="150000"/>
              <a:buBlip>
                <a:blip r:embed="rId2"/>
              </a:buBlip>
            </a:pPr>
            <a:r>
              <a:rPr lang="en-US" altLang="en-US" sz="2300" dirty="0">
                <a:latin typeface="Garamond" panose="02020404030301010803" pitchFamily="18" charset="0"/>
              </a:rPr>
              <a:t>End of CONCOR monopoly – but what about access to railway tracks and engines?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en-US" altLang="en-US" sz="2300" b="1" dirty="0">
                <a:latin typeface="Garamond" panose="02020404030301010803" pitchFamily="18" charset="0"/>
              </a:rPr>
              <a:t>Free movement of goods, services, and capital</a:t>
            </a:r>
          </a:p>
          <a:p>
            <a:pPr marL="914400" lvl="1" indent="-457200" algn="just">
              <a:buSzPct val="150000"/>
              <a:buBlip>
                <a:blip r:embed="rId3"/>
              </a:buBlip>
            </a:pPr>
            <a:r>
              <a:rPr lang="en-US" altLang="en-US" sz="2300" dirty="0">
                <a:latin typeface="Garamond" panose="02020404030301010803" pitchFamily="18" charset="0"/>
              </a:rPr>
              <a:t>Value-Added Tax: </a:t>
            </a:r>
            <a:r>
              <a:rPr lang="en-US" altLang="en-US" sz="2300" dirty="0">
                <a:latin typeface="Garamond" panose="02020404030301010803" pitchFamily="18" charset="0"/>
                <a:cs typeface="Times New Roman" pitchFamily="18" charset="0"/>
              </a:rPr>
              <a:t>big step towards a single market for the country as a whole</a:t>
            </a:r>
            <a:r>
              <a:rPr lang="en-US" altLang="en-US" sz="2300" dirty="0">
                <a:latin typeface="Garamond" panose="02020404030301010803" pitchFamily="18" charset="0"/>
              </a:rPr>
              <a:t> </a:t>
            </a:r>
          </a:p>
          <a:p>
            <a:pPr algn="just"/>
            <a:endParaRPr lang="en-IN" sz="23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8296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Principles </a:t>
            </a:r>
            <a:r>
              <a:rPr lang="en-US" altLang="en-US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of Competition Policy</a:t>
            </a:r>
            <a:endParaRPr lang="en-IN" sz="36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8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tx1"/>
              </a:buClr>
              <a:buNone/>
            </a:pPr>
            <a:r>
              <a:rPr lang="en-US" altLang="en-US" sz="2400" b="1" dirty="0">
                <a:latin typeface="Garamond" panose="02020404030301010803" pitchFamily="18" charset="0"/>
              </a:rPr>
              <a:t>Separate policy-making, regulation and operation functions (</a:t>
            </a:r>
            <a:r>
              <a:rPr lang="en-US" altLang="en-US" sz="2400" b="1" i="1" dirty="0">
                <a:latin typeface="Garamond" panose="02020404030301010803" pitchFamily="18" charset="0"/>
              </a:rPr>
              <a:t>to avoid conflict of interests</a:t>
            </a:r>
            <a:r>
              <a:rPr lang="en-US" altLang="en-US" sz="2400" b="1" dirty="0">
                <a:latin typeface="Garamond" panose="02020404030301010803" pitchFamily="18" charset="0"/>
              </a:rPr>
              <a:t>)</a:t>
            </a:r>
          </a:p>
          <a:p>
            <a:pPr marL="990600" lvl="1" indent="-533400" algn="just">
              <a:buSzPct val="150000"/>
              <a:buBlip>
                <a:blip r:embed="rId2"/>
              </a:buBlip>
            </a:pPr>
            <a:r>
              <a:rPr lang="en-US" altLang="en-US" sz="2400" dirty="0">
                <a:latin typeface="Garamond" panose="02020404030301010803" pitchFamily="18" charset="0"/>
              </a:rPr>
              <a:t>Intervention in regulatory functioning (telecom, power</a:t>
            </a:r>
            <a:r>
              <a:rPr lang="en-US" altLang="en-US" sz="2400" dirty="0" smtClean="0">
                <a:latin typeface="Garamond" panose="02020404030301010803" pitchFamily="18" charset="0"/>
              </a:rPr>
              <a:t>)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en-US" altLang="en-US" sz="2400" b="1" dirty="0" smtClean="0">
              <a:latin typeface="Garamond" panose="02020404030301010803" pitchFamily="18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en-US" altLang="en-US" sz="2400" b="1" dirty="0" smtClean="0">
                <a:latin typeface="Garamond" panose="02020404030301010803" pitchFamily="18" charset="0"/>
              </a:rPr>
              <a:t>Ensure </a:t>
            </a:r>
            <a:r>
              <a:rPr lang="en-US" altLang="en-US" sz="2400" b="1" dirty="0">
                <a:latin typeface="Garamond" panose="02020404030301010803" pitchFamily="18" charset="0"/>
              </a:rPr>
              <a:t>free and fair market process (</a:t>
            </a:r>
            <a:r>
              <a:rPr lang="en-US" altLang="en-US" sz="2400" b="1" i="1" dirty="0">
                <a:latin typeface="Garamond" panose="02020404030301010803" pitchFamily="18" charset="0"/>
              </a:rPr>
              <a:t>to facilitate liberalisation and deregulation</a:t>
            </a:r>
            <a:r>
              <a:rPr lang="en-US" altLang="en-US" sz="2400" b="1" dirty="0">
                <a:latin typeface="Garamond" panose="02020404030301010803" pitchFamily="18" charset="0"/>
              </a:rPr>
              <a:t>)</a:t>
            </a:r>
          </a:p>
          <a:p>
            <a:pPr marL="990600" lvl="1" indent="-533400" algn="just">
              <a:buSzPct val="150000"/>
              <a:buBlip>
                <a:blip r:embed="rId2"/>
              </a:buBlip>
            </a:pPr>
            <a:r>
              <a:rPr lang="en-US" altLang="en-US" sz="2400" dirty="0">
                <a:latin typeface="Garamond" panose="02020404030301010803" pitchFamily="18" charset="0"/>
              </a:rPr>
              <a:t>Anti-dumping measures increasingly used to protect competitors</a:t>
            </a:r>
          </a:p>
          <a:p>
            <a:pPr marL="990600" lvl="1" indent="-533400" algn="just">
              <a:buSzPct val="150000"/>
              <a:buBlip>
                <a:blip r:embed="rId2"/>
              </a:buBlip>
            </a:pPr>
            <a:r>
              <a:rPr lang="en-US" altLang="en-US" sz="2400" dirty="0">
                <a:latin typeface="Garamond" panose="02020404030301010803" pitchFamily="18" charset="0"/>
              </a:rPr>
              <a:t>Procedural formalities affecting the climate for doing business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en-US" altLang="en-US" sz="2400" b="1" dirty="0" smtClean="0">
              <a:latin typeface="Garamond" panose="02020404030301010803" pitchFamily="18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en-US" altLang="en-US" sz="2400" b="1" dirty="0" smtClean="0">
                <a:latin typeface="Garamond" panose="02020404030301010803" pitchFamily="18" charset="0"/>
              </a:rPr>
              <a:t>Balance </a:t>
            </a:r>
            <a:r>
              <a:rPr lang="en-US" altLang="en-US" sz="2400" b="1" dirty="0">
                <a:latin typeface="Garamond" panose="02020404030301010803" pitchFamily="18" charset="0"/>
              </a:rPr>
              <a:t>Competition and IPRs</a:t>
            </a:r>
          </a:p>
          <a:p>
            <a:pPr marL="990600" lvl="1" indent="-533400" algn="just">
              <a:buSzPct val="150000"/>
              <a:buBlip>
                <a:blip r:embed="rId2"/>
              </a:buBlip>
            </a:pPr>
            <a:r>
              <a:rPr lang="en-US" altLang="en-US" sz="2400" dirty="0">
                <a:latin typeface="Garamond" panose="02020404030301010803" pitchFamily="18" charset="0"/>
              </a:rPr>
              <a:t>Patent (Amendment) Act: inadequate in dealing with abuse of IPRs</a:t>
            </a:r>
          </a:p>
          <a:p>
            <a:pPr algn="just"/>
            <a:endParaRPr lang="en-IN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40966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Principles </a:t>
            </a:r>
            <a:r>
              <a:rPr lang="en-US" alt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of Competition Policy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9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1" indent="0" algn="just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2800" b="1" dirty="0" smtClean="0">
              <a:latin typeface="Garamond" panose="02020404030301010803" pitchFamily="18" charset="0"/>
            </a:endParaRPr>
          </a:p>
          <a:p>
            <a:pPr marL="0" lvl="1" indent="0" algn="just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2800" b="1" dirty="0" smtClean="0">
                <a:latin typeface="Garamond" panose="02020404030301010803" pitchFamily="18" charset="0"/>
              </a:rPr>
              <a:t>Ensure transparent, predictable and participatory regulatory environment</a:t>
            </a:r>
          </a:p>
          <a:p>
            <a:pPr marL="1314450" lvl="2" indent="-457200" algn="just">
              <a:lnSpc>
                <a:spcPct val="90000"/>
              </a:lnSpc>
            </a:pPr>
            <a:r>
              <a:rPr lang="en-US" altLang="en-US" sz="2800" dirty="0" smtClean="0">
                <a:latin typeface="Garamond" panose="02020404030301010803" pitchFamily="18" charset="0"/>
              </a:rPr>
              <a:t>Involve stakeholders, make decisions public, etc.</a:t>
            </a:r>
          </a:p>
          <a:p>
            <a:pPr marL="1314450" lvl="2" indent="-457200" algn="just">
              <a:lnSpc>
                <a:spcPct val="90000"/>
              </a:lnSpc>
              <a:buSzPct val="150000"/>
              <a:buBlip>
                <a:blip r:embed="rId2"/>
              </a:buBlip>
            </a:pPr>
            <a:r>
              <a:rPr lang="en-US" altLang="en-US" sz="2800" dirty="0" smtClean="0">
                <a:latin typeface="Garamond" panose="02020404030301010803" pitchFamily="18" charset="0"/>
              </a:rPr>
              <a:t> Practice followed by TRAI (open house discussions, consultation papers, all decisions made public)</a:t>
            </a:r>
          </a:p>
          <a:p>
            <a:pPr marL="0" lvl="1" indent="0" algn="just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2800" b="1" dirty="0" smtClean="0">
              <a:latin typeface="Garamond" panose="02020404030301010803" pitchFamily="18" charset="0"/>
            </a:endParaRPr>
          </a:p>
          <a:p>
            <a:pPr marL="0" lvl="1" indent="0" algn="just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2800" b="1" dirty="0" smtClean="0">
                <a:latin typeface="Garamond" panose="02020404030301010803" pitchFamily="18" charset="0"/>
              </a:rPr>
              <a:t>Respect for international obligations</a:t>
            </a:r>
          </a:p>
          <a:p>
            <a:pPr lvl="1" algn="just"/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1216</TotalTime>
  <Words>882</Words>
  <Application>Microsoft Office PowerPoint</Application>
  <PresentationFormat>On-screen Show (4:3)</PresentationFormat>
  <Paragraphs>148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PowerPoint Presentation</vt:lpstr>
      <vt:lpstr>Outline</vt:lpstr>
      <vt:lpstr>Tools of Effective Competition (Policy &amp; Law)</vt:lpstr>
      <vt:lpstr>Is Competition Law Sufficient?</vt:lpstr>
      <vt:lpstr>Present Scenario in India: Policy Vacuum</vt:lpstr>
      <vt:lpstr>Need for National Competition Policy for India</vt:lpstr>
      <vt:lpstr>Principles of Competition Policy</vt:lpstr>
      <vt:lpstr>Principles of Competition Policy</vt:lpstr>
      <vt:lpstr>Principles of Competition Policy</vt:lpstr>
      <vt:lpstr>Absence of NCP: Competition issues in Economic Sectors</vt:lpstr>
      <vt:lpstr>Absence of NCP: Competition issues in Economic Sectors</vt:lpstr>
      <vt:lpstr>Absence of NCP: Competition issues in Economic Sectors</vt:lpstr>
      <vt:lpstr>NCP: Work done so far!!!</vt:lpstr>
      <vt:lpstr>ISSUES FOR DISCUSSIONS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Competition Policy and Economic Growth</dc:title>
  <dc:creator>NATASHA NAYAK</dc:creator>
  <cp:lastModifiedBy>Udai</cp:lastModifiedBy>
  <cp:revision>195</cp:revision>
  <cp:lastPrinted>2013-10-09T09:21:03Z</cp:lastPrinted>
  <dcterms:created xsi:type="dcterms:W3CDTF">2012-08-16T04:55:59Z</dcterms:created>
  <dcterms:modified xsi:type="dcterms:W3CDTF">2013-10-09T10:03:37Z</dcterms:modified>
</cp:coreProperties>
</file>