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1" r:id="rId4"/>
    <p:sldId id="260" r:id="rId5"/>
    <p:sldId id="262" r:id="rId6"/>
    <p:sldId id="284" r:id="rId7"/>
    <p:sldId id="263" r:id="rId8"/>
    <p:sldId id="259" r:id="rId9"/>
    <p:sldId id="286" r:id="rId10"/>
    <p:sldId id="264" r:id="rId11"/>
    <p:sldId id="265" r:id="rId12"/>
    <p:sldId id="275" r:id="rId13"/>
    <p:sldId id="288" r:id="rId14"/>
    <p:sldId id="266" r:id="rId15"/>
    <p:sldId id="289" r:id="rId16"/>
    <p:sldId id="290" r:id="rId17"/>
    <p:sldId id="291" r:id="rId18"/>
    <p:sldId id="292" r:id="rId19"/>
    <p:sldId id="297" r:id="rId20"/>
    <p:sldId id="293" r:id="rId21"/>
    <p:sldId id="294" r:id="rId22"/>
    <p:sldId id="295" r:id="rId23"/>
    <p:sldId id="296" r:id="rId24"/>
    <p:sldId id="272" r:id="rId25"/>
    <p:sldId id="273" r:id="rId26"/>
    <p:sldId id="27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98F1FC-799B-4B85-A158-9E06DCFB528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DEE43A5-1962-4806-BF86-3D1214D85F20}">
      <dgm:prSet phldrT="[Text]" custT="1"/>
      <dgm:spPr>
        <a:solidFill>
          <a:srgbClr val="C00000"/>
        </a:solidFill>
      </dgm:spPr>
      <dgm:t>
        <a:bodyPr/>
        <a:lstStyle/>
        <a:p>
          <a:endParaRPr lang="en-GB" sz="1800" dirty="0">
            <a:solidFill>
              <a:schemeClr val="bg1"/>
            </a:solidFill>
            <a:latin typeface="+mj-lt"/>
          </a:endParaRPr>
        </a:p>
      </dgm:t>
    </dgm:pt>
    <dgm:pt modelId="{38E61878-50D6-431D-9B6E-6DD26E8D724A}" type="parTrans" cxnId="{ABC57859-C8F1-4D63-9C1F-E8CB54522B4F}">
      <dgm:prSet/>
      <dgm:spPr/>
      <dgm:t>
        <a:bodyPr/>
        <a:lstStyle/>
        <a:p>
          <a:endParaRPr lang="en-GB"/>
        </a:p>
      </dgm:t>
    </dgm:pt>
    <dgm:pt modelId="{AE5FD66F-7745-45DF-9CFA-124652663F3A}" type="sibTrans" cxnId="{ABC57859-C8F1-4D63-9C1F-E8CB54522B4F}">
      <dgm:prSet/>
      <dgm:spPr/>
      <dgm:t>
        <a:bodyPr/>
        <a:lstStyle/>
        <a:p>
          <a:endParaRPr lang="en-GB"/>
        </a:p>
      </dgm:t>
    </dgm:pt>
    <dgm:pt modelId="{5F1EFAED-3ACD-48B9-9DA5-F5048EA5667A}">
      <dgm:prSet phldrT="[Text]" custT="1"/>
      <dgm:spPr/>
      <dgm:t>
        <a:bodyPr/>
        <a:lstStyle/>
        <a:p>
          <a:endParaRPr lang="en-GB" sz="1200" dirty="0">
            <a:solidFill>
              <a:schemeClr val="bg1"/>
            </a:solidFill>
            <a:latin typeface="+mj-lt"/>
          </a:endParaRPr>
        </a:p>
      </dgm:t>
    </dgm:pt>
    <dgm:pt modelId="{5152E612-0DFE-42CE-8078-E0FF20484734}" type="parTrans" cxnId="{A1EFD960-6401-4A6C-8103-D59E19361D94}">
      <dgm:prSet/>
      <dgm:spPr/>
      <dgm:t>
        <a:bodyPr/>
        <a:lstStyle/>
        <a:p>
          <a:endParaRPr lang="en-GB"/>
        </a:p>
      </dgm:t>
    </dgm:pt>
    <dgm:pt modelId="{776C6BDF-ED5C-45AC-BF13-EDAD26280E94}" type="sibTrans" cxnId="{A1EFD960-6401-4A6C-8103-D59E19361D94}">
      <dgm:prSet/>
      <dgm:spPr/>
      <dgm:t>
        <a:bodyPr/>
        <a:lstStyle/>
        <a:p>
          <a:endParaRPr lang="en-GB"/>
        </a:p>
      </dgm:t>
    </dgm:pt>
    <dgm:pt modelId="{0B445DB1-C463-4952-8C74-1D8551B1B866}">
      <dgm:prSet phldrT="[Text]" custT="1"/>
      <dgm:spPr>
        <a:solidFill>
          <a:schemeClr val="accent2">
            <a:alpha val="50000"/>
          </a:schemeClr>
        </a:solidFill>
      </dgm:spPr>
      <dgm:t>
        <a:bodyPr/>
        <a:lstStyle/>
        <a:p>
          <a:endParaRPr lang="en-GB" sz="1800" dirty="0">
            <a:solidFill>
              <a:schemeClr val="bg1"/>
            </a:solidFill>
            <a:latin typeface="+mj-lt"/>
          </a:endParaRPr>
        </a:p>
      </dgm:t>
    </dgm:pt>
    <dgm:pt modelId="{6D1F2B58-CE1B-4B47-BA00-395DAEDBE0C9}" type="parTrans" cxnId="{C9C0C282-9B64-400B-8740-D46904FE175E}">
      <dgm:prSet/>
      <dgm:spPr/>
      <dgm:t>
        <a:bodyPr/>
        <a:lstStyle/>
        <a:p>
          <a:endParaRPr lang="en-GB"/>
        </a:p>
      </dgm:t>
    </dgm:pt>
    <dgm:pt modelId="{2235873D-5E67-4358-B48A-B4A21C0870B3}" type="sibTrans" cxnId="{C9C0C282-9B64-400B-8740-D46904FE175E}">
      <dgm:prSet/>
      <dgm:spPr/>
      <dgm:t>
        <a:bodyPr/>
        <a:lstStyle/>
        <a:p>
          <a:endParaRPr lang="en-GB"/>
        </a:p>
      </dgm:t>
    </dgm:pt>
    <dgm:pt modelId="{A66B4A29-E3FE-4F6A-921D-4C269983F4A9}" type="pres">
      <dgm:prSet presAssocID="{7998F1FC-799B-4B85-A158-9E06DCFB528E}" presName="compositeShape" presStyleCnt="0">
        <dgm:presLayoutVars>
          <dgm:chMax val="7"/>
          <dgm:dir/>
          <dgm:resizeHandles val="exact"/>
        </dgm:presLayoutVars>
      </dgm:prSet>
      <dgm:spPr/>
    </dgm:pt>
    <dgm:pt modelId="{777D7395-A217-4D7E-BEE8-7CC452EAFC0C}" type="pres">
      <dgm:prSet presAssocID="{BDEE43A5-1962-4806-BF86-3D1214D85F20}" presName="circ1" presStyleLbl="vennNode1" presStyleIdx="0" presStyleCnt="3" custLinFactNeighborY="9986"/>
      <dgm:spPr/>
      <dgm:t>
        <a:bodyPr/>
        <a:lstStyle/>
        <a:p>
          <a:endParaRPr lang="en-GB"/>
        </a:p>
      </dgm:t>
    </dgm:pt>
    <dgm:pt modelId="{75196786-2A8D-431A-95E7-ACBF55EDAD78}" type="pres">
      <dgm:prSet presAssocID="{BDEE43A5-1962-4806-BF86-3D1214D85F2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0524CB-B622-4608-8E9E-A38AEFC9FFB4}" type="pres">
      <dgm:prSet presAssocID="{5F1EFAED-3ACD-48B9-9DA5-F5048EA5667A}" presName="circ2" presStyleLbl="vennNode1" presStyleIdx="1" presStyleCnt="3" custLinFactNeighborX="-11945" custLinFactNeighborY="-4238"/>
      <dgm:spPr/>
      <dgm:t>
        <a:bodyPr/>
        <a:lstStyle/>
        <a:p>
          <a:endParaRPr lang="en-GB"/>
        </a:p>
      </dgm:t>
    </dgm:pt>
    <dgm:pt modelId="{3111FE83-A40D-45B4-BD08-CB79C23DC36A}" type="pres">
      <dgm:prSet presAssocID="{5F1EFAED-3ACD-48B9-9DA5-F5048EA5667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57BF9A-2907-43B1-BC2B-3A93DD733374}" type="pres">
      <dgm:prSet presAssocID="{0B445DB1-C463-4952-8C74-1D8551B1B866}" presName="circ3" presStyleLbl="vennNode1" presStyleIdx="2" presStyleCnt="3" custLinFactNeighborX="11945" custLinFactNeighborY="-4238"/>
      <dgm:spPr/>
      <dgm:t>
        <a:bodyPr/>
        <a:lstStyle/>
        <a:p>
          <a:endParaRPr lang="en-GB"/>
        </a:p>
      </dgm:t>
    </dgm:pt>
    <dgm:pt modelId="{C7F36831-1ADB-460C-A663-902F45E63A2F}" type="pres">
      <dgm:prSet presAssocID="{0B445DB1-C463-4952-8C74-1D8551B1B86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1EFD960-6401-4A6C-8103-D59E19361D94}" srcId="{7998F1FC-799B-4B85-A158-9E06DCFB528E}" destId="{5F1EFAED-3ACD-48B9-9DA5-F5048EA5667A}" srcOrd="1" destOrd="0" parTransId="{5152E612-0DFE-42CE-8078-E0FF20484734}" sibTransId="{776C6BDF-ED5C-45AC-BF13-EDAD26280E94}"/>
    <dgm:cxn modelId="{C9C0C282-9B64-400B-8740-D46904FE175E}" srcId="{7998F1FC-799B-4B85-A158-9E06DCFB528E}" destId="{0B445DB1-C463-4952-8C74-1D8551B1B866}" srcOrd="2" destOrd="0" parTransId="{6D1F2B58-CE1B-4B47-BA00-395DAEDBE0C9}" sibTransId="{2235873D-5E67-4358-B48A-B4A21C0870B3}"/>
    <dgm:cxn modelId="{F42E56F1-562E-488D-AC08-CA0DC021E791}" type="presOf" srcId="{0B445DB1-C463-4952-8C74-1D8551B1B866}" destId="{EA57BF9A-2907-43B1-BC2B-3A93DD733374}" srcOrd="0" destOrd="0" presId="urn:microsoft.com/office/officeart/2005/8/layout/venn1"/>
    <dgm:cxn modelId="{11A6969D-E7D9-4D74-8306-BA0D058E75A9}" type="presOf" srcId="{5F1EFAED-3ACD-48B9-9DA5-F5048EA5667A}" destId="{110524CB-B622-4608-8E9E-A38AEFC9FFB4}" srcOrd="0" destOrd="0" presId="urn:microsoft.com/office/officeart/2005/8/layout/venn1"/>
    <dgm:cxn modelId="{ABC57859-C8F1-4D63-9C1F-E8CB54522B4F}" srcId="{7998F1FC-799B-4B85-A158-9E06DCFB528E}" destId="{BDEE43A5-1962-4806-BF86-3D1214D85F20}" srcOrd="0" destOrd="0" parTransId="{38E61878-50D6-431D-9B6E-6DD26E8D724A}" sibTransId="{AE5FD66F-7745-45DF-9CFA-124652663F3A}"/>
    <dgm:cxn modelId="{C50F8542-6B22-4C4A-9AE8-799D7E064572}" type="presOf" srcId="{0B445DB1-C463-4952-8C74-1D8551B1B866}" destId="{C7F36831-1ADB-460C-A663-902F45E63A2F}" srcOrd="1" destOrd="0" presId="urn:microsoft.com/office/officeart/2005/8/layout/venn1"/>
    <dgm:cxn modelId="{427C99AA-A008-4015-B678-4B2DC976707B}" type="presOf" srcId="{BDEE43A5-1962-4806-BF86-3D1214D85F20}" destId="{75196786-2A8D-431A-95E7-ACBF55EDAD78}" srcOrd="1" destOrd="0" presId="urn:microsoft.com/office/officeart/2005/8/layout/venn1"/>
    <dgm:cxn modelId="{474A7546-A4BB-43AD-9221-1701E79AA360}" type="presOf" srcId="{5F1EFAED-3ACD-48B9-9DA5-F5048EA5667A}" destId="{3111FE83-A40D-45B4-BD08-CB79C23DC36A}" srcOrd="1" destOrd="0" presId="urn:microsoft.com/office/officeart/2005/8/layout/venn1"/>
    <dgm:cxn modelId="{1FAD4039-5CEE-4DA3-B589-C9337DC71E95}" type="presOf" srcId="{BDEE43A5-1962-4806-BF86-3D1214D85F20}" destId="{777D7395-A217-4D7E-BEE8-7CC452EAFC0C}" srcOrd="0" destOrd="0" presId="urn:microsoft.com/office/officeart/2005/8/layout/venn1"/>
    <dgm:cxn modelId="{111BB63D-2A6D-4E68-B0A4-1D48BC183A19}" type="presOf" srcId="{7998F1FC-799B-4B85-A158-9E06DCFB528E}" destId="{A66B4A29-E3FE-4F6A-921D-4C269983F4A9}" srcOrd="0" destOrd="0" presId="urn:microsoft.com/office/officeart/2005/8/layout/venn1"/>
    <dgm:cxn modelId="{8475A859-19F3-4F1E-AC06-2F211AA4EB19}" type="presParOf" srcId="{A66B4A29-E3FE-4F6A-921D-4C269983F4A9}" destId="{777D7395-A217-4D7E-BEE8-7CC452EAFC0C}" srcOrd="0" destOrd="0" presId="urn:microsoft.com/office/officeart/2005/8/layout/venn1"/>
    <dgm:cxn modelId="{7067885E-7C84-43E0-BBA2-22852D5FB6A7}" type="presParOf" srcId="{A66B4A29-E3FE-4F6A-921D-4C269983F4A9}" destId="{75196786-2A8D-431A-95E7-ACBF55EDAD78}" srcOrd="1" destOrd="0" presId="urn:microsoft.com/office/officeart/2005/8/layout/venn1"/>
    <dgm:cxn modelId="{5B84F4A0-748F-4768-9BAE-A9C1559A3C05}" type="presParOf" srcId="{A66B4A29-E3FE-4F6A-921D-4C269983F4A9}" destId="{110524CB-B622-4608-8E9E-A38AEFC9FFB4}" srcOrd="2" destOrd="0" presId="urn:microsoft.com/office/officeart/2005/8/layout/venn1"/>
    <dgm:cxn modelId="{776E1154-DF55-431E-9494-FEA10B85469A}" type="presParOf" srcId="{A66B4A29-E3FE-4F6A-921D-4C269983F4A9}" destId="{3111FE83-A40D-45B4-BD08-CB79C23DC36A}" srcOrd="3" destOrd="0" presId="urn:microsoft.com/office/officeart/2005/8/layout/venn1"/>
    <dgm:cxn modelId="{315A225F-042A-4199-9BD7-4D7D8910DFA3}" type="presParOf" srcId="{A66B4A29-E3FE-4F6A-921D-4C269983F4A9}" destId="{EA57BF9A-2907-43B1-BC2B-3A93DD733374}" srcOrd="4" destOrd="0" presId="urn:microsoft.com/office/officeart/2005/8/layout/venn1"/>
    <dgm:cxn modelId="{E7BBB8CF-49CE-4E3E-ABA6-EF1258706089}" type="presParOf" srcId="{A66B4A29-E3FE-4F6A-921D-4C269983F4A9}" destId="{C7F36831-1ADB-460C-A663-902F45E63A2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EF70BA-F89D-449C-AA1A-03F40B0BB10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8C43D47-D6A3-4A90-BBE2-CAA24F6EA128}">
      <dgm:prSet phldrT="[Text]"/>
      <dgm:spPr/>
      <dgm:t>
        <a:bodyPr/>
        <a:lstStyle/>
        <a:p>
          <a:r>
            <a:rPr lang="en-GB" dirty="0" smtClean="0">
              <a:latin typeface="+mj-lt"/>
            </a:rPr>
            <a:t>Ethics, Transparency, and Accountability</a:t>
          </a:r>
        </a:p>
      </dgm:t>
    </dgm:pt>
    <dgm:pt modelId="{631D59E5-48FB-4C90-9E68-EAF2A3401847}" type="parTrans" cxnId="{0E87C99D-534E-435E-B47F-2B118730D42B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E12380D4-A623-46A3-9FF2-5B4E72C5568F}" type="sibTrans" cxnId="{0E87C99D-534E-435E-B47F-2B118730D42B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A8D19408-2412-4C3C-A80D-CD401D33AB8A}">
      <dgm:prSet phldrT="[Text]" custT="1"/>
      <dgm:spPr/>
      <dgm:t>
        <a:bodyPr/>
        <a:lstStyle/>
        <a:p>
          <a:r>
            <a:rPr lang="en-US" sz="1400" dirty="0" smtClean="0">
              <a:latin typeface="+mj-lt"/>
            </a:rPr>
            <a:t>Governance structures, procedures and practices to ensure ethical conduct in transparent manner</a:t>
          </a:r>
          <a:endParaRPr lang="en-GB" sz="1400" dirty="0" smtClean="0">
            <a:latin typeface="+mj-lt"/>
          </a:endParaRPr>
        </a:p>
      </dgm:t>
    </dgm:pt>
    <dgm:pt modelId="{7DD31648-E5D0-4798-B388-70B116EB5CD1}" type="parTrans" cxnId="{3711F7D4-FDEF-4BD7-8FD9-180B82617DEF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58196131-44CF-4079-8DA8-FE913EB307CF}" type="sibTrans" cxnId="{3711F7D4-FDEF-4BD7-8FD9-180B82617DEF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3CCDCA40-BD00-40DD-A76D-BD5ECD330A44}">
      <dgm:prSet phldrT="[Text]"/>
      <dgm:spPr/>
      <dgm:t>
        <a:bodyPr/>
        <a:lstStyle/>
        <a:p>
          <a:r>
            <a:rPr lang="en-GB" dirty="0" smtClean="0">
              <a:latin typeface="+mj-lt"/>
            </a:rPr>
            <a:t>Product Life Cycle Sustainability</a:t>
          </a:r>
          <a:endParaRPr lang="en-GB" dirty="0">
            <a:latin typeface="+mj-lt"/>
          </a:endParaRPr>
        </a:p>
      </dgm:t>
    </dgm:pt>
    <dgm:pt modelId="{72B978A1-08EB-4085-8F81-86C9E3E2F572}" type="parTrans" cxnId="{7DE8BCAD-8EE7-428C-9FCA-94E0953B84BA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1BEC3FF4-07F3-4E61-A719-D328067FAA87}" type="sibTrans" cxnId="{7DE8BCAD-8EE7-428C-9FCA-94E0953B84BA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D58C8C40-9759-4F44-9B85-8D27B9462396}">
      <dgm:prSet phldrT="[Text]" custT="1"/>
      <dgm:spPr/>
      <dgm:t>
        <a:bodyPr/>
        <a:lstStyle/>
        <a:p>
          <a:r>
            <a:rPr lang="en-GB" sz="1400" dirty="0" smtClean="0">
              <a:latin typeface="+mj-lt"/>
            </a:rPr>
            <a:t>Optimal use of resources from design to disposal of the product</a:t>
          </a:r>
          <a:endParaRPr lang="en-GB" sz="1400" dirty="0">
            <a:latin typeface="+mj-lt"/>
          </a:endParaRPr>
        </a:p>
      </dgm:t>
    </dgm:pt>
    <dgm:pt modelId="{565716DE-1394-4096-85B8-F72CB884492F}" type="parTrans" cxnId="{FF697F7F-0C46-49B7-B182-B980A9952035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62F42A4B-6C1D-499B-93A0-DB81B9CA499D}" type="sibTrans" cxnId="{FF697F7F-0C46-49B7-B182-B980A9952035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716FEEB9-87E9-47C1-88CE-3587B4A0916C}">
      <dgm:prSet phldrT="[Text]"/>
      <dgm:spPr/>
      <dgm:t>
        <a:bodyPr/>
        <a:lstStyle/>
        <a:p>
          <a:r>
            <a:rPr lang="en-GB" dirty="0" smtClean="0">
              <a:latin typeface="+mj-lt"/>
            </a:rPr>
            <a:t>Employees’ Wellbeing</a:t>
          </a:r>
          <a:endParaRPr lang="en-GB" dirty="0">
            <a:latin typeface="+mj-lt"/>
          </a:endParaRPr>
        </a:p>
      </dgm:t>
    </dgm:pt>
    <dgm:pt modelId="{3D5F56D1-B557-4717-8957-9C99103C1E57}" type="parTrans" cxnId="{C4005549-E38F-42A6-87EC-90FD7136B66B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757AA2FD-226F-4490-B037-5426028E1DD5}" type="sibTrans" cxnId="{C4005549-E38F-42A6-87EC-90FD7136B66B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EDCB91ED-5635-493F-A138-D19DAD02D98B}">
      <dgm:prSet phldrT="[Text]" custT="1"/>
      <dgm:spPr/>
      <dgm:t>
        <a:bodyPr/>
        <a:lstStyle/>
        <a:p>
          <a:r>
            <a:rPr lang="en-GB" sz="1400" dirty="0" smtClean="0">
              <a:latin typeface="+mj-lt"/>
            </a:rPr>
            <a:t>Product disclosure in a truthful and factual manner and create consumer awareness</a:t>
          </a:r>
          <a:endParaRPr lang="en-GB" sz="1400" dirty="0">
            <a:latin typeface="+mj-lt"/>
          </a:endParaRPr>
        </a:p>
      </dgm:t>
    </dgm:pt>
    <dgm:pt modelId="{B112F50B-3B7D-4CAB-B870-959FD84E3436}" type="parTrans" cxnId="{DB83E498-F451-4D28-8EBC-1F560025FF43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DC888E3C-3CB3-4D4B-B25D-5B3E31C3F0B9}" type="sibTrans" cxnId="{DB83E498-F451-4D28-8EBC-1F560025FF43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FE8D6A69-FBE3-4E21-9B0C-A2AE2C7FD6C8}">
      <dgm:prSet phldrT="[Text]"/>
      <dgm:spPr/>
      <dgm:t>
        <a:bodyPr/>
        <a:lstStyle/>
        <a:p>
          <a:r>
            <a:rPr lang="en-GB" dirty="0" smtClean="0">
              <a:latin typeface="+mj-lt"/>
            </a:rPr>
            <a:t>Customer  and Customer Value</a:t>
          </a:r>
          <a:endParaRPr lang="en-GB" dirty="0">
            <a:latin typeface="+mj-lt"/>
          </a:endParaRPr>
        </a:p>
      </dgm:t>
    </dgm:pt>
    <dgm:pt modelId="{3C9E2D04-6339-44CF-850F-F6C39439E4E6}" type="parTrans" cxnId="{79DF845B-002F-4949-BE87-53C0A3B2A709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1783FB30-9119-4DBE-A4FE-534EC7FCF39E}" type="sibTrans" cxnId="{79DF845B-002F-4949-BE87-53C0A3B2A709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23BFFEF6-02D6-4AEB-A52B-F3CB8BA40416}">
      <dgm:prSet phldrT="[Text]"/>
      <dgm:spPr/>
      <dgm:t>
        <a:bodyPr/>
        <a:lstStyle/>
        <a:p>
          <a:r>
            <a:rPr lang="en-GB" dirty="0" smtClean="0">
              <a:latin typeface="+mj-lt"/>
            </a:rPr>
            <a:t>Stakeholder Engagement</a:t>
          </a:r>
          <a:endParaRPr lang="en-GB" dirty="0">
            <a:latin typeface="+mj-lt"/>
          </a:endParaRPr>
        </a:p>
      </dgm:t>
    </dgm:pt>
    <dgm:pt modelId="{50B5ED57-7253-4E45-8D84-322DD51AE6D0}" type="parTrans" cxnId="{9EC94F9C-5EEC-49C8-8E24-83DC7D29C68E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97574855-F965-462F-8E75-313B2D2A7D08}" type="sibTrans" cxnId="{9EC94F9C-5EEC-49C8-8E24-83DC7D29C68E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09BCD6F9-7731-4898-8515-44D922E6B499}">
      <dgm:prSet phldrT="[Text]"/>
      <dgm:spPr/>
      <dgm:t>
        <a:bodyPr/>
        <a:lstStyle/>
        <a:p>
          <a:r>
            <a:rPr lang="en-GB" dirty="0" smtClean="0">
              <a:latin typeface="+mj-lt"/>
            </a:rPr>
            <a:t>Human Rights</a:t>
          </a:r>
          <a:endParaRPr lang="en-GB" dirty="0">
            <a:latin typeface="+mj-lt"/>
          </a:endParaRPr>
        </a:p>
      </dgm:t>
    </dgm:pt>
    <dgm:pt modelId="{904754AE-1356-4E37-B6FF-9465AEE4563A}" type="parTrans" cxnId="{4FCD7AB9-31AC-4392-BF26-08869D0695CC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BE21662D-F161-43AA-B02C-9C076D35E386}" type="sibTrans" cxnId="{4FCD7AB9-31AC-4392-BF26-08869D0695CC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BDF2BB46-82A1-4009-BBDA-ACD22BEF68AA}">
      <dgm:prSet phldrT="[Text]"/>
      <dgm:spPr/>
      <dgm:t>
        <a:bodyPr/>
        <a:lstStyle/>
        <a:p>
          <a:r>
            <a:rPr lang="en-GB" dirty="0" smtClean="0">
              <a:latin typeface="+mj-lt"/>
            </a:rPr>
            <a:t>Environment</a:t>
          </a:r>
          <a:endParaRPr lang="en-GB" dirty="0">
            <a:latin typeface="+mj-lt"/>
          </a:endParaRPr>
        </a:p>
      </dgm:t>
    </dgm:pt>
    <dgm:pt modelId="{D6818F1D-6E86-4745-8459-06403BEBC8D9}" type="parTrans" cxnId="{FAF199C5-BC8E-4326-A81D-7A40D7DCB44A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FB1C8F18-39C1-41E7-AEF4-7B222054ABA3}" type="sibTrans" cxnId="{FAF199C5-BC8E-4326-A81D-7A40D7DCB44A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5D7C300A-F688-4F17-BAE3-C9656066A6EE}">
      <dgm:prSet phldrT="[Text]"/>
      <dgm:spPr/>
      <dgm:t>
        <a:bodyPr/>
        <a:lstStyle/>
        <a:p>
          <a:r>
            <a:rPr lang="en-GB" dirty="0" smtClean="0">
              <a:latin typeface="+mj-lt"/>
            </a:rPr>
            <a:t>Policy Advocacy</a:t>
          </a:r>
          <a:endParaRPr lang="en-GB" dirty="0">
            <a:latin typeface="+mj-lt"/>
          </a:endParaRPr>
        </a:p>
      </dgm:t>
    </dgm:pt>
    <dgm:pt modelId="{FBB4BF31-3B0D-42AE-AFF5-EB619726C937}" type="parTrans" cxnId="{B8DAF5ED-818C-446B-A0BF-A57D8A7E2B73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FBBFE0A3-0D4E-4FB6-BB13-E1E74F35361A}" type="sibTrans" cxnId="{B8DAF5ED-818C-446B-A0BF-A57D8A7E2B73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652779CD-36C7-41DB-B41A-2603F9ACDAB3}">
      <dgm:prSet phldrT="[Text]"/>
      <dgm:spPr/>
      <dgm:t>
        <a:bodyPr/>
        <a:lstStyle/>
        <a:p>
          <a:r>
            <a:rPr lang="en-GB" dirty="0" smtClean="0">
              <a:latin typeface="+mj-lt"/>
            </a:rPr>
            <a:t>Inclusive Growth</a:t>
          </a:r>
          <a:endParaRPr lang="en-GB" dirty="0">
            <a:latin typeface="+mj-lt"/>
          </a:endParaRPr>
        </a:p>
      </dgm:t>
    </dgm:pt>
    <dgm:pt modelId="{49B1B47D-48BD-4D3A-84DC-5A94580380E0}" type="parTrans" cxnId="{884B12A2-6ADF-4073-82F7-B37033BFC10A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424CA329-0084-49C4-9D7A-DB42E411E88C}" type="sibTrans" cxnId="{884B12A2-6ADF-4073-82F7-B37033BFC10A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6A097D8B-8BCE-4BD4-9A1D-850BF53A95E7}">
      <dgm:prSet phldrT="[Text]" custT="1"/>
      <dgm:spPr/>
      <dgm:t>
        <a:bodyPr/>
        <a:lstStyle/>
        <a:p>
          <a:r>
            <a:rPr lang="en-GB" sz="1400" dirty="0" smtClean="0">
              <a:latin typeface="+mj-lt"/>
            </a:rPr>
            <a:t>Maintain equal opportunities, wellbeing and skills development within business and in value chain</a:t>
          </a:r>
          <a:r>
            <a:rPr lang="en-GB" sz="1200" dirty="0" smtClean="0">
              <a:latin typeface="+mj-lt"/>
            </a:rPr>
            <a:t>  </a:t>
          </a:r>
          <a:endParaRPr lang="en-GB" sz="1200" dirty="0">
            <a:latin typeface="+mj-lt"/>
          </a:endParaRPr>
        </a:p>
      </dgm:t>
    </dgm:pt>
    <dgm:pt modelId="{F7495D17-106C-4593-8919-B9AA4FF87256}" type="parTrans" cxnId="{BEB10440-0316-4693-9398-2BD9429540DF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B912DCFB-2520-462B-B7AD-6C6D3CDB1818}" type="sibTrans" cxnId="{BEB10440-0316-4693-9398-2BD9429540DF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048AF49A-CE43-4D23-90D0-9516155F1CE9}">
      <dgm:prSet phldrT="[Text]" custT="1"/>
      <dgm:spPr/>
      <dgm:t>
        <a:bodyPr/>
        <a:lstStyle/>
        <a:p>
          <a:r>
            <a:rPr lang="en-GB" sz="1400" dirty="0" smtClean="0">
              <a:latin typeface="+mj-lt"/>
            </a:rPr>
            <a:t>Systematic and continuous stakeholder engagement in a just, fair and equitable manner</a:t>
          </a:r>
          <a:endParaRPr lang="en-GB" sz="1400" dirty="0">
            <a:latin typeface="+mj-lt"/>
          </a:endParaRPr>
        </a:p>
      </dgm:t>
    </dgm:pt>
    <dgm:pt modelId="{1B73A831-EDAD-447F-AF27-57D12753E483}" type="parTrans" cxnId="{26698127-D557-4C39-A865-D7B9E65C9A2D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FECFEC18-6A3A-4357-8980-9882661E50AE}" type="sibTrans" cxnId="{26698127-D557-4C39-A865-D7B9E65C9A2D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E321D492-247A-475E-B2F1-A90A30DC9199}">
      <dgm:prSet phldrT="[Text]" custT="1"/>
      <dgm:spPr/>
      <dgm:t>
        <a:bodyPr/>
        <a:lstStyle/>
        <a:p>
          <a:r>
            <a:rPr lang="en-GB" sz="1400" dirty="0" smtClean="0">
              <a:latin typeface="+mj-lt"/>
            </a:rPr>
            <a:t>Respect and promote human rights for all concerned in business and across the value chain </a:t>
          </a:r>
          <a:endParaRPr lang="en-GB" sz="1400" dirty="0">
            <a:latin typeface="+mj-lt"/>
          </a:endParaRPr>
        </a:p>
      </dgm:t>
    </dgm:pt>
    <dgm:pt modelId="{B6F8BF3D-296C-472E-8267-0205765387DF}" type="parTrans" cxnId="{D3F7EB54-C452-4802-AB3B-FC2E85D760D2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4AC03A69-5BA0-418F-851B-BC29BD6733C7}" type="sibTrans" cxnId="{D3F7EB54-C452-4802-AB3B-FC2E85D760D2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C590EB86-AE1D-4CCF-9AC5-241B20623053}">
      <dgm:prSet phldrT="[Text]" custT="1"/>
      <dgm:spPr/>
      <dgm:t>
        <a:bodyPr/>
        <a:lstStyle/>
        <a:p>
          <a:r>
            <a:rPr lang="en-GB" sz="1400" dirty="0" smtClean="0">
              <a:latin typeface="+mj-lt"/>
            </a:rPr>
            <a:t> Identify environmental risk and opportunity through progressive environment management system </a:t>
          </a:r>
          <a:r>
            <a:rPr lang="en-GB" sz="1200" dirty="0" smtClean="0">
              <a:latin typeface="+mj-lt"/>
            </a:rPr>
            <a:t> </a:t>
          </a:r>
          <a:endParaRPr lang="en-GB" sz="1200" dirty="0">
            <a:latin typeface="+mj-lt"/>
          </a:endParaRPr>
        </a:p>
      </dgm:t>
    </dgm:pt>
    <dgm:pt modelId="{D5A03078-7291-45A0-9310-77D9D0B3000E}" type="parTrans" cxnId="{0FBD043E-5BCB-4242-8300-7214A6EF0CDB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B274B9AF-1892-4CC6-B8A2-B71777FD7BD2}" type="sibTrans" cxnId="{0FBD043E-5BCB-4242-8300-7214A6EF0CDB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C94387BD-0F3A-4061-ADFE-30C1B4B428FB}">
      <dgm:prSet phldrT="[Text]" custT="1"/>
      <dgm:spPr/>
      <dgm:t>
        <a:bodyPr/>
        <a:lstStyle/>
        <a:p>
          <a:r>
            <a:rPr lang="en-GB" sz="1400" dirty="0" smtClean="0">
              <a:latin typeface="+mj-lt"/>
            </a:rPr>
            <a:t>Represent business issue in collective and responsible manner</a:t>
          </a:r>
          <a:endParaRPr lang="en-GB" sz="1400" dirty="0">
            <a:latin typeface="+mj-lt"/>
          </a:endParaRPr>
        </a:p>
      </dgm:t>
    </dgm:pt>
    <dgm:pt modelId="{C1B32624-9155-425C-8C71-717C02BA0C38}" type="parTrans" cxnId="{F0747710-76EF-420A-AA86-F6E451C69FBE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9C85F888-7872-49E7-AF6F-3326AF299F3F}" type="sibTrans" cxnId="{F0747710-76EF-420A-AA86-F6E451C69FBE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20FF2500-817F-4BA4-A157-C40D9202177B}">
      <dgm:prSet phldrT="[Text]" custT="1"/>
      <dgm:spPr/>
      <dgm:t>
        <a:bodyPr/>
        <a:lstStyle/>
        <a:p>
          <a:r>
            <a:rPr lang="en-GB" sz="1400" dirty="0" smtClean="0">
              <a:latin typeface="+mj-lt"/>
            </a:rPr>
            <a:t>Align policy and frameworks in line with Country’s Agenda and create value for Society</a:t>
          </a:r>
          <a:endParaRPr lang="en-GB" sz="1400" dirty="0">
            <a:latin typeface="+mj-lt"/>
          </a:endParaRPr>
        </a:p>
      </dgm:t>
    </dgm:pt>
    <dgm:pt modelId="{5AF9B894-3A81-459C-BB6A-AD45576CD27E}" type="parTrans" cxnId="{387D6B9F-5217-499F-930F-ECE1F7101C8E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274699DB-626F-4BF6-9263-0D93B3410AA4}" type="sibTrans" cxnId="{387D6B9F-5217-499F-930F-ECE1F7101C8E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C956FFEA-6D37-4AB1-8F01-2429472CBE63}" type="pres">
      <dgm:prSet presAssocID="{5EEF70BA-F89D-449C-AA1A-03F40B0BB1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48568DF-EB77-48B5-892D-BACCC85FC44C}" type="pres">
      <dgm:prSet presAssocID="{98C43D47-D6A3-4A90-BBE2-CAA24F6EA128}" presName="linNode" presStyleCnt="0"/>
      <dgm:spPr/>
    </dgm:pt>
    <dgm:pt modelId="{2D913471-D87A-4957-AE03-004B5D86B9C8}" type="pres">
      <dgm:prSet presAssocID="{98C43D47-D6A3-4A90-BBE2-CAA24F6EA128}" presName="parentText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7C284B-6725-4C56-8BD1-39DEF58AC1FB}" type="pres">
      <dgm:prSet presAssocID="{98C43D47-D6A3-4A90-BBE2-CAA24F6EA128}" presName="descendantText" presStyleLbl="align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C13114-926A-4A17-B03A-4040213835C0}" type="pres">
      <dgm:prSet presAssocID="{E12380D4-A623-46A3-9FF2-5B4E72C5568F}" presName="sp" presStyleCnt="0"/>
      <dgm:spPr/>
    </dgm:pt>
    <dgm:pt modelId="{DD5874D4-D24D-4AAA-961E-A075480C843E}" type="pres">
      <dgm:prSet presAssocID="{3CCDCA40-BD00-40DD-A76D-BD5ECD330A44}" presName="linNode" presStyleCnt="0"/>
      <dgm:spPr/>
    </dgm:pt>
    <dgm:pt modelId="{A4D71B51-A6A8-4886-BDAC-88E386FF35D8}" type="pres">
      <dgm:prSet presAssocID="{3CCDCA40-BD00-40DD-A76D-BD5ECD330A44}" presName="parentText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31A834-B532-4465-BC79-A55F540C76C6}" type="pres">
      <dgm:prSet presAssocID="{3CCDCA40-BD00-40DD-A76D-BD5ECD330A44}" presName="descendantText" presStyleLbl="align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A4B58B-5215-42CE-AC7A-8A2E7922C535}" type="pres">
      <dgm:prSet presAssocID="{1BEC3FF4-07F3-4E61-A719-D328067FAA87}" presName="sp" presStyleCnt="0"/>
      <dgm:spPr/>
    </dgm:pt>
    <dgm:pt modelId="{34A8196C-C197-4FAC-A530-658122C715BE}" type="pres">
      <dgm:prSet presAssocID="{716FEEB9-87E9-47C1-88CE-3587B4A0916C}" presName="linNode" presStyleCnt="0"/>
      <dgm:spPr/>
    </dgm:pt>
    <dgm:pt modelId="{8DD05360-9CEC-4133-9C2A-1C0274927339}" type="pres">
      <dgm:prSet presAssocID="{716FEEB9-87E9-47C1-88CE-3587B4A0916C}" presName="parentText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0B32D0-29D1-4C0D-A3EE-E20A05C5CE06}" type="pres">
      <dgm:prSet presAssocID="{716FEEB9-87E9-47C1-88CE-3587B4A0916C}" presName="descendantText" presStyleLbl="align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31D709-47B7-4815-B479-85FDEFB6C781}" type="pres">
      <dgm:prSet presAssocID="{757AA2FD-226F-4490-B037-5426028E1DD5}" presName="sp" presStyleCnt="0"/>
      <dgm:spPr/>
    </dgm:pt>
    <dgm:pt modelId="{E1C4952C-6E93-4EEC-84DC-4A4C74E8C002}" type="pres">
      <dgm:prSet presAssocID="{23BFFEF6-02D6-4AEB-A52B-F3CB8BA40416}" presName="linNode" presStyleCnt="0"/>
      <dgm:spPr/>
    </dgm:pt>
    <dgm:pt modelId="{CF9C6CD6-8B35-459A-AAE7-94F7E6922DA8}" type="pres">
      <dgm:prSet presAssocID="{23BFFEF6-02D6-4AEB-A52B-F3CB8BA40416}" presName="parentText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4F3E1A-5E61-4E86-91C5-879C62695B23}" type="pres">
      <dgm:prSet presAssocID="{23BFFEF6-02D6-4AEB-A52B-F3CB8BA40416}" presName="descendantText" presStyleLbl="alignAccFollowNode1" presStyleIdx="3" presStyleCnt="9" custLinFactNeighborX="-419" custLinFactNeighborY="105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3ABD88-3AF1-44CB-A2CA-94F6AC3A2667}" type="pres">
      <dgm:prSet presAssocID="{97574855-F965-462F-8E75-313B2D2A7D08}" presName="sp" presStyleCnt="0"/>
      <dgm:spPr/>
    </dgm:pt>
    <dgm:pt modelId="{EB2D2C38-5EC2-4743-9ECE-F714FA60DC6E}" type="pres">
      <dgm:prSet presAssocID="{09BCD6F9-7731-4898-8515-44D922E6B499}" presName="linNode" presStyleCnt="0"/>
      <dgm:spPr/>
    </dgm:pt>
    <dgm:pt modelId="{A941CC93-9AB6-496C-8364-FAF5C20F2A24}" type="pres">
      <dgm:prSet presAssocID="{09BCD6F9-7731-4898-8515-44D922E6B499}" presName="parentText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E4E69C-F9A6-4F8A-B825-3F855A15F8C8}" type="pres">
      <dgm:prSet presAssocID="{09BCD6F9-7731-4898-8515-44D922E6B499}" presName="descendantText" presStyleLbl="align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A4A43E-978B-4AC6-B507-B74CC7D989EA}" type="pres">
      <dgm:prSet presAssocID="{BE21662D-F161-43AA-B02C-9C076D35E386}" presName="sp" presStyleCnt="0"/>
      <dgm:spPr/>
    </dgm:pt>
    <dgm:pt modelId="{29801D7E-4DC8-4C3E-BF84-7852CD0B5B57}" type="pres">
      <dgm:prSet presAssocID="{BDF2BB46-82A1-4009-BBDA-ACD22BEF68AA}" presName="linNode" presStyleCnt="0"/>
      <dgm:spPr/>
    </dgm:pt>
    <dgm:pt modelId="{C84BBB2B-13BC-4D38-994E-7FE111A0AF88}" type="pres">
      <dgm:prSet presAssocID="{BDF2BB46-82A1-4009-BBDA-ACD22BEF68AA}" presName="parentText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5084DA-CC64-480E-B430-B82C51275645}" type="pres">
      <dgm:prSet presAssocID="{BDF2BB46-82A1-4009-BBDA-ACD22BEF68AA}" presName="descendantText" presStyleLbl="align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EBDC85-51B1-4E24-B926-8D94BD823942}" type="pres">
      <dgm:prSet presAssocID="{FB1C8F18-39C1-41E7-AEF4-7B222054ABA3}" presName="sp" presStyleCnt="0"/>
      <dgm:spPr/>
    </dgm:pt>
    <dgm:pt modelId="{4F6EE93C-FF05-40F7-9D79-4DAE8A9409B9}" type="pres">
      <dgm:prSet presAssocID="{5D7C300A-F688-4F17-BAE3-C9656066A6EE}" presName="linNode" presStyleCnt="0"/>
      <dgm:spPr/>
    </dgm:pt>
    <dgm:pt modelId="{6CA7B9BA-EA3C-4DBE-B43A-28E3B9AF1D32}" type="pres">
      <dgm:prSet presAssocID="{5D7C300A-F688-4F17-BAE3-C9656066A6EE}" presName="parentText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BD7231-E17C-4EEB-9F06-F75DBF2596D4}" type="pres">
      <dgm:prSet presAssocID="{5D7C300A-F688-4F17-BAE3-C9656066A6EE}" presName="descendantText" presStyleLbl="align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C422EC-EF28-492D-91F0-B50973752B6B}" type="pres">
      <dgm:prSet presAssocID="{FBBFE0A3-0D4E-4FB6-BB13-E1E74F35361A}" presName="sp" presStyleCnt="0"/>
      <dgm:spPr/>
    </dgm:pt>
    <dgm:pt modelId="{8417CEA9-1D81-453A-91B6-D52E2B660795}" type="pres">
      <dgm:prSet presAssocID="{652779CD-36C7-41DB-B41A-2603F9ACDAB3}" presName="linNode" presStyleCnt="0"/>
      <dgm:spPr/>
    </dgm:pt>
    <dgm:pt modelId="{B93EF657-CD86-493D-84D6-458695BC1751}" type="pres">
      <dgm:prSet presAssocID="{652779CD-36C7-41DB-B41A-2603F9ACDAB3}" presName="parentText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37D225-3177-426C-B8CA-8524FF97F6FB}" type="pres">
      <dgm:prSet presAssocID="{652779CD-36C7-41DB-B41A-2603F9ACDAB3}" presName="descendantText" presStyleLbl="align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EF7ABD-356F-4D46-A923-97F6C8A0E518}" type="pres">
      <dgm:prSet presAssocID="{424CA329-0084-49C4-9D7A-DB42E411E88C}" presName="sp" presStyleCnt="0"/>
      <dgm:spPr/>
    </dgm:pt>
    <dgm:pt modelId="{229E1597-707D-4F21-8082-44588A39FAA3}" type="pres">
      <dgm:prSet presAssocID="{FE8D6A69-FBE3-4E21-9B0C-A2AE2C7FD6C8}" presName="linNode" presStyleCnt="0"/>
      <dgm:spPr/>
    </dgm:pt>
    <dgm:pt modelId="{18978E49-1001-400A-9A17-4F918450F814}" type="pres">
      <dgm:prSet presAssocID="{FE8D6A69-FBE3-4E21-9B0C-A2AE2C7FD6C8}" presName="parentText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E7D4D0-4EF3-404A-B066-96C8EDC57181}" type="pres">
      <dgm:prSet presAssocID="{FE8D6A69-FBE3-4E21-9B0C-A2AE2C7FD6C8}" presName="descendantText" presStyleLbl="align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84B12A2-6ADF-4073-82F7-B37033BFC10A}" srcId="{5EEF70BA-F89D-449C-AA1A-03F40B0BB10C}" destId="{652779CD-36C7-41DB-B41A-2603F9ACDAB3}" srcOrd="7" destOrd="0" parTransId="{49B1B47D-48BD-4D3A-84DC-5A94580380E0}" sibTransId="{424CA329-0084-49C4-9D7A-DB42E411E88C}"/>
    <dgm:cxn modelId="{3711F7D4-FDEF-4BD7-8FD9-180B82617DEF}" srcId="{98C43D47-D6A3-4A90-BBE2-CAA24F6EA128}" destId="{A8D19408-2412-4C3C-A80D-CD401D33AB8A}" srcOrd="0" destOrd="0" parTransId="{7DD31648-E5D0-4798-B388-70B116EB5CD1}" sibTransId="{58196131-44CF-4079-8DA8-FE913EB307CF}"/>
    <dgm:cxn modelId="{387D6B9F-5217-499F-930F-ECE1F7101C8E}" srcId="{652779CD-36C7-41DB-B41A-2603F9ACDAB3}" destId="{20FF2500-817F-4BA4-A157-C40D9202177B}" srcOrd="0" destOrd="0" parTransId="{5AF9B894-3A81-459C-BB6A-AD45576CD27E}" sibTransId="{274699DB-626F-4BF6-9263-0D93B3410AA4}"/>
    <dgm:cxn modelId="{05B2362C-E1C4-4FC0-B859-584B629E516A}" type="presOf" srcId="{98C43D47-D6A3-4A90-BBE2-CAA24F6EA128}" destId="{2D913471-D87A-4957-AE03-004B5D86B9C8}" srcOrd="0" destOrd="0" presId="urn:microsoft.com/office/officeart/2005/8/layout/vList5"/>
    <dgm:cxn modelId="{BF2DB18C-B8A8-4853-A15E-672A706FAB86}" type="presOf" srcId="{048AF49A-CE43-4D23-90D0-9516155F1CE9}" destId="{524F3E1A-5E61-4E86-91C5-879C62695B23}" srcOrd="0" destOrd="0" presId="urn:microsoft.com/office/officeart/2005/8/layout/vList5"/>
    <dgm:cxn modelId="{BC7DE110-EF81-4184-A57C-298C19CF377C}" type="presOf" srcId="{20FF2500-817F-4BA4-A157-C40D9202177B}" destId="{3337D225-3177-426C-B8CA-8524FF97F6FB}" srcOrd="0" destOrd="0" presId="urn:microsoft.com/office/officeart/2005/8/layout/vList5"/>
    <dgm:cxn modelId="{418AEDFA-798B-47AA-B594-A1486756A683}" type="presOf" srcId="{6A097D8B-8BCE-4BD4-9A1D-850BF53A95E7}" destId="{F40B32D0-29D1-4C0D-A3EE-E20A05C5CE06}" srcOrd="0" destOrd="0" presId="urn:microsoft.com/office/officeart/2005/8/layout/vList5"/>
    <dgm:cxn modelId="{7520F31A-82E6-425A-9BAB-A510DAC13E14}" type="presOf" srcId="{EDCB91ED-5635-493F-A138-D19DAD02D98B}" destId="{11E7D4D0-4EF3-404A-B066-96C8EDC57181}" srcOrd="0" destOrd="0" presId="urn:microsoft.com/office/officeart/2005/8/layout/vList5"/>
    <dgm:cxn modelId="{FAF199C5-BC8E-4326-A81D-7A40D7DCB44A}" srcId="{5EEF70BA-F89D-449C-AA1A-03F40B0BB10C}" destId="{BDF2BB46-82A1-4009-BBDA-ACD22BEF68AA}" srcOrd="5" destOrd="0" parTransId="{D6818F1D-6E86-4745-8459-06403BEBC8D9}" sibTransId="{FB1C8F18-39C1-41E7-AEF4-7B222054ABA3}"/>
    <dgm:cxn modelId="{0A64E013-1B55-4184-8418-01B28AA90C09}" type="presOf" srcId="{E321D492-247A-475E-B2F1-A90A30DC9199}" destId="{46E4E69C-F9A6-4F8A-B825-3F855A15F8C8}" srcOrd="0" destOrd="0" presId="urn:microsoft.com/office/officeart/2005/8/layout/vList5"/>
    <dgm:cxn modelId="{F340B6FA-A11A-4792-9D1E-40B8BF0C4A9C}" type="presOf" srcId="{652779CD-36C7-41DB-B41A-2603F9ACDAB3}" destId="{B93EF657-CD86-493D-84D6-458695BC1751}" srcOrd="0" destOrd="0" presId="urn:microsoft.com/office/officeart/2005/8/layout/vList5"/>
    <dgm:cxn modelId="{F0747710-76EF-420A-AA86-F6E451C69FBE}" srcId="{5D7C300A-F688-4F17-BAE3-C9656066A6EE}" destId="{C94387BD-0F3A-4061-ADFE-30C1B4B428FB}" srcOrd="0" destOrd="0" parTransId="{C1B32624-9155-425C-8C71-717C02BA0C38}" sibTransId="{9C85F888-7872-49E7-AF6F-3326AF299F3F}"/>
    <dgm:cxn modelId="{7DE8BCAD-8EE7-428C-9FCA-94E0953B84BA}" srcId="{5EEF70BA-F89D-449C-AA1A-03F40B0BB10C}" destId="{3CCDCA40-BD00-40DD-A76D-BD5ECD330A44}" srcOrd="1" destOrd="0" parTransId="{72B978A1-08EB-4085-8F81-86C9E3E2F572}" sibTransId="{1BEC3FF4-07F3-4E61-A719-D328067FAA87}"/>
    <dgm:cxn modelId="{77F7AF39-093A-411E-B8B4-43C955CB6F11}" type="presOf" srcId="{BDF2BB46-82A1-4009-BBDA-ACD22BEF68AA}" destId="{C84BBB2B-13BC-4D38-994E-7FE111A0AF88}" srcOrd="0" destOrd="0" presId="urn:microsoft.com/office/officeart/2005/8/layout/vList5"/>
    <dgm:cxn modelId="{D5E5D527-84E7-4BF7-8546-51B8EB3D95A0}" type="presOf" srcId="{716FEEB9-87E9-47C1-88CE-3587B4A0916C}" destId="{8DD05360-9CEC-4133-9C2A-1C0274927339}" srcOrd="0" destOrd="0" presId="urn:microsoft.com/office/officeart/2005/8/layout/vList5"/>
    <dgm:cxn modelId="{4FCD7AB9-31AC-4392-BF26-08869D0695CC}" srcId="{5EEF70BA-F89D-449C-AA1A-03F40B0BB10C}" destId="{09BCD6F9-7731-4898-8515-44D922E6B499}" srcOrd="4" destOrd="0" parTransId="{904754AE-1356-4E37-B6FF-9465AEE4563A}" sibTransId="{BE21662D-F161-43AA-B02C-9C076D35E386}"/>
    <dgm:cxn modelId="{9EC94F9C-5EEC-49C8-8E24-83DC7D29C68E}" srcId="{5EEF70BA-F89D-449C-AA1A-03F40B0BB10C}" destId="{23BFFEF6-02D6-4AEB-A52B-F3CB8BA40416}" srcOrd="3" destOrd="0" parTransId="{50B5ED57-7253-4E45-8D84-322DD51AE6D0}" sibTransId="{97574855-F965-462F-8E75-313B2D2A7D08}"/>
    <dgm:cxn modelId="{79DF845B-002F-4949-BE87-53C0A3B2A709}" srcId="{5EEF70BA-F89D-449C-AA1A-03F40B0BB10C}" destId="{FE8D6A69-FBE3-4E21-9B0C-A2AE2C7FD6C8}" srcOrd="8" destOrd="0" parTransId="{3C9E2D04-6339-44CF-850F-F6C39439E4E6}" sibTransId="{1783FB30-9119-4DBE-A4FE-534EC7FCF39E}"/>
    <dgm:cxn modelId="{B8DAF5ED-818C-446B-A0BF-A57D8A7E2B73}" srcId="{5EEF70BA-F89D-449C-AA1A-03F40B0BB10C}" destId="{5D7C300A-F688-4F17-BAE3-C9656066A6EE}" srcOrd="6" destOrd="0" parTransId="{FBB4BF31-3B0D-42AE-AFF5-EB619726C937}" sibTransId="{FBBFE0A3-0D4E-4FB6-BB13-E1E74F35361A}"/>
    <dgm:cxn modelId="{5A005463-0E67-41A7-930C-3543A41C8D88}" type="presOf" srcId="{3CCDCA40-BD00-40DD-A76D-BD5ECD330A44}" destId="{A4D71B51-A6A8-4886-BDAC-88E386FF35D8}" srcOrd="0" destOrd="0" presId="urn:microsoft.com/office/officeart/2005/8/layout/vList5"/>
    <dgm:cxn modelId="{6A157DB3-EFA4-4746-8D39-C1A1063E50D0}" type="presOf" srcId="{23BFFEF6-02D6-4AEB-A52B-F3CB8BA40416}" destId="{CF9C6CD6-8B35-459A-AAE7-94F7E6922DA8}" srcOrd="0" destOrd="0" presId="urn:microsoft.com/office/officeart/2005/8/layout/vList5"/>
    <dgm:cxn modelId="{829FC7F9-89AF-4AC5-A737-5D73D5630D1C}" type="presOf" srcId="{C94387BD-0F3A-4061-ADFE-30C1B4B428FB}" destId="{31BD7231-E17C-4EEB-9F06-F75DBF2596D4}" srcOrd="0" destOrd="0" presId="urn:microsoft.com/office/officeart/2005/8/layout/vList5"/>
    <dgm:cxn modelId="{879409EF-8649-41DE-ACF5-F673B3C90077}" type="presOf" srcId="{C590EB86-AE1D-4CCF-9AC5-241B20623053}" destId="{175084DA-CC64-480E-B430-B82C51275645}" srcOrd="0" destOrd="0" presId="urn:microsoft.com/office/officeart/2005/8/layout/vList5"/>
    <dgm:cxn modelId="{DB83E498-F451-4D28-8EBC-1F560025FF43}" srcId="{FE8D6A69-FBE3-4E21-9B0C-A2AE2C7FD6C8}" destId="{EDCB91ED-5635-493F-A138-D19DAD02D98B}" srcOrd="0" destOrd="0" parTransId="{B112F50B-3B7D-4CAB-B870-959FD84E3436}" sibTransId="{DC888E3C-3CB3-4D4B-B25D-5B3E31C3F0B9}"/>
    <dgm:cxn modelId="{26698127-D557-4C39-A865-D7B9E65C9A2D}" srcId="{23BFFEF6-02D6-4AEB-A52B-F3CB8BA40416}" destId="{048AF49A-CE43-4D23-90D0-9516155F1CE9}" srcOrd="0" destOrd="0" parTransId="{1B73A831-EDAD-447F-AF27-57D12753E483}" sibTransId="{FECFEC18-6A3A-4357-8980-9882661E50AE}"/>
    <dgm:cxn modelId="{C4005549-E38F-42A6-87EC-90FD7136B66B}" srcId="{5EEF70BA-F89D-449C-AA1A-03F40B0BB10C}" destId="{716FEEB9-87E9-47C1-88CE-3587B4A0916C}" srcOrd="2" destOrd="0" parTransId="{3D5F56D1-B557-4717-8957-9C99103C1E57}" sibTransId="{757AA2FD-226F-4490-B037-5426028E1DD5}"/>
    <dgm:cxn modelId="{DA7530F3-CB2C-400C-A011-366ABC9895E5}" type="presOf" srcId="{D58C8C40-9759-4F44-9B85-8D27B9462396}" destId="{A531A834-B532-4465-BC79-A55F540C76C6}" srcOrd="0" destOrd="0" presId="urn:microsoft.com/office/officeart/2005/8/layout/vList5"/>
    <dgm:cxn modelId="{0E87C99D-534E-435E-B47F-2B118730D42B}" srcId="{5EEF70BA-F89D-449C-AA1A-03F40B0BB10C}" destId="{98C43D47-D6A3-4A90-BBE2-CAA24F6EA128}" srcOrd="0" destOrd="0" parTransId="{631D59E5-48FB-4C90-9E68-EAF2A3401847}" sibTransId="{E12380D4-A623-46A3-9FF2-5B4E72C5568F}"/>
    <dgm:cxn modelId="{4F144BB7-A170-451E-9E07-68A60393130A}" type="presOf" srcId="{5EEF70BA-F89D-449C-AA1A-03F40B0BB10C}" destId="{C956FFEA-6D37-4AB1-8F01-2429472CBE63}" srcOrd="0" destOrd="0" presId="urn:microsoft.com/office/officeart/2005/8/layout/vList5"/>
    <dgm:cxn modelId="{0FBD043E-5BCB-4242-8300-7214A6EF0CDB}" srcId="{BDF2BB46-82A1-4009-BBDA-ACD22BEF68AA}" destId="{C590EB86-AE1D-4CCF-9AC5-241B20623053}" srcOrd="0" destOrd="0" parTransId="{D5A03078-7291-45A0-9310-77D9D0B3000E}" sibTransId="{B274B9AF-1892-4CC6-B8A2-B71777FD7BD2}"/>
    <dgm:cxn modelId="{4430796B-60BF-4543-BDF6-54B7551A3BC2}" type="presOf" srcId="{FE8D6A69-FBE3-4E21-9B0C-A2AE2C7FD6C8}" destId="{18978E49-1001-400A-9A17-4F918450F814}" srcOrd="0" destOrd="0" presId="urn:microsoft.com/office/officeart/2005/8/layout/vList5"/>
    <dgm:cxn modelId="{FF697F7F-0C46-49B7-B182-B980A9952035}" srcId="{3CCDCA40-BD00-40DD-A76D-BD5ECD330A44}" destId="{D58C8C40-9759-4F44-9B85-8D27B9462396}" srcOrd="0" destOrd="0" parTransId="{565716DE-1394-4096-85B8-F72CB884492F}" sibTransId="{62F42A4B-6C1D-499B-93A0-DB81B9CA499D}"/>
    <dgm:cxn modelId="{51591AB0-80C3-4F54-86E5-6FDE95B4A57F}" type="presOf" srcId="{A8D19408-2412-4C3C-A80D-CD401D33AB8A}" destId="{DE7C284B-6725-4C56-8BD1-39DEF58AC1FB}" srcOrd="0" destOrd="0" presId="urn:microsoft.com/office/officeart/2005/8/layout/vList5"/>
    <dgm:cxn modelId="{D3F7EB54-C452-4802-AB3B-FC2E85D760D2}" srcId="{09BCD6F9-7731-4898-8515-44D922E6B499}" destId="{E321D492-247A-475E-B2F1-A90A30DC9199}" srcOrd="0" destOrd="0" parTransId="{B6F8BF3D-296C-472E-8267-0205765387DF}" sibTransId="{4AC03A69-5BA0-418F-851B-BC29BD6733C7}"/>
    <dgm:cxn modelId="{4E774F4B-853C-46B0-9178-90F87389960D}" type="presOf" srcId="{09BCD6F9-7731-4898-8515-44D922E6B499}" destId="{A941CC93-9AB6-496C-8364-FAF5C20F2A24}" srcOrd="0" destOrd="0" presId="urn:microsoft.com/office/officeart/2005/8/layout/vList5"/>
    <dgm:cxn modelId="{BEB10440-0316-4693-9398-2BD9429540DF}" srcId="{716FEEB9-87E9-47C1-88CE-3587B4A0916C}" destId="{6A097D8B-8BCE-4BD4-9A1D-850BF53A95E7}" srcOrd="0" destOrd="0" parTransId="{F7495D17-106C-4593-8919-B9AA4FF87256}" sibTransId="{B912DCFB-2520-462B-B7AD-6C6D3CDB1818}"/>
    <dgm:cxn modelId="{2F83B109-6CF9-4AED-80EE-E46AA4079BF5}" type="presOf" srcId="{5D7C300A-F688-4F17-BAE3-C9656066A6EE}" destId="{6CA7B9BA-EA3C-4DBE-B43A-28E3B9AF1D32}" srcOrd="0" destOrd="0" presId="urn:microsoft.com/office/officeart/2005/8/layout/vList5"/>
    <dgm:cxn modelId="{2AF62AD3-61D7-4F70-B3E9-9B72DACD9170}" type="presParOf" srcId="{C956FFEA-6D37-4AB1-8F01-2429472CBE63}" destId="{748568DF-EB77-48B5-892D-BACCC85FC44C}" srcOrd="0" destOrd="0" presId="urn:microsoft.com/office/officeart/2005/8/layout/vList5"/>
    <dgm:cxn modelId="{EC473DB0-F41C-4A53-B126-7015B2687D6E}" type="presParOf" srcId="{748568DF-EB77-48B5-892D-BACCC85FC44C}" destId="{2D913471-D87A-4957-AE03-004B5D86B9C8}" srcOrd="0" destOrd="0" presId="urn:microsoft.com/office/officeart/2005/8/layout/vList5"/>
    <dgm:cxn modelId="{E7DF2A20-DA8B-4167-A9FB-574BCD8BC22A}" type="presParOf" srcId="{748568DF-EB77-48B5-892D-BACCC85FC44C}" destId="{DE7C284B-6725-4C56-8BD1-39DEF58AC1FB}" srcOrd="1" destOrd="0" presId="urn:microsoft.com/office/officeart/2005/8/layout/vList5"/>
    <dgm:cxn modelId="{0EFDCCA4-A8EE-4A10-BA4C-BCBB401BBCE8}" type="presParOf" srcId="{C956FFEA-6D37-4AB1-8F01-2429472CBE63}" destId="{75C13114-926A-4A17-B03A-4040213835C0}" srcOrd="1" destOrd="0" presId="urn:microsoft.com/office/officeart/2005/8/layout/vList5"/>
    <dgm:cxn modelId="{8E6898F2-61E2-4BC8-A52D-88F03D410DE7}" type="presParOf" srcId="{C956FFEA-6D37-4AB1-8F01-2429472CBE63}" destId="{DD5874D4-D24D-4AAA-961E-A075480C843E}" srcOrd="2" destOrd="0" presId="urn:microsoft.com/office/officeart/2005/8/layout/vList5"/>
    <dgm:cxn modelId="{C164E089-F445-43E5-9307-2A5C16D4E40E}" type="presParOf" srcId="{DD5874D4-D24D-4AAA-961E-A075480C843E}" destId="{A4D71B51-A6A8-4886-BDAC-88E386FF35D8}" srcOrd="0" destOrd="0" presId="urn:microsoft.com/office/officeart/2005/8/layout/vList5"/>
    <dgm:cxn modelId="{9A607BC2-EEE9-48F6-BC46-BB6F8A5E93A9}" type="presParOf" srcId="{DD5874D4-D24D-4AAA-961E-A075480C843E}" destId="{A531A834-B532-4465-BC79-A55F540C76C6}" srcOrd="1" destOrd="0" presId="urn:microsoft.com/office/officeart/2005/8/layout/vList5"/>
    <dgm:cxn modelId="{0E3E714B-5182-47A3-B678-929DD8F76F11}" type="presParOf" srcId="{C956FFEA-6D37-4AB1-8F01-2429472CBE63}" destId="{4BA4B58B-5215-42CE-AC7A-8A2E7922C535}" srcOrd="3" destOrd="0" presId="urn:microsoft.com/office/officeart/2005/8/layout/vList5"/>
    <dgm:cxn modelId="{1BA4871D-63DE-4690-952F-B9F3811C7991}" type="presParOf" srcId="{C956FFEA-6D37-4AB1-8F01-2429472CBE63}" destId="{34A8196C-C197-4FAC-A530-658122C715BE}" srcOrd="4" destOrd="0" presId="urn:microsoft.com/office/officeart/2005/8/layout/vList5"/>
    <dgm:cxn modelId="{A343BB0A-1681-4F6F-BD3C-6318CE60696D}" type="presParOf" srcId="{34A8196C-C197-4FAC-A530-658122C715BE}" destId="{8DD05360-9CEC-4133-9C2A-1C0274927339}" srcOrd="0" destOrd="0" presId="urn:microsoft.com/office/officeart/2005/8/layout/vList5"/>
    <dgm:cxn modelId="{A6F71572-5A3D-4B4E-8090-9630EC95EE07}" type="presParOf" srcId="{34A8196C-C197-4FAC-A530-658122C715BE}" destId="{F40B32D0-29D1-4C0D-A3EE-E20A05C5CE06}" srcOrd="1" destOrd="0" presId="urn:microsoft.com/office/officeart/2005/8/layout/vList5"/>
    <dgm:cxn modelId="{C2EFBC08-F96C-4A48-BD76-29DF2ED44D82}" type="presParOf" srcId="{C956FFEA-6D37-4AB1-8F01-2429472CBE63}" destId="{3231D709-47B7-4815-B479-85FDEFB6C781}" srcOrd="5" destOrd="0" presId="urn:microsoft.com/office/officeart/2005/8/layout/vList5"/>
    <dgm:cxn modelId="{C72B8A40-ABFA-4962-92E4-F751EC561BF9}" type="presParOf" srcId="{C956FFEA-6D37-4AB1-8F01-2429472CBE63}" destId="{E1C4952C-6E93-4EEC-84DC-4A4C74E8C002}" srcOrd="6" destOrd="0" presId="urn:microsoft.com/office/officeart/2005/8/layout/vList5"/>
    <dgm:cxn modelId="{5D144062-911E-466A-85B1-E1FF766B5247}" type="presParOf" srcId="{E1C4952C-6E93-4EEC-84DC-4A4C74E8C002}" destId="{CF9C6CD6-8B35-459A-AAE7-94F7E6922DA8}" srcOrd="0" destOrd="0" presId="urn:microsoft.com/office/officeart/2005/8/layout/vList5"/>
    <dgm:cxn modelId="{40F30527-A3F2-4192-A96E-2FBDEE376CA5}" type="presParOf" srcId="{E1C4952C-6E93-4EEC-84DC-4A4C74E8C002}" destId="{524F3E1A-5E61-4E86-91C5-879C62695B23}" srcOrd="1" destOrd="0" presId="urn:microsoft.com/office/officeart/2005/8/layout/vList5"/>
    <dgm:cxn modelId="{D0D3D84E-D4E1-4973-8815-4EDD380899F9}" type="presParOf" srcId="{C956FFEA-6D37-4AB1-8F01-2429472CBE63}" destId="{363ABD88-3AF1-44CB-A2CA-94F6AC3A2667}" srcOrd="7" destOrd="0" presId="urn:microsoft.com/office/officeart/2005/8/layout/vList5"/>
    <dgm:cxn modelId="{D73A1999-0C74-4EBA-8AAD-FAE96A20FB33}" type="presParOf" srcId="{C956FFEA-6D37-4AB1-8F01-2429472CBE63}" destId="{EB2D2C38-5EC2-4743-9ECE-F714FA60DC6E}" srcOrd="8" destOrd="0" presId="urn:microsoft.com/office/officeart/2005/8/layout/vList5"/>
    <dgm:cxn modelId="{E353F7F4-905F-41C4-BC33-A7DCAD27EC02}" type="presParOf" srcId="{EB2D2C38-5EC2-4743-9ECE-F714FA60DC6E}" destId="{A941CC93-9AB6-496C-8364-FAF5C20F2A24}" srcOrd="0" destOrd="0" presId="urn:microsoft.com/office/officeart/2005/8/layout/vList5"/>
    <dgm:cxn modelId="{A216D631-CBC5-4547-B03D-E2F3C5BF0E3B}" type="presParOf" srcId="{EB2D2C38-5EC2-4743-9ECE-F714FA60DC6E}" destId="{46E4E69C-F9A6-4F8A-B825-3F855A15F8C8}" srcOrd="1" destOrd="0" presId="urn:microsoft.com/office/officeart/2005/8/layout/vList5"/>
    <dgm:cxn modelId="{1CEC999F-2CE5-42DA-9BD9-58EB540EE928}" type="presParOf" srcId="{C956FFEA-6D37-4AB1-8F01-2429472CBE63}" destId="{FEA4A43E-978B-4AC6-B507-B74CC7D989EA}" srcOrd="9" destOrd="0" presId="urn:microsoft.com/office/officeart/2005/8/layout/vList5"/>
    <dgm:cxn modelId="{047017A2-19FD-44DC-A789-D10CC056FC20}" type="presParOf" srcId="{C956FFEA-6D37-4AB1-8F01-2429472CBE63}" destId="{29801D7E-4DC8-4C3E-BF84-7852CD0B5B57}" srcOrd="10" destOrd="0" presId="urn:microsoft.com/office/officeart/2005/8/layout/vList5"/>
    <dgm:cxn modelId="{495BE99F-60A2-49C9-B1A2-277461CE3589}" type="presParOf" srcId="{29801D7E-4DC8-4C3E-BF84-7852CD0B5B57}" destId="{C84BBB2B-13BC-4D38-994E-7FE111A0AF88}" srcOrd="0" destOrd="0" presId="urn:microsoft.com/office/officeart/2005/8/layout/vList5"/>
    <dgm:cxn modelId="{4E3B7592-1454-4651-8A50-CF47523662DF}" type="presParOf" srcId="{29801D7E-4DC8-4C3E-BF84-7852CD0B5B57}" destId="{175084DA-CC64-480E-B430-B82C51275645}" srcOrd="1" destOrd="0" presId="urn:microsoft.com/office/officeart/2005/8/layout/vList5"/>
    <dgm:cxn modelId="{2CB08813-0A42-4C02-A11E-D4DC43C20873}" type="presParOf" srcId="{C956FFEA-6D37-4AB1-8F01-2429472CBE63}" destId="{C3EBDC85-51B1-4E24-B926-8D94BD823942}" srcOrd="11" destOrd="0" presId="urn:microsoft.com/office/officeart/2005/8/layout/vList5"/>
    <dgm:cxn modelId="{4EB1BD1C-CD2C-42D9-987C-05AA9282B113}" type="presParOf" srcId="{C956FFEA-6D37-4AB1-8F01-2429472CBE63}" destId="{4F6EE93C-FF05-40F7-9D79-4DAE8A9409B9}" srcOrd="12" destOrd="0" presId="urn:microsoft.com/office/officeart/2005/8/layout/vList5"/>
    <dgm:cxn modelId="{84F11085-32DE-42AB-B9B3-49181A13B700}" type="presParOf" srcId="{4F6EE93C-FF05-40F7-9D79-4DAE8A9409B9}" destId="{6CA7B9BA-EA3C-4DBE-B43A-28E3B9AF1D32}" srcOrd="0" destOrd="0" presId="urn:microsoft.com/office/officeart/2005/8/layout/vList5"/>
    <dgm:cxn modelId="{4B716D7E-A773-4416-AE6A-B638CFAA522A}" type="presParOf" srcId="{4F6EE93C-FF05-40F7-9D79-4DAE8A9409B9}" destId="{31BD7231-E17C-4EEB-9F06-F75DBF2596D4}" srcOrd="1" destOrd="0" presId="urn:microsoft.com/office/officeart/2005/8/layout/vList5"/>
    <dgm:cxn modelId="{DBA99E17-CA77-4D7C-96A8-1C646F80DE0A}" type="presParOf" srcId="{C956FFEA-6D37-4AB1-8F01-2429472CBE63}" destId="{44C422EC-EF28-492D-91F0-B50973752B6B}" srcOrd="13" destOrd="0" presId="urn:microsoft.com/office/officeart/2005/8/layout/vList5"/>
    <dgm:cxn modelId="{430B7C5E-5060-4D29-82DF-548426D4D88C}" type="presParOf" srcId="{C956FFEA-6D37-4AB1-8F01-2429472CBE63}" destId="{8417CEA9-1D81-453A-91B6-D52E2B660795}" srcOrd="14" destOrd="0" presId="urn:microsoft.com/office/officeart/2005/8/layout/vList5"/>
    <dgm:cxn modelId="{559C95AD-493B-4540-8012-034156AF0000}" type="presParOf" srcId="{8417CEA9-1D81-453A-91B6-D52E2B660795}" destId="{B93EF657-CD86-493D-84D6-458695BC1751}" srcOrd="0" destOrd="0" presId="urn:microsoft.com/office/officeart/2005/8/layout/vList5"/>
    <dgm:cxn modelId="{3B9E519D-A39F-445B-8832-EDB8157C6D75}" type="presParOf" srcId="{8417CEA9-1D81-453A-91B6-D52E2B660795}" destId="{3337D225-3177-426C-B8CA-8524FF97F6FB}" srcOrd="1" destOrd="0" presId="urn:microsoft.com/office/officeart/2005/8/layout/vList5"/>
    <dgm:cxn modelId="{651B3EA2-287D-47CA-92B0-76C9C00699F7}" type="presParOf" srcId="{C956FFEA-6D37-4AB1-8F01-2429472CBE63}" destId="{46EF7ABD-356F-4D46-A923-97F6C8A0E518}" srcOrd="15" destOrd="0" presId="urn:microsoft.com/office/officeart/2005/8/layout/vList5"/>
    <dgm:cxn modelId="{19E97287-A1B4-4D4F-A6D7-B79C5E5C2571}" type="presParOf" srcId="{C956FFEA-6D37-4AB1-8F01-2429472CBE63}" destId="{229E1597-707D-4F21-8082-44588A39FAA3}" srcOrd="16" destOrd="0" presId="urn:microsoft.com/office/officeart/2005/8/layout/vList5"/>
    <dgm:cxn modelId="{910876B8-5F16-48E8-B449-207F1C8AFAD3}" type="presParOf" srcId="{229E1597-707D-4F21-8082-44588A39FAA3}" destId="{18978E49-1001-400A-9A17-4F918450F814}" srcOrd="0" destOrd="0" presId="urn:microsoft.com/office/officeart/2005/8/layout/vList5"/>
    <dgm:cxn modelId="{6BC662ED-7CB5-43DD-A9D2-FE9917A1F111}" type="presParOf" srcId="{229E1597-707D-4F21-8082-44588A39FAA3}" destId="{11E7D4D0-4EF3-404A-B066-96C8EDC571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E90E58-A481-48C3-9154-E7C9FADF2483}" type="doc">
      <dgm:prSet loTypeId="urn:microsoft.com/office/officeart/2005/8/layout/h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768480EF-CDCF-42B2-B78A-76C49C7F6936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Phase I</a:t>
          </a:r>
          <a:endParaRPr lang="en-IN" dirty="0">
            <a:latin typeface="Cambria" pitchFamily="18" charset="0"/>
          </a:endParaRPr>
        </a:p>
      </dgm:t>
    </dgm:pt>
    <dgm:pt modelId="{992523A8-8C6A-4FE0-BB56-A55AADC7EC71}" type="parTrans" cxnId="{22E1FB54-9696-4135-AE35-C923448F4741}">
      <dgm:prSet/>
      <dgm:spPr/>
      <dgm:t>
        <a:bodyPr/>
        <a:lstStyle/>
        <a:p>
          <a:endParaRPr lang="en-IN">
            <a:latin typeface="Cambria" pitchFamily="18" charset="0"/>
          </a:endParaRPr>
        </a:p>
      </dgm:t>
    </dgm:pt>
    <dgm:pt modelId="{36F1A16C-53F3-46EB-8334-1BFCB22322E8}" type="sibTrans" cxnId="{22E1FB54-9696-4135-AE35-C923448F4741}">
      <dgm:prSet/>
      <dgm:spPr/>
      <dgm:t>
        <a:bodyPr/>
        <a:lstStyle/>
        <a:p>
          <a:endParaRPr lang="en-IN">
            <a:latin typeface="Cambria" pitchFamily="18" charset="0"/>
          </a:endParaRPr>
        </a:p>
      </dgm:t>
    </dgm:pt>
    <dgm:pt modelId="{D5DEF933-7710-4B57-A8CA-CAE5DDEF498B}">
      <dgm:prSet phldrT="[Text]" custT="1"/>
      <dgm:spPr/>
      <dgm:t>
        <a:bodyPr/>
        <a:lstStyle/>
        <a:p>
          <a:pPr marL="177800" indent="-177800" algn="l"/>
          <a:r>
            <a:rPr lang="en-IN" sz="1050" dirty="0" smtClean="0">
              <a:latin typeface="Cambria" pitchFamily="18" charset="0"/>
            </a:rPr>
            <a:t>Support IICA in developing  national guidelines that reflect a common comprehensive understanding of CSR</a:t>
          </a:r>
          <a:endParaRPr lang="en-IN" sz="1050" dirty="0">
            <a:latin typeface="Cambria" pitchFamily="18" charset="0"/>
          </a:endParaRPr>
        </a:p>
      </dgm:t>
    </dgm:pt>
    <dgm:pt modelId="{8AA65AEF-82CA-4D1D-BA19-A107B5BEFC14}" type="parTrans" cxnId="{A09200F9-EFEB-49BE-8CE0-907B89BB8DEC}">
      <dgm:prSet/>
      <dgm:spPr/>
      <dgm:t>
        <a:bodyPr/>
        <a:lstStyle/>
        <a:p>
          <a:endParaRPr lang="en-IN">
            <a:latin typeface="Cambria" pitchFamily="18" charset="0"/>
          </a:endParaRPr>
        </a:p>
      </dgm:t>
    </dgm:pt>
    <dgm:pt modelId="{B45BCB91-8FD7-4466-A85B-D55AE5B0545C}" type="sibTrans" cxnId="{A09200F9-EFEB-49BE-8CE0-907B89BB8DEC}">
      <dgm:prSet/>
      <dgm:spPr/>
      <dgm:t>
        <a:bodyPr/>
        <a:lstStyle/>
        <a:p>
          <a:endParaRPr lang="en-IN">
            <a:latin typeface="Cambria" pitchFamily="18" charset="0"/>
          </a:endParaRPr>
        </a:p>
      </dgm:t>
    </dgm:pt>
    <dgm:pt modelId="{02D26490-1EDE-4D5E-A3F9-9CFDB67F2E72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Creation of NVGs</a:t>
          </a:r>
          <a:endParaRPr lang="en-IN" b="1" dirty="0">
            <a:latin typeface="Cambria" pitchFamily="18" charset="0"/>
          </a:endParaRPr>
        </a:p>
      </dgm:t>
    </dgm:pt>
    <dgm:pt modelId="{08FB28FA-D97D-4902-BEE2-F8F23D3F54BB}" type="parTrans" cxnId="{C8894E61-2C77-4223-B8B6-CA686C46A506}">
      <dgm:prSet/>
      <dgm:spPr/>
      <dgm:t>
        <a:bodyPr/>
        <a:lstStyle/>
        <a:p>
          <a:endParaRPr lang="en-IN">
            <a:latin typeface="Cambria" pitchFamily="18" charset="0"/>
          </a:endParaRPr>
        </a:p>
      </dgm:t>
    </dgm:pt>
    <dgm:pt modelId="{A9D96520-74ED-40E5-9672-3BDFE35226C5}" type="sibTrans" cxnId="{C8894E61-2C77-4223-B8B6-CA686C46A506}">
      <dgm:prSet/>
      <dgm:spPr/>
      <dgm:t>
        <a:bodyPr/>
        <a:lstStyle/>
        <a:p>
          <a:endParaRPr lang="en-IN">
            <a:latin typeface="Cambria" pitchFamily="18" charset="0"/>
          </a:endParaRPr>
        </a:p>
      </dgm:t>
    </dgm:pt>
    <dgm:pt modelId="{4FB60CC7-F30D-49BF-90C6-6601072869B7}">
      <dgm:prSet phldrT="[Text]" custT="1"/>
      <dgm:spPr/>
      <dgm:t>
        <a:bodyPr/>
        <a:lstStyle/>
        <a:p>
          <a:pPr marL="228600" indent="-228600" algn="l"/>
          <a:r>
            <a:rPr lang="en-IN" sz="1050" dirty="0" smtClean="0">
              <a:latin typeface="Cambria" pitchFamily="18" charset="0"/>
            </a:rPr>
            <a:t>With in NVGs in place now, the focus for the next phase of the  Project is to mainstream its adoption</a:t>
          </a:r>
          <a:endParaRPr lang="en-IN" sz="1050" dirty="0">
            <a:latin typeface="Cambria" pitchFamily="18" charset="0"/>
          </a:endParaRPr>
        </a:p>
      </dgm:t>
    </dgm:pt>
    <dgm:pt modelId="{27B30428-21E4-4FFF-AACF-7E28430E2FCF}" type="parTrans" cxnId="{4808440F-022D-46F3-AC21-490F30E56E6D}">
      <dgm:prSet/>
      <dgm:spPr/>
      <dgm:t>
        <a:bodyPr/>
        <a:lstStyle/>
        <a:p>
          <a:endParaRPr lang="en-IN">
            <a:latin typeface="Cambria" pitchFamily="18" charset="0"/>
          </a:endParaRPr>
        </a:p>
      </dgm:t>
    </dgm:pt>
    <dgm:pt modelId="{7F5E7D4C-D81F-488C-A3ED-E4C369C8F14B}" type="sibTrans" cxnId="{4808440F-022D-46F3-AC21-490F30E56E6D}">
      <dgm:prSet/>
      <dgm:spPr/>
      <dgm:t>
        <a:bodyPr/>
        <a:lstStyle/>
        <a:p>
          <a:endParaRPr lang="en-IN">
            <a:latin typeface="Cambria" pitchFamily="18" charset="0"/>
          </a:endParaRPr>
        </a:p>
      </dgm:t>
    </dgm:pt>
    <dgm:pt modelId="{F65BB8A2-9DC8-4506-9C05-57AF01E248D8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Phase 2</a:t>
          </a:r>
          <a:endParaRPr lang="en-IN" dirty="0">
            <a:latin typeface="Cambria" pitchFamily="18" charset="0"/>
          </a:endParaRPr>
        </a:p>
      </dgm:t>
    </dgm:pt>
    <dgm:pt modelId="{48F02B34-D0D1-4DF9-B0D6-FAA7D52AF728}" type="parTrans" cxnId="{2AE24FF7-4289-4A0C-B481-15106B12D3D6}">
      <dgm:prSet/>
      <dgm:spPr/>
      <dgm:t>
        <a:bodyPr/>
        <a:lstStyle/>
        <a:p>
          <a:endParaRPr lang="en-IN">
            <a:latin typeface="Cambria" pitchFamily="18" charset="0"/>
          </a:endParaRPr>
        </a:p>
      </dgm:t>
    </dgm:pt>
    <dgm:pt modelId="{8825F0AE-DA63-445B-BEC2-7664642E031F}" type="sibTrans" cxnId="{2AE24FF7-4289-4A0C-B481-15106B12D3D6}">
      <dgm:prSet/>
      <dgm:spPr/>
      <dgm:t>
        <a:bodyPr/>
        <a:lstStyle/>
        <a:p>
          <a:endParaRPr lang="en-IN">
            <a:latin typeface="Cambria" pitchFamily="18" charset="0"/>
          </a:endParaRPr>
        </a:p>
      </dgm:t>
    </dgm:pt>
    <dgm:pt modelId="{AAC8A2EF-95DE-4497-AC83-33BB075F5CF9}">
      <dgm:prSet phldrT="[Text]" custT="1"/>
      <dgm:spPr/>
      <dgm:t>
        <a:bodyPr/>
        <a:lstStyle/>
        <a:p>
          <a:pPr algn="l"/>
          <a:endParaRPr lang="en-IN" sz="1050" b="0" dirty="0">
            <a:latin typeface="Cambria" pitchFamily="18" charset="0"/>
          </a:endParaRPr>
        </a:p>
      </dgm:t>
    </dgm:pt>
    <dgm:pt modelId="{37F87564-FAD8-49F6-95B7-9753577044C7}" type="parTrans" cxnId="{E2D9EE99-D6C7-4065-84AB-3F7A3308BBAD}">
      <dgm:prSet/>
      <dgm:spPr/>
      <dgm:t>
        <a:bodyPr/>
        <a:lstStyle/>
        <a:p>
          <a:endParaRPr lang="en-IN">
            <a:latin typeface="Cambria" pitchFamily="18" charset="0"/>
          </a:endParaRPr>
        </a:p>
      </dgm:t>
    </dgm:pt>
    <dgm:pt modelId="{172A0D4F-471C-400F-955E-89B8E5595E49}" type="sibTrans" cxnId="{E2D9EE99-D6C7-4065-84AB-3F7A3308BBAD}">
      <dgm:prSet/>
      <dgm:spPr/>
      <dgm:t>
        <a:bodyPr/>
        <a:lstStyle/>
        <a:p>
          <a:endParaRPr lang="en-IN">
            <a:latin typeface="Cambria" pitchFamily="18" charset="0"/>
          </a:endParaRPr>
        </a:p>
      </dgm:t>
    </dgm:pt>
    <dgm:pt modelId="{E3626A3F-012D-46A8-9B22-CD3E1F6F139C}">
      <dgm:prSet custT="1"/>
      <dgm:spPr/>
      <dgm:t>
        <a:bodyPr/>
        <a:lstStyle/>
        <a:p>
          <a:pPr algn="l"/>
          <a:endParaRPr lang="en-IN" sz="1050" b="0" dirty="0">
            <a:latin typeface="Cambria" pitchFamily="18" charset="0"/>
          </a:endParaRPr>
        </a:p>
      </dgm:t>
    </dgm:pt>
    <dgm:pt modelId="{FB602678-08B6-4D5A-B264-A3184F7B3A3E}" type="parTrans" cxnId="{B1D2E16F-A366-4999-999C-8283E199A57B}">
      <dgm:prSet/>
      <dgm:spPr/>
      <dgm:t>
        <a:bodyPr/>
        <a:lstStyle/>
        <a:p>
          <a:endParaRPr lang="en-US"/>
        </a:p>
      </dgm:t>
    </dgm:pt>
    <dgm:pt modelId="{3E818C06-536B-4945-B1C7-2846008CA05F}" type="sibTrans" cxnId="{B1D2E16F-A366-4999-999C-8283E199A57B}">
      <dgm:prSet/>
      <dgm:spPr/>
      <dgm:t>
        <a:bodyPr/>
        <a:lstStyle/>
        <a:p>
          <a:endParaRPr lang="en-US"/>
        </a:p>
      </dgm:t>
    </dgm:pt>
    <dgm:pt modelId="{BC1F9737-267D-48C2-BE59-3D06263603C0}">
      <dgm:prSet custT="1"/>
      <dgm:spPr/>
      <dgm:t>
        <a:bodyPr/>
        <a:lstStyle/>
        <a:p>
          <a:pPr algn="ctr"/>
          <a:r>
            <a:rPr lang="en-IN" sz="1400" b="1" dirty="0" smtClean="0">
              <a:latin typeface="Cambria" pitchFamily="18" charset="0"/>
            </a:rPr>
            <a:t> By </a:t>
          </a:r>
          <a:endParaRPr lang="en-IN" sz="1400" b="1" dirty="0">
            <a:latin typeface="Cambria" pitchFamily="18" charset="0"/>
          </a:endParaRPr>
        </a:p>
      </dgm:t>
    </dgm:pt>
    <dgm:pt modelId="{0F436C3A-0F75-438E-B0DD-5C75163C1CD6}" type="parTrans" cxnId="{E6851F3F-D9C2-4358-A975-F7734182E4E0}">
      <dgm:prSet/>
      <dgm:spPr/>
      <dgm:t>
        <a:bodyPr/>
        <a:lstStyle/>
        <a:p>
          <a:endParaRPr lang="en-US"/>
        </a:p>
      </dgm:t>
    </dgm:pt>
    <dgm:pt modelId="{3CA212E1-5836-4B1B-B624-0B7BE878CD2B}" type="sibTrans" cxnId="{E6851F3F-D9C2-4358-A975-F7734182E4E0}">
      <dgm:prSet/>
      <dgm:spPr/>
      <dgm:t>
        <a:bodyPr/>
        <a:lstStyle/>
        <a:p>
          <a:endParaRPr lang="en-US"/>
        </a:p>
      </dgm:t>
    </dgm:pt>
    <dgm:pt modelId="{240751EB-2253-420B-B8A8-C93C834B5604}" type="pres">
      <dgm:prSet presAssocID="{C6E90E58-A481-48C3-9154-E7C9FADF24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A6004C5-F3DA-4C07-AD3F-82F44B9F3D0B}" type="pres">
      <dgm:prSet presAssocID="{C6E90E58-A481-48C3-9154-E7C9FADF2483}" presName="tSp" presStyleCnt="0"/>
      <dgm:spPr/>
    </dgm:pt>
    <dgm:pt modelId="{67FB16F2-CA3B-4944-8521-3F4F5C0083B1}" type="pres">
      <dgm:prSet presAssocID="{C6E90E58-A481-48C3-9154-E7C9FADF2483}" presName="bSp" presStyleCnt="0"/>
      <dgm:spPr/>
    </dgm:pt>
    <dgm:pt modelId="{B2B16863-1B7D-43D6-9B1C-9C319E16EF21}" type="pres">
      <dgm:prSet presAssocID="{C6E90E58-A481-48C3-9154-E7C9FADF2483}" presName="process" presStyleCnt="0"/>
      <dgm:spPr/>
    </dgm:pt>
    <dgm:pt modelId="{32DF2DB7-7D3A-4D75-A4F0-9C32B8639325}" type="pres">
      <dgm:prSet presAssocID="{768480EF-CDCF-42B2-B78A-76C49C7F6936}" presName="composite1" presStyleCnt="0"/>
      <dgm:spPr/>
    </dgm:pt>
    <dgm:pt modelId="{A61847B6-2AF6-43D3-A205-5F7AD9310096}" type="pres">
      <dgm:prSet presAssocID="{768480EF-CDCF-42B2-B78A-76C49C7F6936}" presName="dummyNode1" presStyleLbl="node1" presStyleIdx="0" presStyleCnt="3"/>
      <dgm:spPr/>
    </dgm:pt>
    <dgm:pt modelId="{FF57D260-7A7E-43BF-9A2C-3AF09BA0B311}" type="pres">
      <dgm:prSet presAssocID="{768480EF-CDCF-42B2-B78A-76C49C7F6936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C9FF1CF-9443-4F65-BDB0-2085AF08EEC0}" type="pres">
      <dgm:prSet presAssocID="{768480EF-CDCF-42B2-B78A-76C49C7F6936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A646F1C-F622-4409-9634-A79FC58BD97F}" type="pres">
      <dgm:prSet presAssocID="{768480EF-CDCF-42B2-B78A-76C49C7F6936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A518BFB-CAFE-4FB5-92B8-B18A603DD535}" type="pres">
      <dgm:prSet presAssocID="{768480EF-CDCF-42B2-B78A-76C49C7F6936}" presName="connSite1" presStyleCnt="0"/>
      <dgm:spPr/>
    </dgm:pt>
    <dgm:pt modelId="{6983D79D-3E86-4319-B4B4-9CB605BCA37C}" type="pres">
      <dgm:prSet presAssocID="{36F1A16C-53F3-46EB-8334-1BFCB22322E8}" presName="Name9" presStyleLbl="sibTrans2D1" presStyleIdx="0" presStyleCnt="2"/>
      <dgm:spPr/>
      <dgm:t>
        <a:bodyPr/>
        <a:lstStyle/>
        <a:p>
          <a:endParaRPr lang="en-IN"/>
        </a:p>
      </dgm:t>
    </dgm:pt>
    <dgm:pt modelId="{8917B74D-1C93-4FA6-BE0F-5F6AB35194B2}" type="pres">
      <dgm:prSet presAssocID="{02D26490-1EDE-4D5E-A3F9-9CFDB67F2E72}" presName="composite2" presStyleCnt="0"/>
      <dgm:spPr/>
    </dgm:pt>
    <dgm:pt modelId="{572ACE13-3429-4559-A7DE-2E9DAE0D8A7F}" type="pres">
      <dgm:prSet presAssocID="{02D26490-1EDE-4D5E-A3F9-9CFDB67F2E72}" presName="dummyNode2" presStyleLbl="node1" presStyleIdx="0" presStyleCnt="3"/>
      <dgm:spPr/>
    </dgm:pt>
    <dgm:pt modelId="{236421E6-D9C4-441C-99D9-921D0EF0D17A}" type="pres">
      <dgm:prSet presAssocID="{02D26490-1EDE-4D5E-A3F9-9CFDB67F2E72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B4C5ECC-C072-44E3-A8E2-20C0D2A82CCF}" type="pres">
      <dgm:prSet presAssocID="{02D26490-1EDE-4D5E-A3F9-9CFDB67F2E72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02F79E4-B27C-4BEF-97BC-B405E862F656}" type="pres">
      <dgm:prSet presAssocID="{02D26490-1EDE-4D5E-A3F9-9CFDB67F2E72}" presName="parentNode2" presStyleLbl="node1" presStyleIdx="1" presStyleCnt="3" custScaleX="124417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0B181E7-45DD-492B-8BCF-48259D0801FC}" type="pres">
      <dgm:prSet presAssocID="{02D26490-1EDE-4D5E-A3F9-9CFDB67F2E72}" presName="connSite2" presStyleCnt="0"/>
      <dgm:spPr/>
    </dgm:pt>
    <dgm:pt modelId="{FDD45DF7-1744-4960-AF6A-E4D68DEF0D8D}" type="pres">
      <dgm:prSet presAssocID="{A9D96520-74ED-40E5-9672-3BDFE35226C5}" presName="Name18" presStyleLbl="sibTrans2D1" presStyleIdx="1" presStyleCnt="2"/>
      <dgm:spPr/>
      <dgm:t>
        <a:bodyPr/>
        <a:lstStyle/>
        <a:p>
          <a:endParaRPr lang="en-IN"/>
        </a:p>
      </dgm:t>
    </dgm:pt>
    <dgm:pt modelId="{C2359085-48D7-4833-88F8-5475D5327CB7}" type="pres">
      <dgm:prSet presAssocID="{F65BB8A2-9DC8-4506-9C05-57AF01E248D8}" presName="composite1" presStyleCnt="0"/>
      <dgm:spPr/>
    </dgm:pt>
    <dgm:pt modelId="{3DBDD8E4-9B6E-4061-82BD-34BD28CD9B21}" type="pres">
      <dgm:prSet presAssocID="{F65BB8A2-9DC8-4506-9C05-57AF01E248D8}" presName="dummyNode1" presStyleLbl="node1" presStyleIdx="1" presStyleCnt="3"/>
      <dgm:spPr/>
    </dgm:pt>
    <dgm:pt modelId="{0B0D6E2D-364E-485E-AC2F-0C31299B2974}" type="pres">
      <dgm:prSet presAssocID="{F65BB8A2-9DC8-4506-9C05-57AF01E248D8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A5479B4-1B6F-4D45-9E98-ABA75C948943}" type="pres">
      <dgm:prSet presAssocID="{F65BB8A2-9DC8-4506-9C05-57AF01E248D8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D2429CC-C883-4B64-BE93-A2859A7FB1CD}" type="pres">
      <dgm:prSet presAssocID="{F65BB8A2-9DC8-4506-9C05-57AF01E248D8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F4EAF21-1097-4A87-8DF9-0F158F2325E0}" type="pres">
      <dgm:prSet presAssocID="{F65BB8A2-9DC8-4506-9C05-57AF01E248D8}" presName="connSite1" presStyleCnt="0"/>
      <dgm:spPr/>
    </dgm:pt>
  </dgm:ptLst>
  <dgm:cxnLst>
    <dgm:cxn modelId="{2AE24FF7-4289-4A0C-B481-15106B12D3D6}" srcId="{C6E90E58-A481-48C3-9154-E7C9FADF2483}" destId="{F65BB8A2-9DC8-4506-9C05-57AF01E248D8}" srcOrd="2" destOrd="0" parTransId="{48F02B34-D0D1-4DF9-B0D6-FAA7D52AF728}" sibTransId="{8825F0AE-DA63-445B-BEC2-7664642E031F}"/>
    <dgm:cxn modelId="{22E1FB54-9696-4135-AE35-C923448F4741}" srcId="{C6E90E58-A481-48C3-9154-E7C9FADF2483}" destId="{768480EF-CDCF-42B2-B78A-76C49C7F6936}" srcOrd="0" destOrd="0" parTransId="{992523A8-8C6A-4FE0-BB56-A55AADC7EC71}" sibTransId="{36F1A16C-53F3-46EB-8334-1BFCB22322E8}"/>
    <dgm:cxn modelId="{79758453-316B-4B29-BF3A-2F0199D89787}" type="presOf" srcId="{AAC8A2EF-95DE-4497-AC83-33BB075F5CF9}" destId="{0B0D6E2D-364E-485E-AC2F-0C31299B2974}" srcOrd="0" destOrd="0" presId="urn:microsoft.com/office/officeart/2005/8/layout/hProcess4"/>
    <dgm:cxn modelId="{0D7F3A2E-6F0F-421B-A75C-B9F514B06FD6}" type="presOf" srcId="{E3626A3F-012D-46A8-9B22-CD3E1F6F139C}" destId="{0B0D6E2D-364E-485E-AC2F-0C31299B2974}" srcOrd="0" destOrd="1" presId="urn:microsoft.com/office/officeart/2005/8/layout/hProcess4"/>
    <dgm:cxn modelId="{4F5AF48F-3DE3-4728-B9B2-E5C7B1E0A3B6}" type="presOf" srcId="{E3626A3F-012D-46A8-9B22-CD3E1F6F139C}" destId="{0A5479B4-1B6F-4D45-9E98-ABA75C948943}" srcOrd="1" destOrd="1" presId="urn:microsoft.com/office/officeart/2005/8/layout/hProcess4"/>
    <dgm:cxn modelId="{4808440F-022D-46F3-AC21-490F30E56E6D}" srcId="{02D26490-1EDE-4D5E-A3F9-9CFDB67F2E72}" destId="{4FB60CC7-F30D-49BF-90C6-6601072869B7}" srcOrd="0" destOrd="0" parTransId="{27B30428-21E4-4FFF-AACF-7E28430E2FCF}" sibTransId="{7F5E7D4C-D81F-488C-A3ED-E4C369C8F14B}"/>
    <dgm:cxn modelId="{492F9D44-41EE-4FB2-A9CF-F9A235F6C144}" type="presOf" srcId="{768480EF-CDCF-42B2-B78A-76C49C7F6936}" destId="{1A646F1C-F622-4409-9634-A79FC58BD97F}" srcOrd="0" destOrd="0" presId="urn:microsoft.com/office/officeart/2005/8/layout/hProcess4"/>
    <dgm:cxn modelId="{12A4344B-9712-45AD-9E4D-C4F932ED6044}" type="presOf" srcId="{F65BB8A2-9DC8-4506-9C05-57AF01E248D8}" destId="{0D2429CC-C883-4B64-BE93-A2859A7FB1CD}" srcOrd="0" destOrd="0" presId="urn:microsoft.com/office/officeart/2005/8/layout/hProcess4"/>
    <dgm:cxn modelId="{E2018B1D-C99E-49EA-BF76-ACE73F43F1BD}" type="presOf" srcId="{BC1F9737-267D-48C2-BE59-3D06263603C0}" destId="{0A5479B4-1B6F-4D45-9E98-ABA75C948943}" srcOrd="1" destOrd="2" presId="urn:microsoft.com/office/officeart/2005/8/layout/hProcess4"/>
    <dgm:cxn modelId="{E2D9EE99-D6C7-4065-84AB-3F7A3308BBAD}" srcId="{F65BB8A2-9DC8-4506-9C05-57AF01E248D8}" destId="{AAC8A2EF-95DE-4497-AC83-33BB075F5CF9}" srcOrd="0" destOrd="0" parTransId="{37F87564-FAD8-49F6-95B7-9753577044C7}" sibTransId="{172A0D4F-471C-400F-955E-89B8E5595E49}"/>
    <dgm:cxn modelId="{C8894E61-2C77-4223-B8B6-CA686C46A506}" srcId="{C6E90E58-A481-48C3-9154-E7C9FADF2483}" destId="{02D26490-1EDE-4D5E-A3F9-9CFDB67F2E72}" srcOrd="1" destOrd="0" parTransId="{08FB28FA-D97D-4902-BEE2-F8F23D3F54BB}" sibTransId="{A9D96520-74ED-40E5-9672-3BDFE35226C5}"/>
    <dgm:cxn modelId="{D90D403B-2B82-4AC2-B365-7B3E6EB5DCC6}" type="presOf" srcId="{D5DEF933-7710-4B57-A8CA-CAE5DDEF498B}" destId="{FF57D260-7A7E-43BF-9A2C-3AF09BA0B311}" srcOrd="0" destOrd="0" presId="urn:microsoft.com/office/officeart/2005/8/layout/hProcess4"/>
    <dgm:cxn modelId="{9F6506CF-0D94-41FF-9B24-19EB2509D24F}" type="presOf" srcId="{A9D96520-74ED-40E5-9672-3BDFE35226C5}" destId="{FDD45DF7-1744-4960-AF6A-E4D68DEF0D8D}" srcOrd="0" destOrd="0" presId="urn:microsoft.com/office/officeart/2005/8/layout/hProcess4"/>
    <dgm:cxn modelId="{1DA1C36D-DA23-4025-9242-70A968CFE44E}" type="presOf" srcId="{BC1F9737-267D-48C2-BE59-3D06263603C0}" destId="{0B0D6E2D-364E-485E-AC2F-0C31299B2974}" srcOrd="0" destOrd="2" presId="urn:microsoft.com/office/officeart/2005/8/layout/hProcess4"/>
    <dgm:cxn modelId="{1669544D-80E5-4CE9-B43A-8A524E394AAA}" type="presOf" srcId="{4FB60CC7-F30D-49BF-90C6-6601072869B7}" destId="{2B4C5ECC-C072-44E3-A8E2-20C0D2A82CCF}" srcOrd="1" destOrd="0" presId="urn:microsoft.com/office/officeart/2005/8/layout/hProcess4"/>
    <dgm:cxn modelId="{E6851F3F-D9C2-4358-A975-F7734182E4E0}" srcId="{F65BB8A2-9DC8-4506-9C05-57AF01E248D8}" destId="{BC1F9737-267D-48C2-BE59-3D06263603C0}" srcOrd="2" destOrd="0" parTransId="{0F436C3A-0F75-438E-B0DD-5C75163C1CD6}" sibTransId="{3CA212E1-5836-4B1B-B624-0B7BE878CD2B}"/>
    <dgm:cxn modelId="{24C45409-5751-4EBA-A771-4E5FA9B8F3C1}" type="presOf" srcId="{AAC8A2EF-95DE-4497-AC83-33BB075F5CF9}" destId="{0A5479B4-1B6F-4D45-9E98-ABA75C948943}" srcOrd="1" destOrd="0" presId="urn:microsoft.com/office/officeart/2005/8/layout/hProcess4"/>
    <dgm:cxn modelId="{7C468910-3303-4A31-8317-71BED17415B5}" type="presOf" srcId="{C6E90E58-A481-48C3-9154-E7C9FADF2483}" destId="{240751EB-2253-420B-B8A8-C93C834B5604}" srcOrd="0" destOrd="0" presId="urn:microsoft.com/office/officeart/2005/8/layout/hProcess4"/>
    <dgm:cxn modelId="{7413B397-6542-43AC-A097-A2EDE3A17F86}" type="presOf" srcId="{02D26490-1EDE-4D5E-A3F9-9CFDB67F2E72}" destId="{202F79E4-B27C-4BEF-97BC-B405E862F656}" srcOrd="0" destOrd="0" presId="urn:microsoft.com/office/officeart/2005/8/layout/hProcess4"/>
    <dgm:cxn modelId="{B1D2E16F-A366-4999-999C-8283E199A57B}" srcId="{F65BB8A2-9DC8-4506-9C05-57AF01E248D8}" destId="{E3626A3F-012D-46A8-9B22-CD3E1F6F139C}" srcOrd="1" destOrd="0" parTransId="{FB602678-08B6-4D5A-B264-A3184F7B3A3E}" sibTransId="{3E818C06-536B-4945-B1C7-2846008CA05F}"/>
    <dgm:cxn modelId="{A19005CB-1306-475D-9931-334E32F5916D}" type="presOf" srcId="{4FB60CC7-F30D-49BF-90C6-6601072869B7}" destId="{236421E6-D9C4-441C-99D9-921D0EF0D17A}" srcOrd="0" destOrd="0" presId="urn:microsoft.com/office/officeart/2005/8/layout/hProcess4"/>
    <dgm:cxn modelId="{4E2DAF49-4320-4F1C-A075-273C6C0F77D1}" type="presOf" srcId="{D5DEF933-7710-4B57-A8CA-CAE5DDEF498B}" destId="{AC9FF1CF-9443-4F65-BDB0-2085AF08EEC0}" srcOrd="1" destOrd="0" presId="urn:microsoft.com/office/officeart/2005/8/layout/hProcess4"/>
    <dgm:cxn modelId="{616D124E-AF00-4FD4-8762-1CBDB2EEEBA9}" type="presOf" srcId="{36F1A16C-53F3-46EB-8334-1BFCB22322E8}" destId="{6983D79D-3E86-4319-B4B4-9CB605BCA37C}" srcOrd="0" destOrd="0" presId="urn:microsoft.com/office/officeart/2005/8/layout/hProcess4"/>
    <dgm:cxn modelId="{A09200F9-EFEB-49BE-8CE0-907B89BB8DEC}" srcId="{768480EF-CDCF-42B2-B78A-76C49C7F6936}" destId="{D5DEF933-7710-4B57-A8CA-CAE5DDEF498B}" srcOrd="0" destOrd="0" parTransId="{8AA65AEF-82CA-4D1D-BA19-A107B5BEFC14}" sibTransId="{B45BCB91-8FD7-4466-A85B-D55AE5B0545C}"/>
    <dgm:cxn modelId="{304CCF8F-91D7-4B36-9DD4-7B62E1676C7D}" type="presParOf" srcId="{240751EB-2253-420B-B8A8-C93C834B5604}" destId="{7A6004C5-F3DA-4C07-AD3F-82F44B9F3D0B}" srcOrd="0" destOrd="0" presId="urn:microsoft.com/office/officeart/2005/8/layout/hProcess4"/>
    <dgm:cxn modelId="{B5D9033E-C071-4FD3-8DC3-624562C45E53}" type="presParOf" srcId="{240751EB-2253-420B-B8A8-C93C834B5604}" destId="{67FB16F2-CA3B-4944-8521-3F4F5C0083B1}" srcOrd="1" destOrd="0" presId="urn:microsoft.com/office/officeart/2005/8/layout/hProcess4"/>
    <dgm:cxn modelId="{DC522CA9-1CA2-4024-B23A-39C7C3C85E04}" type="presParOf" srcId="{240751EB-2253-420B-B8A8-C93C834B5604}" destId="{B2B16863-1B7D-43D6-9B1C-9C319E16EF21}" srcOrd="2" destOrd="0" presId="urn:microsoft.com/office/officeart/2005/8/layout/hProcess4"/>
    <dgm:cxn modelId="{7E6947D6-E94A-43D3-9C48-50BCB9C035E7}" type="presParOf" srcId="{B2B16863-1B7D-43D6-9B1C-9C319E16EF21}" destId="{32DF2DB7-7D3A-4D75-A4F0-9C32B8639325}" srcOrd="0" destOrd="0" presId="urn:microsoft.com/office/officeart/2005/8/layout/hProcess4"/>
    <dgm:cxn modelId="{8C19ABF1-DD36-4AFE-9824-914FF7BFBF96}" type="presParOf" srcId="{32DF2DB7-7D3A-4D75-A4F0-9C32B8639325}" destId="{A61847B6-2AF6-43D3-A205-5F7AD9310096}" srcOrd="0" destOrd="0" presId="urn:microsoft.com/office/officeart/2005/8/layout/hProcess4"/>
    <dgm:cxn modelId="{BBF05FBB-435C-4B1B-BC69-888F255A01AF}" type="presParOf" srcId="{32DF2DB7-7D3A-4D75-A4F0-9C32B8639325}" destId="{FF57D260-7A7E-43BF-9A2C-3AF09BA0B311}" srcOrd="1" destOrd="0" presId="urn:microsoft.com/office/officeart/2005/8/layout/hProcess4"/>
    <dgm:cxn modelId="{EE5A58B9-D410-4B60-BFE6-A2D2099CA3A5}" type="presParOf" srcId="{32DF2DB7-7D3A-4D75-A4F0-9C32B8639325}" destId="{AC9FF1CF-9443-4F65-BDB0-2085AF08EEC0}" srcOrd="2" destOrd="0" presId="urn:microsoft.com/office/officeart/2005/8/layout/hProcess4"/>
    <dgm:cxn modelId="{B91C74F9-7EC5-475E-A7FD-24458D0254E4}" type="presParOf" srcId="{32DF2DB7-7D3A-4D75-A4F0-9C32B8639325}" destId="{1A646F1C-F622-4409-9634-A79FC58BD97F}" srcOrd="3" destOrd="0" presId="urn:microsoft.com/office/officeart/2005/8/layout/hProcess4"/>
    <dgm:cxn modelId="{CCAE3522-A9B7-48EB-A583-739DAD0E9BE4}" type="presParOf" srcId="{32DF2DB7-7D3A-4D75-A4F0-9C32B8639325}" destId="{DA518BFB-CAFE-4FB5-92B8-B18A603DD535}" srcOrd="4" destOrd="0" presId="urn:microsoft.com/office/officeart/2005/8/layout/hProcess4"/>
    <dgm:cxn modelId="{C27E2284-7C6A-427F-97E8-B1A549EDEF9C}" type="presParOf" srcId="{B2B16863-1B7D-43D6-9B1C-9C319E16EF21}" destId="{6983D79D-3E86-4319-B4B4-9CB605BCA37C}" srcOrd="1" destOrd="0" presId="urn:microsoft.com/office/officeart/2005/8/layout/hProcess4"/>
    <dgm:cxn modelId="{F3E09E95-8398-4CAD-9011-54F03BC8C62F}" type="presParOf" srcId="{B2B16863-1B7D-43D6-9B1C-9C319E16EF21}" destId="{8917B74D-1C93-4FA6-BE0F-5F6AB35194B2}" srcOrd="2" destOrd="0" presId="urn:microsoft.com/office/officeart/2005/8/layout/hProcess4"/>
    <dgm:cxn modelId="{E8529679-BEB3-4B18-8B47-6290E943D760}" type="presParOf" srcId="{8917B74D-1C93-4FA6-BE0F-5F6AB35194B2}" destId="{572ACE13-3429-4559-A7DE-2E9DAE0D8A7F}" srcOrd="0" destOrd="0" presId="urn:microsoft.com/office/officeart/2005/8/layout/hProcess4"/>
    <dgm:cxn modelId="{A04B38D3-8D96-438F-91A9-17501850D751}" type="presParOf" srcId="{8917B74D-1C93-4FA6-BE0F-5F6AB35194B2}" destId="{236421E6-D9C4-441C-99D9-921D0EF0D17A}" srcOrd="1" destOrd="0" presId="urn:microsoft.com/office/officeart/2005/8/layout/hProcess4"/>
    <dgm:cxn modelId="{B095D872-91A4-4898-AFBB-392A16A4D928}" type="presParOf" srcId="{8917B74D-1C93-4FA6-BE0F-5F6AB35194B2}" destId="{2B4C5ECC-C072-44E3-A8E2-20C0D2A82CCF}" srcOrd="2" destOrd="0" presId="urn:microsoft.com/office/officeart/2005/8/layout/hProcess4"/>
    <dgm:cxn modelId="{E188CC47-96DB-4F5B-8782-E8AF8C172BE5}" type="presParOf" srcId="{8917B74D-1C93-4FA6-BE0F-5F6AB35194B2}" destId="{202F79E4-B27C-4BEF-97BC-B405E862F656}" srcOrd="3" destOrd="0" presId="urn:microsoft.com/office/officeart/2005/8/layout/hProcess4"/>
    <dgm:cxn modelId="{A64B0F92-EA7F-4AA7-9BA5-02FCEC7F7159}" type="presParOf" srcId="{8917B74D-1C93-4FA6-BE0F-5F6AB35194B2}" destId="{A0B181E7-45DD-492B-8BCF-48259D0801FC}" srcOrd="4" destOrd="0" presId="urn:microsoft.com/office/officeart/2005/8/layout/hProcess4"/>
    <dgm:cxn modelId="{7DACC179-3B2B-4E74-AF12-A871C545D0F2}" type="presParOf" srcId="{B2B16863-1B7D-43D6-9B1C-9C319E16EF21}" destId="{FDD45DF7-1744-4960-AF6A-E4D68DEF0D8D}" srcOrd="3" destOrd="0" presId="urn:microsoft.com/office/officeart/2005/8/layout/hProcess4"/>
    <dgm:cxn modelId="{1FCEF087-04F5-4B57-9F7F-3E3598085AE2}" type="presParOf" srcId="{B2B16863-1B7D-43D6-9B1C-9C319E16EF21}" destId="{C2359085-48D7-4833-88F8-5475D5327CB7}" srcOrd="4" destOrd="0" presId="urn:microsoft.com/office/officeart/2005/8/layout/hProcess4"/>
    <dgm:cxn modelId="{4C2D084A-F722-4716-9C39-F8B0F6B6E7BE}" type="presParOf" srcId="{C2359085-48D7-4833-88F8-5475D5327CB7}" destId="{3DBDD8E4-9B6E-4061-82BD-34BD28CD9B21}" srcOrd="0" destOrd="0" presId="urn:microsoft.com/office/officeart/2005/8/layout/hProcess4"/>
    <dgm:cxn modelId="{1DEBA588-82E7-4E38-A31F-D8291DF9886D}" type="presParOf" srcId="{C2359085-48D7-4833-88F8-5475D5327CB7}" destId="{0B0D6E2D-364E-485E-AC2F-0C31299B2974}" srcOrd="1" destOrd="0" presId="urn:microsoft.com/office/officeart/2005/8/layout/hProcess4"/>
    <dgm:cxn modelId="{BDB28EC8-5E8B-4A1A-A1BA-F704945BE70B}" type="presParOf" srcId="{C2359085-48D7-4833-88F8-5475D5327CB7}" destId="{0A5479B4-1B6F-4D45-9E98-ABA75C948943}" srcOrd="2" destOrd="0" presId="urn:microsoft.com/office/officeart/2005/8/layout/hProcess4"/>
    <dgm:cxn modelId="{64A35AE6-D6AA-4C99-A604-54A42CEDA16F}" type="presParOf" srcId="{C2359085-48D7-4833-88F8-5475D5327CB7}" destId="{0D2429CC-C883-4B64-BE93-A2859A7FB1CD}" srcOrd="3" destOrd="0" presId="urn:microsoft.com/office/officeart/2005/8/layout/hProcess4"/>
    <dgm:cxn modelId="{7F99C0CD-3184-456F-BB5A-EF0E7A96D8A8}" type="presParOf" srcId="{C2359085-48D7-4833-88F8-5475D5327CB7}" destId="{CF4EAF21-1097-4A87-8DF9-0F158F2325E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7D7395-A217-4D7E-BEE8-7CC452EAFC0C}">
      <dsp:nvSpPr>
        <dsp:cNvPr id="0" name=""/>
        <dsp:cNvSpPr/>
      </dsp:nvSpPr>
      <dsp:spPr>
        <a:xfrm>
          <a:off x="2712719" y="320049"/>
          <a:ext cx="2651760" cy="265176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>
            <a:solidFill>
              <a:schemeClr val="bg1"/>
            </a:solidFill>
            <a:latin typeface="+mj-lt"/>
          </a:endParaRPr>
        </a:p>
      </dsp:txBody>
      <dsp:txXfrm>
        <a:off x="3066288" y="784107"/>
        <a:ext cx="1944624" cy="1193292"/>
      </dsp:txXfrm>
    </dsp:sp>
    <dsp:sp modelId="{110524CB-B622-4608-8E9E-A38AEFC9FFB4}">
      <dsp:nvSpPr>
        <dsp:cNvPr id="0" name=""/>
        <dsp:cNvSpPr/>
      </dsp:nvSpPr>
      <dsp:spPr>
        <a:xfrm>
          <a:off x="3352810" y="1600213"/>
          <a:ext cx="2651760" cy="26517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>
            <a:solidFill>
              <a:schemeClr val="bg1"/>
            </a:solidFill>
            <a:latin typeface="+mj-lt"/>
          </a:endParaRPr>
        </a:p>
      </dsp:txBody>
      <dsp:txXfrm>
        <a:off x="4163807" y="2285251"/>
        <a:ext cx="1591056" cy="1458468"/>
      </dsp:txXfrm>
    </dsp:sp>
    <dsp:sp modelId="{EA57BF9A-2907-43B1-BC2B-3A93DD733374}">
      <dsp:nvSpPr>
        <dsp:cNvPr id="0" name=""/>
        <dsp:cNvSpPr/>
      </dsp:nvSpPr>
      <dsp:spPr>
        <a:xfrm>
          <a:off x="2072629" y="1600213"/>
          <a:ext cx="2651760" cy="2651760"/>
        </a:xfrm>
        <a:prstGeom prst="ellipse">
          <a:avLst/>
        </a:prstGeom>
        <a:solidFill>
          <a:schemeClr val="accent2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>
            <a:solidFill>
              <a:schemeClr val="bg1"/>
            </a:solidFill>
            <a:latin typeface="+mj-lt"/>
          </a:endParaRPr>
        </a:p>
      </dsp:txBody>
      <dsp:txXfrm>
        <a:off x="2322336" y="2285251"/>
        <a:ext cx="1591056" cy="14584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7C284B-6725-4C56-8BD1-39DEF58AC1FB}">
      <dsp:nvSpPr>
        <dsp:cNvPr id="0" name=""/>
        <dsp:cNvSpPr/>
      </dsp:nvSpPr>
      <dsp:spPr>
        <a:xfrm rot="5400000">
          <a:off x="5285089" y="-2324076"/>
          <a:ext cx="414813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+mj-lt"/>
            </a:rPr>
            <a:t>Governance structures, procedures and practices to ensure ethical conduct in transparent manner</a:t>
          </a:r>
          <a:endParaRPr lang="en-GB" sz="1400" kern="1200" dirty="0" smtClean="0">
            <a:latin typeface="+mj-lt"/>
          </a:endParaRPr>
        </a:p>
      </dsp:txBody>
      <dsp:txXfrm rot="5400000">
        <a:off x="5285089" y="-2324076"/>
        <a:ext cx="414813" cy="5169408"/>
      </dsp:txXfrm>
    </dsp:sp>
    <dsp:sp modelId="{2D913471-D87A-4957-AE03-004B5D86B9C8}">
      <dsp:nvSpPr>
        <dsp:cNvPr id="0" name=""/>
        <dsp:cNvSpPr/>
      </dsp:nvSpPr>
      <dsp:spPr>
        <a:xfrm>
          <a:off x="0" y="1369"/>
          <a:ext cx="2907792" cy="518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+mj-lt"/>
            </a:rPr>
            <a:t>Ethics, Transparency, and Accountability</a:t>
          </a:r>
        </a:p>
      </dsp:txBody>
      <dsp:txXfrm>
        <a:off x="0" y="1369"/>
        <a:ext cx="2907792" cy="518517"/>
      </dsp:txXfrm>
    </dsp:sp>
    <dsp:sp modelId="{A531A834-B532-4465-BC79-A55F540C76C6}">
      <dsp:nvSpPr>
        <dsp:cNvPr id="0" name=""/>
        <dsp:cNvSpPr/>
      </dsp:nvSpPr>
      <dsp:spPr>
        <a:xfrm rot="5400000">
          <a:off x="5285089" y="-1779633"/>
          <a:ext cx="414813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j-lt"/>
            </a:rPr>
            <a:t>Optimal use of resources from design to disposal of the product</a:t>
          </a:r>
          <a:endParaRPr lang="en-GB" sz="1400" kern="1200" dirty="0">
            <a:latin typeface="+mj-lt"/>
          </a:endParaRPr>
        </a:p>
      </dsp:txBody>
      <dsp:txXfrm rot="5400000">
        <a:off x="5285089" y="-1779633"/>
        <a:ext cx="414813" cy="5169408"/>
      </dsp:txXfrm>
    </dsp:sp>
    <dsp:sp modelId="{A4D71B51-A6A8-4886-BDAC-88E386FF35D8}">
      <dsp:nvSpPr>
        <dsp:cNvPr id="0" name=""/>
        <dsp:cNvSpPr/>
      </dsp:nvSpPr>
      <dsp:spPr>
        <a:xfrm>
          <a:off x="0" y="545812"/>
          <a:ext cx="2907792" cy="518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+mj-lt"/>
            </a:rPr>
            <a:t>Product Life Cycle Sustainability</a:t>
          </a:r>
          <a:endParaRPr lang="en-GB" sz="1400" kern="1200" dirty="0">
            <a:latin typeface="+mj-lt"/>
          </a:endParaRPr>
        </a:p>
      </dsp:txBody>
      <dsp:txXfrm>
        <a:off x="0" y="545812"/>
        <a:ext cx="2907792" cy="518517"/>
      </dsp:txXfrm>
    </dsp:sp>
    <dsp:sp modelId="{F40B32D0-29D1-4C0D-A3EE-E20A05C5CE06}">
      <dsp:nvSpPr>
        <dsp:cNvPr id="0" name=""/>
        <dsp:cNvSpPr/>
      </dsp:nvSpPr>
      <dsp:spPr>
        <a:xfrm rot="5400000">
          <a:off x="5285089" y="-1235190"/>
          <a:ext cx="414813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j-lt"/>
            </a:rPr>
            <a:t>Maintain equal opportunities, wellbeing and skills development within business and in value chain</a:t>
          </a:r>
          <a:r>
            <a:rPr lang="en-GB" sz="1200" kern="1200" dirty="0" smtClean="0">
              <a:latin typeface="+mj-lt"/>
            </a:rPr>
            <a:t>  </a:t>
          </a:r>
          <a:endParaRPr lang="en-GB" sz="1200" kern="1200" dirty="0">
            <a:latin typeface="+mj-lt"/>
          </a:endParaRPr>
        </a:p>
      </dsp:txBody>
      <dsp:txXfrm rot="5400000">
        <a:off x="5285089" y="-1235190"/>
        <a:ext cx="414813" cy="5169408"/>
      </dsp:txXfrm>
    </dsp:sp>
    <dsp:sp modelId="{8DD05360-9CEC-4133-9C2A-1C0274927339}">
      <dsp:nvSpPr>
        <dsp:cNvPr id="0" name=""/>
        <dsp:cNvSpPr/>
      </dsp:nvSpPr>
      <dsp:spPr>
        <a:xfrm>
          <a:off x="0" y="1090255"/>
          <a:ext cx="2907792" cy="518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+mj-lt"/>
            </a:rPr>
            <a:t>Employees’ Wellbeing</a:t>
          </a:r>
          <a:endParaRPr lang="en-GB" sz="1400" kern="1200" dirty="0">
            <a:latin typeface="+mj-lt"/>
          </a:endParaRPr>
        </a:p>
      </dsp:txBody>
      <dsp:txXfrm>
        <a:off x="0" y="1090255"/>
        <a:ext cx="2907792" cy="518517"/>
      </dsp:txXfrm>
    </dsp:sp>
    <dsp:sp modelId="{524F3E1A-5E61-4E86-91C5-879C62695B23}">
      <dsp:nvSpPr>
        <dsp:cNvPr id="0" name=""/>
        <dsp:cNvSpPr/>
      </dsp:nvSpPr>
      <dsp:spPr>
        <a:xfrm rot="5400000">
          <a:off x="5272905" y="-646818"/>
          <a:ext cx="414813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j-lt"/>
            </a:rPr>
            <a:t>Systematic and continuous stakeholder engagement in a just, fair and equitable manner</a:t>
          </a:r>
          <a:endParaRPr lang="en-GB" sz="1400" kern="1200" dirty="0">
            <a:latin typeface="+mj-lt"/>
          </a:endParaRPr>
        </a:p>
      </dsp:txBody>
      <dsp:txXfrm rot="5400000">
        <a:off x="5272905" y="-646818"/>
        <a:ext cx="414813" cy="5169408"/>
      </dsp:txXfrm>
    </dsp:sp>
    <dsp:sp modelId="{CF9C6CD6-8B35-459A-AAE7-94F7E6922DA8}">
      <dsp:nvSpPr>
        <dsp:cNvPr id="0" name=""/>
        <dsp:cNvSpPr/>
      </dsp:nvSpPr>
      <dsp:spPr>
        <a:xfrm>
          <a:off x="0" y="1634698"/>
          <a:ext cx="2907792" cy="518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+mj-lt"/>
            </a:rPr>
            <a:t>Stakeholder Engagement</a:t>
          </a:r>
          <a:endParaRPr lang="en-GB" sz="1400" kern="1200" dirty="0">
            <a:latin typeface="+mj-lt"/>
          </a:endParaRPr>
        </a:p>
      </dsp:txBody>
      <dsp:txXfrm>
        <a:off x="0" y="1634698"/>
        <a:ext cx="2907792" cy="518517"/>
      </dsp:txXfrm>
    </dsp:sp>
    <dsp:sp modelId="{46E4E69C-F9A6-4F8A-B825-3F855A15F8C8}">
      <dsp:nvSpPr>
        <dsp:cNvPr id="0" name=""/>
        <dsp:cNvSpPr/>
      </dsp:nvSpPr>
      <dsp:spPr>
        <a:xfrm rot="5400000">
          <a:off x="5285089" y="-146304"/>
          <a:ext cx="414813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j-lt"/>
            </a:rPr>
            <a:t>Respect and promote human rights for all concerned in business and across the value chain </a:t>
          </a:r>
          <a:endParaRPr lang="en-GB" sz="1400" kern="1200" dirty="0">
            <a:latin typeface="+mj-lt"/>
          </a:endParaRPr>
        </a:p>
      </dsp:txBody>
      <dsp:txXfrm rot="5400000">
        <a:off x="5285089" y="-146304"/>
        <a:ext cx="414813" cy="5169408"/>
      </dsp:txXfrm>
    </dsp:sp>
    <dsp:sp modelId="{A941CC93-9AB6-496C-8364-FAF5C20F2A24}">
      <dsp:nvSpPr>
        <dsp:cNvPr id="0" name=""/>
        <dsp:cNvSpPr/>
      </dsp:nvSpPr>
      <dsp:spPr>
        <a:xfrm>
          <a:off x="0" y="2179141"/>
          <a:ext cx="2907792" cy="518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+mj-lt"/>
            </a:rPr>
            <a:t>Human Rights</a:t>
          </a:r>
          <a:endParaRPr lang="en-GB" sz="1400" kern="1200" dirty="0">
            <a:latin typeface="+mj-lt"/>
          </a:endParaRPr>
        </a:p>
      </dsp:txBody>
      <dsp:txXfrm>
        <a:off x="0" y="2179141"/>
        <a:ext cx="2907792" cy="518517"/>
      </dsp:txXfrm>
    </dsp:sp>
    <dsp:sp modelId="{175084DA-CC64-480E-B430-B82C51275645}">
      <dsp:nvSpPr>
        <dsp:cNvPr id="0" name=""/>
        <dsp:cNvSpPr/>
      </dsp:nvSpPr>
      <dsp:spPr>
        <a:xfrm rot="5400000">
          <a:off x="5285089" y="398139"/>
          <a:ext cx="414813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j-lt"/>
            </a:rPr>
            <a:t> Identify environmental risk and opportunity through progressive environment management system </a:t>
          </a:r>
          <a:r>
            <a:rPr lang="en-GB" sz="1200" kern="1200" dirty="0" smtClean="0">
              <a:latin typeface="+mj-lt"/>
            </a:rPr>
            <a:t> </a:t>
          </a:r>
          <a:endParaRPr lang="en-GB" sz="1200" kern="1200" dirty="0">
            <a:latin typeface="+mj-lt"/>
          </a:endParaRPr>
        </a:p>
      </dsp:txBody>
      <dsp:txXfrm rot="5400000">
        <a:off x="5285089" y="398139"/>
        <a:ext cx="414813" cy="5169408"/>
      </dsp:txXfrm>
    </dsp:sp>
    <dsp:sp modelId="{C84BBB2B-13BC-4D38-994E-7FE111A0AF88}">
      <dsp:nvSpPr>
        <dsp:cNvPr id="0" name=""/>
        <dsp:cNvSpPr/>
      </dsp:nvSpPr>
      <dsp:spPr>
        <a:xfrm>
          <a:off x="0" y="2723584"/>
          <a:ext cx="2907792" cy="518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+mj-lt"/>
            </a:rPr>
            <a:t>Environment</a:t>
          </a:r>
          <a:endParaRPr lang="en-GB" sz="1400" kern="1200" dirty="0">
            <a:latin typeface="+mj-lt"/>
          </a:endParaRPr>
        </a:p>
      </dsp:txBody>
      <dsp:txXfrm>
        <a:off x="0" y="2723584"/>
        <a:ext cx="2907792" cy="518517"/>
      </dsp:txXfrm>
    </dsp:sp>
    <dsp:sp modelId="{31BD7231-E17C-4EEB-9F06-F75DBF2596D4}">
      <dsp:nvSpPr>
        <dsp:cNvPr id="0" name=""/>
        <dsp:cNvSpPr/>
      </dsp:nvSpPr>
      <dsp:spPr>
        <a:xfrm rot="5400000">
          <a:off x="5285089" y="942582"/>
          <a:ext cx="414813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j-lt"/>
            </a:rPr>
            <a:t>Represent business issue in collective and responsible manner</a:t>
          </a:r>
          <a:endParaRPr lang="en-GB" sz="1400" kern="1200" dirty="0">
            <a:latin typeface="+mj-lt"/>
          </a:endParaRPr>
        </a:p>
      </dsp:txBody>
      <dsp:txXfrm rot="5400000">
        <a:off x="5285089" y="942582"/>
        <a:ext cx="414813" cy="5169408"/>
      </dsp:txXfrm>
    </dsp:sp>
    <dsp:sp modelId="{6CA7B9BA-EA3C-4DBE-B43A-28E3B9AF1D32}">
      <dsp:nvSpPr>
        <dsp:cNvPr id="0" name=""/>
        <dsp:cNvSpPr/>
      </dsp:nvSpPr>
      <dsp:spPr>
        <a:xfrm>
          <a:off x="0" y="3268027"/>
          <a:ext cx="2907792" cy="518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+mj-lt"/>
            </a:rPr>
            <a:t>Policy Advocacy</a:t>
          </a:r>
          <a:endParaRPr lang="en-GB" sz="1400" kern="1200" dirty="0">
            <a:latin typeface="+mj-lt"/>
          </a:endParaRPr>
        </a:p>
      </dsp:txBody>
      <dsp:txXfrm>
        <a:off x="0" y="3268027"/>
        <a:ext cx="2907792" cy="518517"/>
      </dsp:txXfrm>
    </dsp:sp>
    <dsp:sp modelId="{3337D225-3177-426C-B8CA-8524FF97F6FB}">
      <dsp:nvSpPr>
        <dsp:cNvPr id="0" name=""/>
        <dsp:cNvSpPr/>
      </dsp:nvSpPr>
      <dsp:spPr>
        <a:xfrm rot="5400000">
          <a:off x="5285089" y="1487025"/>
          <a:ext cx="414813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j-lt"/>
            </a:rPr>
            <a:t>Align policy and frameworks in line with Country’s Agenda and create value for Society</a:t>
          </a:r>
          <a:endParaRPr lang="en-GB" sz="1400" kern="1200" dirty="0">
            <a:latin typeface="+mj-lt"/>
          </a:endParaRPr>
        </a:p>
      </dsp:txBody>
      <dsp:txXfrm rot="5400000">
        <a:off x="5285089" y="1487025"/>
        <a:ext cx="414813" cy="5169408"/>
      </dsp:txXfrm>
    </dsp:sp>
    <dsp:sp modelId="{B93EF657-CD86-493D-84D6-458695BC1751}">
      <dsp:nvSpPr>
        <dsp:cNvPr id="0" name=""/>
        <dsp:cNvSpPr/>
      </dsp:nvSpPr>
      <dsp:spPr>
        <a:xfrm>
          <a:off x="0" y="3812470"/>
          <a:ext cx="2907792" cy="518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+mj-lt"/>
            </a:rPr>
            <a:t>Inclusive Growth</a:t>
          </a:r>
          <a:endParaRPr lang="en-GB" sz="1400" kern="1200" dirty="0">
            <a:latin typeface="+mj-lt"/>
          </a:endParaRPr>
        </a:p>
      </dsp:txBody>
      <dsp:txXfrm>
        <a:off x="0" y="3812470"/>
        <a:ext cx="2907792" cy="518517"/>
      </dsp:txXfrm>
    </dsp:sp>
    <dsp:sp modelId="{11E7D4D0-4EF3-404A-B066-96C8EDC57181}">
      <dsp:nvSpPr>
        <dsp:cNvPr id="0" name=""/>
        <dsp:cNvSpPr/>
      </dsp:nvSpPr>
      <dsp:spPr>
        <a:xfrm rot="5400000">
          <a:off x="5285089" y="2031468"/>
          <a:ext cx="414813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j-lt"/>
            </a:rPr>
            <a:t>Product disclosure in a truthful and factual manner and create consumer awareness</a:t>
          </a:r>
          <a:endParaRPr lang="en-GB" sz="1400" kern="1200" dirty="0">
            <a:latin typeface="+mj-lt"/>
          </a:endParaRPr>
        </a:p>
      </dsp:txBody>
      <dsp:txXfrm rot="5400000">
        <a:off x="5285089" y="2031468"/>
        <a:ext cx="414813" cy="5169408"/>
      </dsp:txXfrm>
    </dsp:sp>
    <dsp:sp modelId="{18978E49-1001-400A-9A17-4F918450F814}">
      <dsp:nvSpPr>
        <dsp:cNvPr id="0" name=""/>
        <dsp:cNvSpPr/>
      </dsp:nvSpPr>
      <dsp:spPr>
        <a:xfrm>
          <a:off x="0" y="4356913"/>
          <a:ext cx="2907792" cy="518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+mj-lt"/>
            </a:rPr>
            <a:t>Customer  and Customer Value</a:t>
          </a:r>
          <a:endParaRPr lang="en-GB" sz="1400" kern="1200" dirty="0">
            <a:latin typeface="+mj-lt"/>
          </a:endParaRPr>
        </a:p>
      </dsp:txBody>
      <dsp:txXfrm>
        <a:off x="0" y="4356913"/>
        <a:ext cx="2907792" cy="51851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57D260-7A7E-43BF-9A2C-3AF09BA0B311}">
      <dsp:nvSpPr>
        <dsp:cNvPr id="0" name=""/>
        <dsp:cNvSpPr/>
      </dsp:nvSpPr>
      <dsp:spPr>
        <a:xfrm>
          <a:off x="820806" y="718947"/>
          <a:ext cx="1674977" cy="1381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7800" lvl="1" indent="-17780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050" kern="1200" dirty="0" smtClean="0">
              <a:latin typeface="Cambria" pitchFamily="18" charset="0"/>
            </a:rPr>
            <a:t>Support IICA in developing  national guidelines that reflect a common comprehensive understanding of CSR</a:t>
          </a:r>
          <a:endParaRPr lang="en-IN" sz="1050" kern="1200" dirty="0">
            <a:latin typeface="Cambria" pitchFamily="18" charset="0"/>
          </a:endParaRPr>
        </a:p>
      </dsp:txBody>
      <dsp:txXfrm>
        <a:off x="820806" y="718947"/>
        <a:ext cx="1674977" cy="1085469"/>
      </dsp:txXfrm>
    </dsp:sp>
    <dsp:sp modelId="{6983D79D-3E86-4319-B4B4-9CB605BCA37C}">
      <dsp:nvSpPr>
        <dsp:cNvPr id="0" name=""/>
        <dsp:cNvSpPr/>
      </dsp:nvSpPr>
      <dsp:spPr>
        <a:xfrm>
          <a:off x="1721559" y="902375"/>
          <a:ext cx="2062288" cy="2062288"/>
        </a:xfrm>
        <a:prstGeom prst="leftCircularArrow">
          <a:avLst>
            <a:gd name="adj1" fmla="val 4190"/>
            <a:gd name="adj2" fmla="val 528606"/>
            <a:gd name="adj3" fmla="val 2304117"/>
            <a:gd name="adj4" fmla="val 9024489"/>
            <a:gd name="adj5" fmla="val 488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46F1C-F622-4409-9634-A79FC58BD97F}">
      <dsp:nvSpPr>
        <dsp:cNvPr id="0" name=""/>
        <dsp:cNvSpPr/>
      </dsp:nvSpPr>
      <dsp:spPr>
        <a:xfrm>
          <a:off x="1193024" y="1804416"/>
          <a:ext cx="1488868" cy="5920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</a:rPr>
            <a:t>Phase I</a:t>
          </a:r>
          <a:endParaRPr lang="en-IN" sz="1800" kern="1200" dirty="0">
            <a:latin typeface="Cambria" pitchFamily="18" charset="0"/>
          </a:endParaRPr>
        </a:p>
      </dsp:txBody>
      <dsp:txXfrm>
        <a:off x="1193024" y="1804416"/>
        <a:ext cx="1488868" cy="592074"/>
      </dsp:txXfrm>
    </dsp:sp>
    <dsp:sp modelId="{236421E6-D9C4-441C-99D9-921D0EF0D17A}">
      <dsp:nvSpPr>
        <dsp:cNvPr id="0" name=""/>
        <dsp:cNvSpPr/>
      </dsp:nvSpPr>
      <dsp:spPr>
        <a:xfrm>
          <a:off x="3093372" y="718947"/>
          <a:ext cx="1674977" cy="1381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050" kern="1200" dirty="0" smtClean="0">
              <a:latin typeface="Cambria" pitchFamily="18" charset="0"/>
            </a:rPr>
            <a:t>With in NVGs in place now, the focus for the next phase of the  Project is to mainstream its adoption</a:t>
          </a:r>
          <a:endParaRPr lang="en-IN" sz="1050" kern="1200" dirty="0">
            <a:latin typeface="Cambria" pitchFamily="18" charset="0"/>
          </a:endParaRPr>
        </a:p>
      </dsp:txBody>
      <dsp:txXfrm>
        <a:off x="3093372" y="1014984"/>
        <a:ext cx="1674977" cy="1085469"/>
      </dsp:txXfrm>
    </dsp:sp>
    <dsp:sp modelId="{FDD45DF7-1744-4960-AF6A-E4D68DEF0D8D}">
      <dsp:nvSpPr>
        <dsp:cNvPr id="0" name=""/>
        <dsp:cNvSpPr/>
      </dsp:nvSpPr>
      <dsp:spPr>
        <a:xfrm>
          <a:off x="3966534" y="-252335"/>
          <a:ext cx="2485347" cy="2485347"/>
        </a:xfrm>
        <a:prstGeom prst="circularArrow">
          <a:avLst>
            <a:gd name="adj1" fmla="val 3477"/>
            <a:gd name="adj2" fmla="val 431154"/>
            <a:gd name="adj3" fmla="val 19393336"/>
            <a:gd name="adj4" fmla="val 12575511"/>
            <a:gd name="adj5" fmla="val 4056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F79E4-B27C-4BEF-97BC-B405E862F656}">
      <dsp:nvSpPr>
        <dsp:cNvPr id="0" name=""/>
        <dsp:cNvSpPr/>
      </dsp:nvSpPr>
      <dsp:spPr>
        <a:xfrm>
          <a:off x="3283821" y="422910"/>
          <a:ext cx="1852405" cy="592074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mbria" pitchFamily="18" charset="0"/>
            </a:rPr>
            <a:t>Creation of NVGs</a:t>
          </a:r>
          <a:endParaRPr lang="en-IN" sz="1800" b="1" kern="1200" dirty="0">
            <a:latin typeface="Cambria" pitchFamily="18" charset="0"/>
          </a:endParaRPr>
        </a:p>
      </dsp:txBody>
      <dsp:txXfrm>
        <a:off x="3283821" y="422910"/>
        <a:ext cx="1852405" cy="592074"/>
      </dsp:txXfrm>
    </dsp:sp>
    <dsp:sp modelId="{0B0D6E2D-364E-485E-AC2F-0C31299B2974}">
      <dsp:nvSpPr>
        <dsp:cNvPr id="0" name=""/>
        <dsp:cNvSpPr/>
      </dsp:nvSpPr>
      <dsp:spPr>
        <a:xfrm>
          <a:off x="5547707" y="718947"/>
          <a:ext cx="1674977" cy="1381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050" b="0" kern="1200" dirty="0">
            <a:latin typeface="Cambria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050" b="0" kern="1200" dirty="0">
            <a:latin typeface="Cambria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400" b="1" kern="1200" dirty="0" smtClean="0">
              <a:latin typeface="Cambria" pitchFamily="18" charset="0"/>
            </a:rPr>
            <a:t> By </a:t>
          </a:r>
          <a:endParaRPr lang="en-IN" sz="1400" b="1" kern="1200" dirty="0">
            <a:latin typeface="Cambria" pitchFamily="18" charset="0"/>
          </a:endParaRPr>
        </a:p>
      </dsp:txBody>
      <dsp:txXfrm>
        <a:off x="5547707" y="718947"/>
        <a:ext cx="1674977" cy="1085469"/>
      </dsp:txXfrm>
    </dsp:sp>
    <dsp:sp modelId="{0D2429CC-C883-4B64-BE93-A2859A7FB1CD}">
      <dsp:nvSpPr>
        <dsp:cNvPr id="0" name=""/>
        <dsp:cNvSpPr/>
      </dsp:nvSpPr>
      <dsp:spPr>
        <a:xfrm>
          <a:off x="5919924" y="1804416"/>
          <a:ext cx="1488868" cy="592074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</a:rPr>
            <a:t>Phase 2</a:t>
          </a:r>
          <a:endParaRPr lang="en-IN" sz="1800" kern="1200" dirty="0">
            <a:latin typeface="Cambria" pitchFamily="18" charset="0"/>
          </a:endParaRPr>
        </a:p>
      </dsp:txBody>
      <dsp:txXfrm>
        <a:off x="5919924" y="1804416"/>
        <a:ext cx="1488868" cy="592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9FB96-B946-4F14-B899-01831FAADAC3}" type="datetimeFigureOut">
              <a:rPr lang="en-IN" smtClean="0"/>
              <a:pPr/>
              <a:t>4/4/2013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A8832-EE19-4544-851E-FB8E6599685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A8832-EE19-4544-851E-FB8E65996852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inequality, environmental degradation, creating jobs and fighting poverty are part of a solution that is sustainable and keeps society cohesive:</a:t>
            </a:r>
            <a:r>
              <a:rPr lang="en-US" baseline="0" dirty="0" smtClean="0"/>
              <a:t> World Bank Report: jobs need to have a development payoffs: OECD, ILO, World Bank reports in the last two years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A8832-EE19-4544-851E-FB8E65996852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6566-0B34-48A7-9761-C10DAC5AF278}" type="datetimeFigureOut">
              <a:rPr lang="en-IN" smtClean="0"/>
              <a:pPr/>
              <a:t>4/4/2013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EFC4-F5A5-4E1B-B4D8-0D63AA76DB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6566-0B34-48A7-9761-C10DAC5AF278}" type="datetimeFigureOut">
              <a:rPr lang="en-IN" smtClean="0"/>
              <a:pPr/>
              <a:t>4/4/2013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EFC4-F5A5-4E1B-B4D8-0D63AA76DB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6566-0B34-48A7-9761-C10DAC5AF278}" type="datetimeFigureOut">
              <a:rPr lang="en-IN" smtClean="0"/>
              <a:pPr/>
              <a:t>4/4/2013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EFC4-F5A5-4E1B-B4D8-0D63AA76DB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6566-0B34-48A7-9761-C10DAC5AF278}" type="datetimeFigureOut">
              <a:rPr lang="en-IN" smtClean="0"/>
              <a:pPr/>
              <a:t>4/4/2013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EFC4-F5A5-4E1B-B4D8-0D63AA76DB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6566-0B34-48A7-9761-C10DAC5AF278}" type="datetimeFigureOut">
              <a:rPr lang="en-IN" smtClean="0"/>
              <a:pPr/>
              <a:t>4/4/2013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EFC4-F5A5-4E1B-B4D8-0D63AA76DB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6566-0B34-48A7-9761-C10DAC5AF278}" type="datetimeFigureOut">
              <a:rPr lang="en-IN" smtClean="0"/>
              <a:pPr/>
              <a:t>4/4/2013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EFC4-F5A5-4E1B-B4D8-0D63AA76DB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6566-0B34-48A7-9761-C10DAC5AF278}" type="datetimeFigureOut">
              <a:rPr lang="en-IN" smtClean="0"/>
              <a:pPr/>
              <a:t>4/4/2013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EFC4-F5A5-4E1B-B4D8-0D63AA76DB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6566-0B34-48A7-9761-C10DAC5AF278}" type="datetimeFigureOut">
              <a:rPr lang="en-IN" smtClean="0"/>
              <a:pPr/>
              <a:t>4/4/2013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EFC4-F5A5-4E1B-B4D8-0D63AA76DB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6566-0B34-48A7-9761-C10DAC5AF278}" type="datetimeFigureOut">
              <a:rPr lang="en-IN" smtClean="0"/>
              <a:pPr/>
              <a:t>4/4/2013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EFC4-F5A5-4E1B-B4D8-0D63AA76DB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6566-0B34-48A7-9761-C10DAC5AF278}" type="datetimeFigureOut">
              <a:rPr lang="en-IN" smtClean="0"/>
              <a:pPr/>
              <a:t>4/4/2013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EFC4-F5A5-4E1B-B4D8-0D63AA76DB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6566-0B34-48A7-9761-C10DAC5AF278}" type="datetimeFigureOut">
              <a:rPr lang="en-IN" smtClean="0"/>
              <a:pPr/>
              <a:t>4/4/2013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EFC4-F5A5-4E1B-B4D8-0D63AA76DB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06566-0B34-48A7-9761-C10DAC5AF278}" type="datetimeFigureOut">
              <a:rPr lang="en-IN" smtClean="0"/>
              <a:pPr/>
              <a:t>4/4/2013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2EFC4-F5A5-4E1B-B4D8-0D63AA76DB6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ca.gov.in/Ministry/pdf/Draft_Disclosure_Framework_Committee_Report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SEBI%20Circular%2013%20Aug%202012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NVGs: </a:t>
            </a:r>
            <a:r>
              <a:rPr lang="en-IN" dirty="0" smtClean="0"/>
              <a:t>Contextualising</a:t>
            </a:r>
            <a:r>
              <a:rPr lang="en-US" dirty="0" smtClean="0"/>
              <a:t> Responsible Business </a:t>
            </a:r>
            <a:r>
              <a:rPr lang="en-IN" dirty="0" smtClean="0"/>
              <a:t>Behaviour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77000" cy="3276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Neha Kumar, GIZ</a:t>
            </a:r>
          </a:p>
          <a:p>
            <a:pPr algn="l"/>
            <a:r>
              <a:rPr lang="en-US" dirty="0" smtClean="0"/>
              <a:t>Member (Guidelines Drafting Committee – NVGs)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CUTS Workshop on BR in </a:t>
            </a:r>
            <a:r>
              <a:rPr lang="en-US" dirty="0" err="1" smtClean="0"/>
              <a:t>Pharma</a:t>
            </a:r>
            <a:r>
              <a:rPr lang="en-US" dirty="0" smtClean="0"/>
              <a:t> Sector, 4 April 2013.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the </a:t>
            </a:r>
            <a:r>
              <a:rPr lang="en-US" smtClean="0"/>
              <a:t>Nvg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867400"/>
            <a:ext cx="7772400" cy="511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Guiding Principles for NVGs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838200"/>
            <a:ext cx="7772400" cy="5029200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algn="ctr" defTabSz="695325">
              <a:buFont typeface="Arial" pitchFamily="34" charset="0"/>
              <a:buChar char="•"/>
            </a:pPr>
            <a:endParaRPr lang="en-US" sz="3200" dirty="0" smtClean="0">
              <a:solidFill>
                <a:schemeClr val="tx1"/>
              </a:solidFill>
              <a:latin typeface="Georgia"/>
            </a:endParaRPr>
          </a:p>
          <a:p>
            <a:pPr algn="ctr" defTabSz="695325">
              <a:buFont typeface="Arial" pitchFamily="34" charset="0"/>
              <a:buChar char="•"/>
            </a:pPr>
            <a:endParaRPr lang="en-US" sz="3200" dirty="0" smtClean="0">
              <a:solidFill>
                <a:schemeClr val="tx1"/>
              </a:solidFill>
              <a:latin typeface="Georgia"/>
            </a:endParaRPr>
          </a:p>
          <a:p>
            <a:pPr algn="ctr" defTabSz="69532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Georgia"/>
              </a:rPr>
              <a:t>Inclusive and sustainable development</a:t>
            </a:r>
          </a:p>
          <a:p>
            <a:pPr algn="ctr" defTabSz="69532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Georgia"/>
              </a:rPr>
              <a:t>Maximization of shareholder and stakeholder value</a:t>
            </a:r>
          </a:p>
          <a:p>
            <a:pPr algn="ctr" defTabSz="69532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Georgia"/>
              </a:rPr>
              <a:t>Business case and values based case </a:t>
            </a:r>
          </a:p>
          <a:p>
            <a:pPr algn="ctr" defTabSz="69532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Georgia"/>
              </a:rPr>
              <a:t>Principles based, indivisibility of principles </a:t>
            </a:r>
          </a:p>
          <a:p>
            <a:pPr algn="ctr" defTabSz="69532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Georgia"/>
              </a:rPr>
              <a:t>Supported by disclosure framework</a:t>
            </a:r>
          </a:p>
          <a:p>
            <a:pPr algn="ctr" defTabSz="69532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Georgia"/>
              </a:rPr>
              <a:t>Stakeholder engagement -  as a principle, as a process </a:t>
            </a:r>
          </a:p>
          <a:p>
            <a:pPr algn="ctr" defTabSz="69532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Georgia"/>
              </a:rPr>
              <a:t>In sync with international norms and framework </a:t>
            </a:r>
          </a:p>
          <a:p>
            <a:pPr algn="ctr" defTabSz="69532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Georgia"/>
              </a:rPr>
              <a:t>Applicability to large and small businesses </a:t>
            </a:r>
          </a:p>
          <a:p>
            <a:pPr algn="ctr" defTabSz="69532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Georgia"/>
              </a:rPr>
              <a:t>Indian priorities and context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257800"/>
            <a:ext cx="7772400" cy="511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Consultations and Consensus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6858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Georgia"/>
              </a:rPr>
              <a:t>Process as important as content 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rgbClr val="FF0000"/>
              </a:solidFill>
              <a:latin typeface="Georgia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eorgia"/>
              </a:rPr>
              <a:t>09 consultations (government, Civil society, </a:t>
            </a:r>
            <a:r>
              <a:rPr lang="en-US" sz="2400" dirty="0" err="1" smtClean="0">
                <a:solidFill>
                  <a:schemeClr val="tx1"/>
                </a:solidFill>
                <a:latin typeface="Georgia"/>
              </a:rPr>
              <a:t>Fis</a:t>
            </a:r>
            <a:r>
              <a:rPr lang="en-US" sz="2400" dirty="0" smtClean="0">
                <a:solidFill>
                  <a:schemeClr val="tx1"/>
                </a:solidFill>
                <a:latin typeface="Georgia"/>
              </a:rPr>
              <a:t>, MSMEs, large businesses)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eorgia"/>
              </a:rPr>
              <a:t>Written feedback (national and international)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eorgia"/>
              </a:rPr>
              <a:t>2000 comments (editorial, substantive, technical, adoption models)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eorgia"/>
              </a:rPr>
              <a:t>Clear and transparent criteria for feedback incorporation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Contents of NVG</a:t>
            </a:r>
          </a:p>
        </p:txBody>
      </p:sp>
      <p:pic>
        <p:nvPicPr>
          <p:cNvPr id="196612" name="Picture 4"/>
          <p:cNvPicPr>
            <a:picLocks noChangeAspect="1" noChangeArrowheads="1"/>
          </p:cNvPicPr>
          <p:nvPr/>
        </p:nvPicPr>
        <p:blipFill>
          <a:blip r:embed="rId2" cstate="print"/>
          <a:srcRect l="30000" t="35938" r="30000" b="36719"/>
          <a:stretch>
            <a:fillRect/>
          </a:stretch>
        </p:blipFill>
        <p:spPr bwMode="auto">
          <a:xfrm>
            <a:off x="762000" y="1524000"/>
            <a:ext cx="79248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91200"/>
            <a:ext cx="7772400" cy="511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Structure: 9 principles, 48 Core elements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sz="quarter" idx="15"/>
          </p:nvPr>
        </p:nvGraphicFramePr>
        <p:xfrm>
          <a:off x="533400" y="457200"/>
          <a:ext cx="8077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229600" cy="896112"/>
          </a:xfrm>
        </p:spPr>
        <p:txBody>
          <a:bodyPr>
            <a:noAutofit/>
          </a:bodyPr>
          <a:lstStyle/>
          <a:p>
            <a:pPr algn="l"/>
            <a:r>
              <a:rPr lang="en-US" sz="3200" b="1" dirty="0"/>
              <a:t>Guidance on the Implementation of Principles and core elements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/>
          <a:lstStyle/>
          <a:p>
            <a:r>
              <a:rPr lang="en-US" sz="2000" dirty="0"/>
              <a:t>Successful implementation of the Principles and Core elements </a:t>
            </a:r>
            <a:r>
              <a:rPr lang="en-US" sz="2000" dirty="0" smtClean="0"/>
              <a:t>require </a:t>
            </a:r>
            <a:r>
              <a:rPr lang="en-US" sz="2000" dirty="0"/>
              <a:t>that all of them need to be integrated and embedded in the core business processes of an enterprise.</a:t>
            </a:r>
          </a:p>
          <a:p>
            <a:endParaRPr lang="en-US" sz="2000" dirty="0"/>
          </a:p>
          <a:p>
            <a:r>
              <a:rPr lang="en-US" sz="2000" dirty="0"/>
              <a:t>This requires, specifically that the following actions are taken:</a:t>
            </a:r>
          </a:p>
          <a:p>
            <a:pPr lvl="1"/>
            <a:r>
              <a:rPr lang="en-US" sz="2000" dirty="0"/>
              <a:t>Leadership</a:t>
            </a:r>
          </a:p>
          <a:p>
            <a:pPr lvl="1"/>
            <a:r>
              <a:rPr lang="en-US" sz="2000" dirty="0"/>
              <a:t>Integration</a:t>
            </a:r>
          </a:p>
          <a:p>
            <a:pPr lvl="1"/>
            <a:r>
              <a:rPr lang="en-US" sz="2000" dirty="0"/>
              <a:t>Engagement</a:t>
            </a:r>
          </a:p>
          <a:p>
            <a:pPr lvl="1"/>
            <a:r>
              <a:rPr lang="en-US" sz="2000" dirty="0"/>
              <a:t>Reporting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229600" cy="591312"/>
          </a:xfrm>
        </p:spPr>
        <p:txBody>
          <a:bodyPr>
            <a:noAutofit/>
          </a:bodyPr>
          <a:lstStyle/>
          <a:p>
            <a:pPr algn="l"/>
            <a:r>
              <a:rPr lang="en-US" sz="3200" b="1" dirty="0"/>
              <a:t>Adopting the Guidelines – A suggested framework</a:t>
            </a:r>
          </a:p>
        </p:txBody>
      </p:sp>
      <p:pic>
        <p:nvPicPr>
          <p:cNvPr id="189443" name="Picture 3"/>
          <p:cNvPicPr>
            <a:picLocks noChangeAspect="1" noChangeArrowheads="1"/>
          </p:cNvPicPr>
          <p:nvPr/>
        </p:nvPicPr>
        <p:blipFill>
          <a:blip r:embed="rId2" cstate="print"/>
          <a:srcRect l="33749" t="32813" r="31876" b="31250"/>
          <a:stretch>
            <a:fillRect/>
          </a:stretch>
        </p:blipFill>
        <p:spPr bwMode="auto">
          <a:xfrm>
            <a:off x="1371600" y="1219200"/>
            <a:ext cx="6096000" cy="5098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229600" cy="5334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/>
              <a:t>Steps towards Responsible Business</a:t>
            </a:r>
          </a:p>
        </p:txBody>
      </p:sp>
      <p:pic>
        <p:nvPicPr>
          <p:cNvPr id="190467" name="Picture 3"/>
          <p:cNvPicPr>
            <a:picLocks noChangeAspect="1" noChangeArrowheads="1"/>
          </p:cNvPicPr>
          <p:nvPr/>
        </p:nvPicPr>
        <p:blipFill>
          <a:blip r:embed="rId2" cstate="print"/>
          <a:srcRect l="27501" t="35027" r="27499" b="30469"/>
          <a:stretch>
            <a:fillRect/>
          </a:stretch>
        </p:blipFill>
        <p:spPr bwMode="auto">
          <a:xfrm>
            <a:off x="685800" y="1295400"/>
            <a:ext cx="77724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Essential and Leadership indicators</a:t>
            </a:r>
          </a:p>
        </p:txBody>
      </p:sp>
      <p:sp>
        <p:nvSpPr>
          <p:cNvPr id="192515" name="AutoShape 3"/>
          <p:cNvSpPr>
            <a:spLocks noChangeArrowheads="1"/>
          </p:cNvSpPr>
          <p:nvPr/>
        </p:nvSpPr>
        <p:spPr bwMode="auto">
          <a:xfrm>
            <a:off x="533400" y="2514600"/>
            <a:ext cx="3657600" cy="1295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800"/>
              <a:t>Essential level indicator is expected from every business that has adopted these guideline</a:t>
            </a:r>
          </a:p>
        </p:txBody>
      </p:sp>
      <p:sp>
        <p:nvSpPr>
          <p:cNvPr id="192516" name="AutoShape 4"/>
          <p:cNvSpPr>
            <a:spLocks noChangeArrowheads="1"/>
          </p:cNvSpPr>
          <p:nvPr/>
        </p:nvSpPr>
        <p:spPr bwMode="auto">
          <a:xfrm>
            <a:off x="533400" y="1371600"/>
            <a:ext cx="8077200" cy="762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800"/>
              <a:t>Indicators are metrics that enable businesses to self-monitor their progress on implementation of the principles.</a:t>
            </a:r>
          </a:p>
        </p:txBody>
      </p:sp>
      <p:sp>
        <p:nvSpPr>
          <p:cNvPr id="192517" name="AutoShape 5"/>
          <p:cNvSpPr>
            <a:spLocks noChangeArrowheads="1"/>
          </p:cNvSpPr>
          <p:nvPr/>
        </p:nvSpPr>
        <p:spPr bwMode="auto">
          <a:xfrm>
            <a:off x="4953000" y="2514600"/>
            <a:ext cx="3657600" cy="2438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 sz="1800"/>
              <a:t>Leadership level indicators are expected to be put into place by those businesses which aspire to progress to a higher level in their quest to be socially, environmentally and ethically responsible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on which to self assess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Commitment of top management </a:t>
            </a:r>
          </a:p>
          <a:p>
            <a:r>
              <a:rPr lang="en-US" dirty="0" smtClean="0"/>
              <a:t>Policy deployment and process management </a:t>
            </a:r>
          </a:p>
          <a:p>
            <a:r>
              <a:rPr lang="en-US" dirty="0" smtClean="0"/>
              <a:t>Sensitization and training </a:t>
            </a:r>
          </a:p>
          <a:p>
            <a:r>
              <a:rPr lang="en-US" dirty="0" smtClean="0"/>
              <a:t>Stakeholder engagement </a:t>
            </a:r>
          </a:p>
          <a:p>
            <a:r>
              <a:rPr lang="en-US" dirty="0" smtClean="0"/>
              <a:t>Monitoring and evaluation </a:t>
            </a:r>
          </a:p>
          <a:p>
            <a:r>
              <a:rPr lang="en-US" dirty="0" smtClean="0"/>
              <a:t>Analysis and Improvement </a:t>
            </a:r>
          </a:p>
          <a:p>
            <a:r>
              <a:rPr lang="en-US" dirty="0" smtClean="0"/>
              <a:t>Continuous Innovation </a:t>
            </a:r>
          </a:p>
          <a:p>
            <a:r>
              <a:rPr lang="en-US" dirty="0" smtClean="0"/>
              <a:t>Disclosure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59131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Application of Guidelines to MSMEs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458200" cy="5029200"/>
          </a:xfrm>
        </p:spPr>
        <p:txBody>
          <a:bodyPr/>
          <a:lstStyle/>
          <a:p>
            <a:r>
              <a:rPr lang="en-US" sz="1800" dirty="0"/>
              <a:t>Facilitating MSMEs to recognize the business case for adopting Responsible Business practices</a:t>
            </a:r>
          </a:p>
          <a:p>
            <a:r>
              <a:rPr lang="en-US" sz="1800" dirty="0"/>
              <a:t>Preference by public agencies and large players in value chains to MSME suppliers that follow BR practices</a:t>
            </a:r>
          </a:p>
          <a:p>
            <a:r>
              <a:rPr lang="en-US" sz="1800" dirty="0"/>
              <a:t>Handholding MSMEs during the adoption of the Guidelines</a:t>
            </a:r>
          </a:p>
        </p:txBody>
      </p:sp>
      <p:pic>
        <p:nvPicPr>
          <p:cNvPr id="176132" name="Picture 4"/>
          <p:cNvPicPr>
            <a:picLocks noChangeAspect="1" noChangeArrowheads="1"/>
          </p:cNvPicPr>
          <p:nvPr/>
        </p:nvPicPr>
        <p:blipFill>
          <a:blip r:embed="rId2" cstate="print"/>
          <a:srcRect l="30000" t="56250" r="29546" b="25395"/>
          <a:stretch>
            <a:fillRect/>
          </a:stretch>
        </p:blipFill>
        <p:spPr bwMode="auto">
          <a:xfrm>
            <a:off x="1143000" y="3276600"/>
            <a:ext cx="650535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7543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Annual Business Responsibility Report (</a:t>
            </a:r>
            <a:r>
              <a:rPr lang="en-US" sz="3600" b="1" dirty="0" smtClean="0">
                <a:solidFill>
                  <a:srgbClr val="FF0000"/>
                </a:solidFill>
              </a:rPr>
              <a:t>ABRR</a:t>
            </a:r>
            <a:r>
              <a:rPr lang="en-US" sz="3600" b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9530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Subsequent to the release of the NVGs, a committee was constituted by MCA for formulating a reporting framework in an electronic format (on MCA-21 platform) for disclosure </a:t>
            </a:r>
          </a:p>
          <a:p>
            <a:endParaRPr lang="en-US" sz="2000" dirty="0" smtClean="0"/>
          </a:p>
          <a:p>
            <a:r>
              <a:rPr lang="en-US" sz="2000" dirty="0" smtClean="0"/>
              <a:t>Intended to create a credible forum wherein companies could report and disclose on what they were doing on the NVGs. </a:t>
            </a:r>
          </a:p>
          <a:p>
            <a:endParaRPr lang="en-US" sz="2000" dirty="0" smtClean="0"/>
          </a:p>
          <a:p>
            <a:r>
              <a:rPr lang="en-US" sz="2000" dirty="0" smtClean="0"/>
              <a:t>Companies already publishing a BR section in their annual reports and / or producing sustainability reports (as per internationally recognized reporting frameworks such as GRI or UNGC) need to map the nine principles contained in the NVGs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934670"/>
            <a:ext cx="899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2"/>
              </a:rPr>
              <a:t>http://www.mca.gov.in/Ministry/pdf/Draft_Disclosure_Framework_Committee_Report.pdf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purpose and main aspects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performance, business competitiveness</a:t>
            </a:r>
          </a:p>
          <a:p>
            <a:r>
              <a:rPr lang="en-US" dirty="0" smtClean="0"/>
              <a:t>Accountability and evidence </a:t>
            </a:r>
          </a:p>
          <a:p>
            <a:r>
              <a:rPr lang="en-US" dirty="0" smtClean="0"/>
              <a:t>Progressive and enabling </a:t>
            </a:r>
          </a:p>
          <a:p>
            <a:r>
              <a:rPr lang="en-US" dirty="0" smtClean="0"/>
              <a:t>Principle of Apply or Explain</a:t>
            </a:r>
          </a:p>
          <a:p>
            <a:r>
              <a:rPr lang="en-US" dirty="0" smtClean="0"/>
              <a:t>Pragmatic and light </a:t>
            </a:r>
          </a:p>
          <a:p>
            <a:r>
              <a:rPr lang="en-US" dirty="0" smtClean="0"/>
              <a:t>Aligned to section 135 of Companies Bill </a:t>
            </a:r>
          </a:p>
          <a:p>
            <a:r>
              <a:rPr lang="en-US" dirty="0" smtClean="0"/>
              <a:t>Applicable to large and small businesses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077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SEBI Directive on Business Responsibility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Mandates inclusion of BR Reports as part of the annual reports for </a:t>
            </a:r>
            <a:r>
              <a:rPr lang="en-US" dirty="0" smtClean="0"/>
              <a:t>top 100 listed entities based on market </a:t>
            </a:r>
            <a:r>
              <a:rPr lang="en-US" dirty="0" err="1" smtClean="0"/>
              <a:t>capitalisation</a:t>
            </a:r>
            <a:r>
              <a:rPr lang="en-US" dirty="0" smtClean="0"/>
              <a:t> at BSE and NSE as on March 31, 2012 </a:t>
            </a:r>
          </a:p>
          <a:p>
            <a:endParaRPr lang="en-US" dirty="0" smtClean="0"/>
          </a:p>
          <a:p>
            <a:r>
              <a:rPr lang="en-US" dirty="0" smtClean="0"/>
              <a:t>Other listed entities may voluntarily disclose BR Reports as part of their Annual Reports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pt-BR" dirty="0" smtClean="0">
              <a:hlinkClick r:id="rId2" action="ppaction://hlinkfile"/>
            </a:endParaRPr>
          </a:p>
          <a:p>
            <a:pPr>
              <a:buNone/>
            </a:pPr>
            <a:r>
              <a:rPr lang="pt-BR" dirty="0" smtClean="0">
                <a:hlinkClick r:id="rId2" action="ppaction://hlinkfile"/>
              </a:rPr>
              <a:t>SEBI Circular 13 Aug 2012.pdf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371600" y="4648200"/>
            <a:ext cx="6553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>
                <a:latin typeface="Cambria" pitchFamily="18" charset="0"/>
              </a:rPr>
              <a:t>Focus</a:t>
            </a:r>
            <a:r>
              <a:rPr lang="en-IN" dirty="0" smtClean="0">
                <a:latin typeface="Cambria" pitchFamily="18" charset="0"/>
              </a:rPr>
              <a:t>: IICA will scale up the adoption of the NVGs through intensive and widespread advocacy and  capacity development  programs  through  engagement with  </a:t>
            </a:r>
            <a:r>
              <a:rPr lang="en-IN" dirty="0" err="1" smtClean="0">
                <a:latin typeface="Cambria" pitchFamily="18" charset="0"/>
              </a:rPr>
              <a:t>multilipiers</a:t>
            </a:r>
            <a:r>
              <a:rPr lang="en-IN" dirty="0" smtClean="0">
                <a:latin typeface="Cambria" pitchFamily="18" charset="0"/>
              </a:rPr>
              <a:t> like the industry associations, financial institutions, government , media etc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opportunities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Different actors at different stages of understanding /adoption </a:t>
            </a:r>
          </a:p>
          <a:p>
            <a:r>
              <a:rPr lang="en-US" sz="2600" dirty="0" smtClean="0"/>
              <a:t>Cross cutting themes – coordination</a:t>
            </a:r>
          </a:p>
          <a:p>
            <a:r>
              <a:rPr lang="en-US" sz="2600" dirty="0" smtClean="0"/>
              <a:t>MSMEs  </a:t>
            </a:r>
          </a:p>
          <a:p>
            <a:r>
              <a:rPr lang="en-US" sz="2600" dirty="0" err="1" smtClean="0"/>
              <a:t>Synergised</a:t>
            </a:r>
            <a:r>
              <a:rPr lang="en-US" sz="2600" dirty="0" smtClean="0"/>
              <a:t> action – </a:t>
            </a:r>
          </a:p>
          <a:p>
            <a:pPr lvl="1"/>
            <a:r>
              <a:rPr lang="en-US" sz="2600" dirty="0" smtClean="0"/>
              <a:t>National actors  - Centre, state, sectors </a:t>
            </a:r>
          </a:p>
          <a:p>
            <a:pPr lvl="1"/>
            <a:r>
              <a:rPr lang="en-US" sz="2600" dirty="0" smtClean="0"/>
              <a:t>International actors and instruments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600" dirty="0" err="1" smtClean="0"/>
              <a:t>Incentivisation</a:t>
            </a:r>
            <a:r>
              <a:rPr lang="en-US" sz="2600" dirty="0" smtClean="0"/>
              <a:t> and enabling environment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600" dirty="0" smtClean="0"/>
              <a:t>Demonstration and innovation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600" dirty="0" smtClean="0"/>
              <a:t>Disclosure as means not an end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600" dirty="0" smtClean="0"/>
              <a:t>Bridge between Corporate Governance and BR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Thank you: Floor is yours!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>
                <a:latin typeface="Georgia" pitchFamily="18" charset="0"/>
              </a:rPr>
              <a:t>Stakeholders getting more active</a:t>
            </a:r>
            <a:endParaRPr lang="en-IN" sz="24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676400"/>
            <a:ext cx="7391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1" indent="-274320">
              <a:buFont typeface="Georgia" pitchFamily="18" charset="0"/>
              <a:buChar char="•"/>
            </a:pPr>
            <a:r>
              <a:rPr lang="en-US" sz="2400" b="1" dirty="0" smtClean="0">
                <a:latin typeface="Georgia" pitchFamily="18" charset="0"/>
              </a:rPr>
              <a:t>Customers</a:t>
            </a:r>
            <a:r>
              <a:rPr lang="en-US" sz="2400" dirty="0" smtClean="0">
                <a:latin typeface="Georgia" pitchFamily="18" charset="0"/>
              </a:rPr>
              <a:t>: Nike, Levis… and sweat-shop </a:t>
            </a:r>
            <a:r>
              <a:rPr lang="en-US" sz="2400" dirty="0" err="1" smtClean="0">
                <a:latin typeface="Georgia" pitchFamily="18" charset="0"/>
              </a:rPr>
              <a:t>labour</a:t>
            </a:r>
            <a:r>
              <a:rPr lang="en-US" sz="2400" dirty="0" smtClean="0">
                <a:latin typeface="Georgia" pitchFamily="18" charset="0"/>
              </a:rPr>
              <a:t>; Shell on Brent Spar.</a:t>
            </a:r>
          </a:p>
          <a:p>
            <a:pPr marL="274320" lvl="1" indent="-274320">
              <a:buFont typeface="Georgia" pitchFamily="18" charset="0"/>
              <a:buChar char="•"/>
            </a:pPr>
            <a:r>
              <a:rPr lang="en-US" sz="2400" b="1" dirty="0" smtClean="0">
                <a:latin typeface="Georgia" pitchFamily="18" charset="0"/>
              </a:rPr>
              <a:t>Communities</a:t>
            </a:r>
            <a:r>
              <a:rPr lang="en-US" sz="2400" dirty="0" smtClean="0">
                <a:latin typeface="Georgia" pitchFamily="18" charset="0"/>
              </a:rPr>
              <a:t>: Vedanta, Tata Motors, POSCO…</a:t>
            </a:r>
          </a:p>
          <a:p>
            <a:pPr marL="274320" lvl="1" indent="-274320">
              <a:buFont typeface="Georgia" pitchFamily="18" charset="0"/>
              <a:buChar char="•"/>
            </a:pPr>
            <a:r>
              <a:rPr lang="en-US" sz="2400" b="1" dirty="0" smtClean="0">
                <a:latin typeface="Georgia" pitchFamily="18" charset="0"/>
              </a:rPr>
              <a:t>NGOs and movements</a:t>
            </a:r>
            <a:r>
              <a:rPr lang="en-US" sz="2400" dirty="0" smtClean="0">
                <a:latin typeface="Georgia" pitchFamily="18" charset="0"/>
              </a:rPr>
              <a:t>: CSE on colas, grass-root NGOs and Vedanta….</a:t>
            </a:r>
          </a:p>
          <a:p>
            <a:pPr marL="274320" lvl="1" indent="-274320">
              <a:buFont typeface="Georgia" pitchFamily="18" charset="0"/>
              <a:buChar char="•"/>
            </a:pPr>
            <a:r>
              <a:rPr lang="en-US" sz="2400" b="1" dirty="0" smtClean="0">
                <a:latin typeface="Georgia" pitchFamily="18" charset="0"/>
              </a:rPr>
              <a:t>Courts</a:t>
            </a:r>
            <a:r>
              <a:rPr lang="en-US" sz="2400" dirty="0" smtClean="0">
                <a:latin typeface="Georgia" pitchFamily="18" charset="0"/>
              </a:rPr>
              <a:t>: Supreme Court of India on various environmental and human rights issues e.g. automobile emissions.</a:t>
            </a:r>
          </a:p>
          <a:p>
            <a:pPr marL="274320" lvl="1" indent="-274320">
              <a:buFont typeface="Georgia" pitchFamily="18" charset="0"/>
              <a:buChar char="•"/>
            </a:pPr>
            <a:r>
              <a:rPr lang="en-US" sz="2400" b="1" dirty="0" smtClean="0">
                <a:latin typeface="Georgia" pitchFamily="18" charset="0"/>
              </a:rPr>
              <a:t>Governments and regulators </a:t>
            </a:r>
          </a:p>
          <a:p>
            <a:pPr marL="274320" lvl="1" indent="-274320">
              <a:buFont typeface="Georgia" pitchFamily="18" charset="0"/>
              <a:buChar char="•"/>
            </a:pPr>
            <a:endParaRPr lang="en-US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Georgia" pitchFamily="18" charset="0"/>
              </a:rPr>
              <a:t>Changing mindset of Business</a:t>
            </a:r>
            <a:endParaRPr lang="en-IN" sz="2800" b="1" dirty="0">
              <a:latin typeface="Georgia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74663" y="2359581"/>
            <a:ext cx="8204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GB" sz="1400">
                <a:solidFill>
                  <a:schemeClr val="tx1"/>
                </a:solidFill>
                <a:latin typeface="Georgia"/>
              </a:rPr>
              <a:t>“…there is one and only one social responsibility of business – to use its resources and engage in activities designed to </a:t>
            </a:r>
            <a:r>
              <a:rPr lang="en-GB" sz="1400" b="1">
                <a:solidFill>
                  <a:schemeClr val="tx1"/>
                </a:solidFill>
                <a:latin typeface="Georgia"/>
              </a:rPr>
              <a:t>increase its profits</a:t>
            </a:r>
            <a:r>
              <a:rPr lang="en-GB" sz="1400">
                <a:solidFill>
                  <a:schemeClr val="tx1"/>
                </a:solidFill>
                <a:latin typeface="Georgia"/>
              </a:rPr>
              <a:t> so long as it stays within the rules of the game..." </a:t>
            </a:r>
          </a:p>
          <a:p>
            <a:pPr algn="ctr"/>
            <a:r>
              <a:rPr lang="en-GB" sz="1400">
                <a:solidFill>
                  <a:schemeClr val="tx1"/>
                </a:solidFill>
                <a:latin typeface="Georgia"/>
              </a:rPr>
              <a:t>- Milton Friedman, </a:t>
            </a:r>
            <a:r>
              <a:rPr lang="en-GB" sz="1400" i="1">
                <a:solidFill>
                  <a:schemeClr val="tx1"/>
                </a:solidFill>
                <a:latin typeface="Georgia"/>
              </a:rPr>
              <a:t>Capitalism and Freedom,</a:t>
            </a:r>
            <a:r>
              <a:rPr lang="en-GB" sz="1400">
                <a:solidFill>
                  <a:schemeClr val="tx1"/>
                </a:solidFill>
                <a:latin typeface="Georgia"/>
              </a:rPr>
              <a:t>1962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" y="1414463"/>
            <a:ext cx="8407400" cy="701675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695325"/>
            <a:r>
              <a:rPr lang="en-GB" sz="2000" b="1" dirty="0">
                <a:solidFill>
                  <a:schemeClr val="tx1"/>
                </a:solidFill>
                <a:latin typeface="Georgia"/>
              </a:rPr>
              <a:t>THEN…</a:t>
            </a:r>
            <a:r>
              <a:rPr lang="en-GB" sz="2000" dirty="0">
                <a:solidFill>
                  <a:schemeClr val="tx1"/>
                </a:solidFill>
                <a:latin typeface="Georgia"/>
              </a:rPr>
              <a:t> </a:t>
            </a:r>
          </a:p>
          <a:p>
            <a:pPr algn="ctr" defTabSz="695325"/>
            <a:r>
              <a:rPr lang="en-GB" sz="2000" dirty="0">
                <a:solidFill>
                  <a:schemeClr val="tx1"/>
                </a:solidFill>
                <a:latin typeface="Georgia"/>
              </a:rPr>
              <a:t>The only role of business is to maximize profits and shareholder value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34975" y="3416300"/>
            <a:ext cx="8216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695325"/>
            <a:r>
              <a:rPr lang="en-GB" sz="2000" b="1">
                <a:solidFill>
                  <a:schemeClr val="tx1"/>
                </a:solidFill>
                <a:latin typeface="Georgia"/>
              </a:rPr>
              <a:t>…NOW</a:t>
            </a:r>
            <a:r>
              <a:rPr lang="en-GB" sz="2000">
                <a:solidFill>
                  <a:schemeClr val="tx1"/>
                </a:solidFill>
                <a:latin typeface="Georgia"/>
              </a:rPr>
              <a:t> </a:t>
            </a:r>
          </a:p>
          <a:p>
            <a:pPr algn="ctr" defTabSz="695325"/>
            <a:r>
              <a:rPr lang="en-GB" sz="2000">
                <a:solidFill>
                  <a:schemeClr val="tx1"/>
                </a:solidFill>
                <a:latin typeface="Georgia"/>
              </a:rPr>
              <a:t>Business has a responsibility – and being responsible is good business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7975" y="4237604"/>
            <a:ext cx="43751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Georgia"/>
              </a:rPr>
              <a:t>“Premium will be increasingly defined in terms of </a:t>
            </a:r>
            <a:r>
              <a:rPr lang="en-GB" sz="1400" b="1" dirty="0">
                <a:solidFill>
                  <a:schemeClr val="tx1"/>
                </a:solidFill>
                <a:latin typeface="Georgia"/>
              </a:rPr>
              <a:t>sustainability and environmental compatibility</a:t>
            </a:r>
            <a:r>
              <a:rPr lang="en-GB" sz="1400" dirty="0">
                <a:solidFill>
                  <a:schemeClr val="tx1"/>
                </a:solidFill>
                <a:latin typeface="Georgia"/>
              </a:rPr>
              <a:t>…”</a:t>
            </a:r>
          </a:p>
          <a:p>
            <a:pPr marL="285750" indent="-285750" algn="ctr">
              <a:buFontTx/>
              <a:buChar char="-"/>
              <a:defRPr/>
            </a:pPr>
            <a:r>
              <a:rPr lang="en-GB" sz="1400" dirty="0" err="1">
                <a:solidFill>
                  <a:schemeClr val="tx1"/>
                </a:solidFill>
                <a:latin typeface="Georgia"/>
              </a:rPr>
              <a:t>Dr.</a:t>
            </a:r>
            <a:r>
              <a:rPr lang="en-GB" sz="1400" dirty="0">
                <a:solidFill>
                  <a:schemeClr val="tx1"/>
                </a:solidFill>
                <a:latin typeface="Georgia"/>
              </a:rPr>
              <a:t> Norbert </a:t>
            </a:r>
            <a:r>
              <a:rPr lang="en-GB" sz="1400" dirty="0" err="1">
                <a:solidFill>
                  <a:schemeClr val="tx1"/>
                </a:solidFill>
                <a:latin typeface="Georgia"/>
              </a:rPr>
              <a:t>Reithofer</a:t>
            </a:r>
            <a:r>
              <a:rPr lang="en-GB" sz="1400" dirty="0">
                <a:solidFill>
                  <a:schemeClr val="tx1"/>
                </a:solidFill>
                <a:latin typeface="Georgia"/>
              </a:rPr>
              <a:t>, Chairman, BMW, 2009</a:t>
            </a:r>
          </a:p>
          <a:p>
            <a:pPr marL="285750" indent="-285750" algn="ctr">
              <a:buFontTx/>
              <a:buChar char="-"/>
              <a:defRPr/>
            </a:pPr>
            <a:endParaRPr lang="en-GB" sz="1400" dirty="0">
              <a:solidFill>
                <a:schemeClr val="tx1"/>
              </a:solidFill>
              <a:latin typeface="Georgia"/>
            </a:endParaRPr>
          </a:p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Georgia"/>
              </a:rPr>
              <a:t>“There is an increasing realisation, the world over, that development in its truest sense can only take place when economic</a:t>
            </a:r>
            <a:r>
              <a:rPr lang="en-GB" sz="1400" b="1" dirty="0">
                <a:solidFill>
                  <a:schemeClr val="tx1"/>
                </a:solidFill>
                <a:latin typeface="Georgia"/>
              </a:rPr>
              <a:t> growth fosters social equity</a:t>
            </a:r>
            <a:r>
              <a:rPr lang="en-GB" sz="1400" dirty="0">
                <a:solidFill>
                  <a:schemeClr val="tx1"/>
                </a:solidFill>
                <a:latin typeface="Georgia"/>
              </a:rPr>
              <a:t>”</a:t>
            </a:r>
          </a:p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Georgia"/>
              </a:rPr>
              <a:t>- Y C </a:t>
            </a:r>
            <a:r>
              <a:rPr lang="en-GB" sz="1400" dirty="0" err="1">
                <a:solidFill>
                  <a:schemeClr val="tx1"/>
                </a:solidFill>
                <a:latin typeface="Georgia"/>
              </a:rPr>
              <a:t>Deveshwar</a:t>
            </a:r>
            <a:r>
              <a:rPr lang="en-GB" sz="1400" dirty="0">
                <a:solidFill>
                  <a:schemeClr val="tx1"/>
                </a:solidFill>
                <a:latin typeface="Georgia"/>
              </a:rPr>
              <a:t>, Chairman, ITC, 2011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46100" y="2197100"/>
            <a:ext cx="8107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anchor="ctr"/>
          <a:lstStyle/>
          <a:p>
            <a:endParaRPr lang="en-IN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46100" y="4216400"/>
            <a:ext cx="8107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anchor="ctr"/>
          <a:lstStyle/>
          <a:p>
            <a:endParaRPr lang="en-IN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760913" y="4441706"/>
            <a:ext cx="399256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Georgia" pitchFamily="18" charset="0"/>
              </a:rPr>
              <a:t>“Our business strategy is founded on the belief that economic growth should work for the benefit of consumers, employees, suppliers and society at large – and is one where </a:t>
            </a:r>
            <a:r>
              <a:rPr lang="en-GB" sz="1400" b="1" dirty="0" smtClean="0">
                <a:solidFill>
                  <a:schemeClr val="tx1"/>
                </a:solidFill>
                <a:latin typeface="Georgia" pitchFamily="18" charset="0"/>
              </a:rPr>
              <a:t>long-term value is built sustainably and equitably</a:t>
            </a:r>
            <a:r>
              <a:rPr lang="en-GB" sz="1400" dirty="0" smtClean="0">
                <a:solidFill>
                  <a:schemeClr val="tx1"/>
                </a:solidFill>
                <a:latin typeface="Georgia" pitchFamily="18" charset="0"/>
              </a:rPr>
              <a:t>...” 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  <a:latin typeface="Georgia" pitchFamily="18" charset="0"/>
              </a:rPr>
              <a:t>Paul </a:t>
            </a:r>
            <a:r>
              <a:rPr lang="en-GB" sz="1400" dirty="0" err="1" smtClean="0">
                <a:solidFill>
                  <a:schemeClr val="tx1"/>
                </a:solidFill>
                <a:latin typeface="Georgia" pitchFamily="18" charset="0"/>
              </a:rPr>
              <a:t>Polman</a:t>
            </a:r>
            <a:r>
              <a:rPr lang="en-GB" sz="1400" dirty="0" smtClean="0">
                <a:solidFill>
                  <a:schemeClr val="tx1"/>
                </a:solidFill>
                <a:latin typeface="Georgia" pitchFamily="18" charset="0"/>
              </a:rPr>
              <a:t>, Chairman, Unilever, 2011</a:t>
            </a:r>
          </a:p>
          <a:p>
            <a:endParaRPr lang="en-GB" sz="1400" dirty="0">
              <a:solidFill>
                <a:schemeClr val="tx1"/>
              </a:solidFill>
              <a:latin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Georgia" pitchFamily="18" charset="0"/>
              </a:rPr>
              <a:t>Triple Bottom Line thinking more widespread</a:t>
            </a:r>
            <a:endParaRPr lang="en-IN" sz="2800" b="1" dirty="0">
              <a:latin typeface="Georgia" pitchFamily="18" charset="0"/>
            </a:endParaRPr>
          </a:p>
        </p:txBody>
      </p:sp>
      <p:graphicFrame>
        <p:nvGraphicFramePr>
          <p:cNvPr id="3" name="Content Placeholder 6"/>
          <p:cNvGraphicFramePr>
            <a:graphicFrameLocks/>
          </p:cNvGraphicFramePr>
          <p:nvPr/>
        </p:nvGraphicFramePr>
        <p:xfrm>
          <a:off x="533400" y="17526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 bwMode="ltGray">
          <a:xfrm>
            <a:off x="3962400" y="3962400"/>
            <a:ext cx="1295400" cy="381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100" b="1" dirty="0" smtClean="0">
                <a:solidFill>
                  <a:schemeClr val="bg1"/>
                </a:solidFill>
                <a:latin typeface="Georgia" pitchFamily="18" charset="0"/>
              </a:rPr>
              <a:t>Sustainability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100" b="1" dirty="0" smtClean="0">
                <a:solidFill>
                  <a:schemeClr val="bg1"/>
                </a:solidFill>
                <a:latin typeface="Georgia" pitchFamily="18" charset="0"/>
              </a:rPr>
              <a:t>/Responsibility </a:t>
            </a:r>
            <a:endParaRPr lang="en-IN" sz="12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3962400" y="2438400"/>
            <a:ext cx="1066800" cy="381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400" smtClean="0">
                <a:solidFill>
                  <a:schemeClr val="bg1"/>
                </a:solidFill>
                <a:latin typeface="Georgia" pitchFamily="18" charset="0"/>
              </a:rPr>
              <a:t>Economic Growth </a:t>
            </a:r>
            <a:endParaRPr lang="en-IN" sz="12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ectangle 5"/>
          <p:cNvSpPr/>
          <p:nvPr/>
        </p:nvSpPr>
        <p:spPr bwMode="ltGray">
          <a:xfrm>
            <a:off x="2667000" y="4724400"/>
            <a:ext cx="1066800" cy="381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400" smtClean="0">
                <a:solidFill>
                  <a:schemeClr val="bg1"/>
                </a:solidFill>
                <a:latin typeface="Georgia" pitchFamily="18" charset="0"/>
              </a:rPr>
              <a:t>Social Progress</a:t>
            </a:r>
            <a:endParaRPr lang="en-IN" sz="12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5181600" y="4800600"/>
            <a:ext cx="1371600" cy="381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400" dirty="0" smtClean="0">
                <a:solidFill>
                  <a:schemeClr val="bg1"/>
                </a:solidFill>
                <a:latin typeface="Georgia" pitchFamily="18" charset="0"/>
              </a:rPr>
              <a:t>Environmental Stewardship</a:t>
            </a:r>
            <a:endParaRPr lang="en-IN" sz="1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charset="0"/>
                <a:cs typeface="Arial" charset="0"/>
              </a:rPr>
              <a:t>Embedding sustainability – </a:t>
            </a:r>
            <a:br>
              <a:rPr lang="en-US" sz="3200" dirty="0" smtClean="0">
                <a:latin typeface="Arial" charset="0"/>
                <a:cs typeface="Arial" charset="0"/>
              </a:rPr>
            </a:br>
            <a:r>
              <a:rPr lang="en-US" sz="3200" dirty="0" smtClean="0">
                <a:latin typeface="Arial" charset="0"/>
                <a:cs typeface="Arial" charset="0"/>
              </a:rPr>
              <a:t>staying ahead of the curve </a:t>
            </a:r>
            <a:endParaRPr lang="en-US" sz="3200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 b="1" dirty="0" smtClean="0">
                <a:latin typeface="Arial" charset="0"/>
                <a:cs typeface="Arial" charset="0"/>
              </a:rPr>
              <a:t>Why?</a:t>
            </a:r>
            <a:r>
              <a:rPr lang="en-US" b="1" dirty="0" smtClean="0">
                <a:latin typeface="Arial" charset="0"/>
                <a:cs typeface="Arial" charset="0"/>
              </a:rPr>
              <a:t> </a:t>
            </a:r>
            <a:r>
              <a:rPr lang="en-US" sz="2800" b="1" dirty="0" smtClean="0">
                <a:latin typeface="Arial" charset="0"/>
                <a:cs typeface="Arial" charset="0"/>
              </a:rPr>
              <a:t>The Business Case – Competitiveness and Responsibility go together </a:t>
            </a:r>
          </a:p>
          <a:p>
            <a:pPr>
              <a:buFont typeface="Arial" charset="0"/>
              <a:buNone/>
            </a:pPr>
            <a:endParaRPr lang="en-US" sz="2800" b="1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b="1" dirty="0" smtClean="0">
                <a:latin typeface="Arial" charset="0"/>
                <a:cs typeface="Arial" charset="0"/>
              </a:rPr>
              <a:t>  </a:t>
            </a:r>
          </a:p>
          <a:p>
            <a:pPr>
              <a:buFont typeface="Arial" charset="0"/>
              <a:buNone/>
            </a:pPr>
            <a:endParaRPr lang="en-US" b="1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b="1" dirty="0" smtClean="0">
              <a:latin typeface="Arial" charset="0"/>
              <a:cs typeface="Arial" charset="0"/>
            </a:endParaRPr>
          </a:p>
          <a:p>
            <a:pPr marL="342900" lvl="1" indent="-342900">
              <a:buFont typeface="Arial" charset="0"/>
              <a:buNone/>
            </a:pPr>
            <a:endParaRPr lang="en-US" sz="3200" b="1" dirty="0" smtClean="0">
              <a:latin typeface="Arial" charset="0"/>
              <a:cs typeface="Arial" charset="0"/>
            </a:endParaRPr>
          </a:p>
        </p:txBody>
      </p:sp>
      <p:pic>
        <p:nvPicPr>
          <p:cNvPr id="5" name="Content Placeholder 5" descr="5capitals_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743200"/>
            <a:ext cx="4618037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Georgia" pitchFamily="18" charset="0"/>
              </a:rPr>
              <a:t>Several Global frameworks and standards for responsible business in place</a:t>
            </a:r>
            <a:endParaRPr lang="en-IN" sz="2800" b="1" dirty="0">
              <a:latin typeface="Georgia" pitchFamily="18" charset="0"/>
            </a:endParaRPr>
          </a:p>
        </p:txBody>
      </p:sp>
      <p:pic>
        <p:nvPicPr>
          <p:cNvPr id="3" name="Picture 8" descr="http://ts1.mm.bing.net/th?id=I4596676517363824&amp;pid=1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700" y="1663701"/>
            <a:ext cx="1547995" cy="1460500"/>
          </a:xfrm>
          <a:prstGeom prst="rect">
            <a:avLst/>
          </a:prstGeom>
          <a:noFill/>
        </p:spPr>
      </p:pic>
      <p:pic>
        <p:nvPicPr>
          <p:cNvPr id="4" name="Picture 2" descr="http://ts4.mm.bing.net/th?id=I5021534706270303&amp;pid=1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802700"/>
            <a:ext cx="1790700" cy="710312"/>
          </a:xfrm>
          <a:prstGeom prst="rect">
            <a:avLst/>
          </a:prstGeom>
          <a:noFill/>
        </p:spPr>
      </p:pic>
      <p:pic>
        <p:nvPicPr>
          <p:cNvPr id="1026" name="Picture 2" descr="http://ts2.mm.bing.net/th?id=I.4557193063825853&amp;pid=1.7&amp;w=198&amp;h=119&amp;c=7&amp;rs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78414" y="2514600"/>
            <a:ext cx="2012736" cy="1209676"/>
          </a:xfrm>
          <a:prstGeom prst="rect">
            <a:avLst/>
          </a:prstGeom>
          <a:noFill/>
        </p:spPr>
      </p:pic>
      <p:pic>
        <p:nvPicPr>
          <p:cNvPr id="1028" name="Picture 4" descr="http://ts2.mm.bing.net/th?id=I.4585930671392233&amp;pid=1.7&amp;w=133&amp;h=142&amp;c=7&amp;rs=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3581400"/>
            <a:ext cx="1266825" cy="1352550"/>
          </a:xfrm>
          <a:prstGeom prst="rect">
            <a:avLst/>
          </a:prstGeom>
          <a:noFill/>
        </p:spPr>
      </p:pic>
      <p:pic>
        <p:nvPicPr>
          <p:cNvPr id="1030" name="Picture 6" descr="http://ts1.mm.bing.net/th?id=H.4964871351765688&amp;pid=1.7&amp;w=137&amp;h=142&amp;c=7&amp;rs=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3048000"/>
            <a:ext cx="1304925" cy="1352550"/>
          </a:xfrm>
          <a:prstGeom prst="rect">
            <a:avLst/>
          </a:prstGeom>
          <a:noFill/>
        </p:spPr>
      </p:pic>
      <p:pic>
        <p:nvPicPr>
          <p:cNvPr id="1032" name="Picture 8" descr="http://ts1.mm.bing.net/th?id=H.4568828118302944&amp;pid=1.7&amp;w=141&amp;h=137&amp;c=7&amp;rs=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2400" y="4495800"/>
            <a:ext cx="1343025" cy="1304926"/>
          </a:xfrm>
          <a:prstGeom prst="rect">
            <a:avLst/>
          </a:prstGeom>
          <a:noFill/>
        </p:spPr>
      </p:pic>
      <p:pic>
        <p:nvPicPr>
          <p:cNvPr id="1034" name="Picture 10" descr="http://ts4.mm.bing.net/th?id=H.5031808379913819&amp;pid=1.7&amp;w=225&amp;h=67&amp;c=7&amp;rs=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3600" y="5029200"/>
            <a:ext cx="2143125" cy="638175"/>
          </a:xfrm>
          <a:prstGeom prst="rect">
            <a:avLst/>
          </a:prstGeom>
          <a:noFill/>
        </p:spPr>
      </p:pic>
      <p:pic>
        <p:nvPicPr>
          <p:cNvPr id="1036" name="Picture 12" descr="http://ts3.mm.bing.net/th?id=H.4970987353475514&amp;pid=1.7&amp;w=187&amp;h=143&amp;c=7&amp;rs=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" y="5029200"/>
            <a:ext cx="1781175" cy="1362075"/>
          </a:xfrm>
          <a:prstGeom prst="rect">
            <a:avLst/>
          </a:prstGeom>
          <a:noFill/>
        </p:spPr>
      </p:pic>
      <p:pic>
        <p:nvPicPr>
          <p:cNvPr id="1038" name="Picture 14" descr="http://ts2.mm.bing.net/th?id=H.4736477879340545&amp;pid=1.7&amp;w=212&amp;h=104&amp;c=7&amp;rs=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90800" y="1558506"/>
            <a:ext cx="1638300" cy="803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Georgia" pitchFamily="18" charset="0"/>
              </a:rPr>
              <a:t>Evolution of Sustainability Regulations</a:t>
            </a:r>
            <a:r>
              <a:rPr lang="en-US" sz="2400" dirty="0" smtClean="0">
                <a:latin typeface="Georgia" pitchFamily="18" charset="0"/>
              </a:rPr>
              <a:t/>
            </a:r>
            <a:br>
              <a:rPr lang="en-US" sz="2400" dirty="0" smtClean="0">
                <a:latin typeface="Georgia" pitchFamily="18" charset="0"/>
              </a:rPr>
            </a:br>
            <a:r>
              <a:rPr lang="en-US" sz="2400" b="0" i="1" dirty="0" smtClean="0">
                <a:latin typeface="Georgia" pitchFamily="18" charset="0"/>
              </a:rPr>
              <a:t>From self regulation to multi-stakeholder engagement</a:t>
            </a:r>
            <a:endParaRPr lang="en-IN" sz="2400" dirty="0">
              <a:latin typeface="Georgia" pitchFamily="18" charset="0"/>
            </a:endParaRPr>
          </a:p>
        </p:txBody>
      </p:sp>
      <p:sp>
        <p:nvSpPr>
          <p:cNvPr id="7" name="Line 67"/>
          <p:cNvSpPr>
            <a:spLocks noChangeShapeType="1"/>
          </p:cNvSpPr>
          <p:nvPr/>
        </p:nvSpPr>
        <p:spPr bwMode="auto">
          <a:xfrm>
            <a:off x="1831975" y="198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9937" tIns="46767" rIns="89937" bIns="46767" anchor="ctr"/>
          <a:lstStyle/>
          <a:p>
            <a:endParaRPr lang="en-US"/>
          </a:p>
        </p:txBody>
      </p:sp>
      <p:sp>
        <p:nvSpPr>
          <p:cNvPr id="8" name="Line 67"/>
          <p:cNvSpPr>
            <a:spLocks noChangeShapeType="1"/>
          </p:cNvSpPr>
          <p:nvPr/>
        </p:nvSpPr>
        <p:spPr bwMode="auto">
          <a:xfrm>
            <a:off x="1339850" y="1981200"/>
            <a:ext cx="0" cy="2011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9937" tIns="46767" rIns="89937" bIns="46767" anchor="ctr"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350963" y="1981200"/>
            <a:ext cx="1587" cy="3603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1831975" y="1981200"/>
            <a:ext cx="1588" cy="3603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endParaRPr lang="en-US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2378075" y="1992313"/>
            <a:ext cx="1588" cy="3603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endParaRPr lang="en-US"/>
          </a:p>
        </p:txBody>
      </p:sp>
      <p:sp>
        <p:nvSpPr>
          <p:cNvPr id="12" name="Line 67"/>
          <p:cNvSpPr>
            <a:spLocks noChangeShapeType="1"/>
          </p:cNvSpPr>
          <p:nvPr/>
        </p:nvSpPr>
        <p:spPr bwMode="auto">
          <a:xfrm>
            <a:off x="4905375" y="2020888"/>
            <a:ext cx="0" cy="1920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9937" tIns="46767" rIns="89937" bIns="46767" anchor="ctr"/>
          <a:lstStyle/>
          <a:p>
            <a:endParaRPr lang="en-US"/>
          </a:p>
        </p:txBody>
      </p:sp>
      <p:sp>
        <p:nvSpPr>
          <p:cNvPr id="13" name="Line 67"/>
          <p:cNvSpPr>
            <a:spLocks noChangeShapeType="1"/>
          </p:cNvSpPr>
          <p:nvPr/>
        </p:nvSpPr>
        <p:spPr bwMode="auto">
          <a:xfrm>
            <a:off x="5972175" y="2014538"/>
            <a:ext cx="6350" cy="191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9937" tIns="46767" rIns="89937" bIns="46767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flipH="1">
            <a:off x="45719" y="2057400"/>
            <a:ext cx="335281" cy="1828800"/>
          </a:xfrm>
          <a:prstGeom prst="rect">
            <a:avLst/>
          </a:prstGeom>
          <a:noFill/>
        </p:spPr>
        <p:txBody>
          <a:bodyPr vert="vert270" lIns="0" tIns="0" rIns="0" bIns="0"/>
          <a:lstStyle/>
          <a:p>
            <a:pPr indent="-274320" fontAlgn="auto">
              <a:spcBef>
                <a:spcPts val="0"/>
              </a:spcBef>
              <a:spcAft>
                <a:spcPts val="900"/>
              </a:spcAft>
              <a:defRPr/>
            </a:pPr>
            <a:r>
              <a:rPr lang="en-US" sz="1400" b="1" dirty="0">
                <a:solidFill>
                  <a:srgbClr val="FF0000"/>
                </a:solidFill>
                <a:latin typeface="Georgia" pitchFamily="18" charset="0"/>
              </a:rPr>
              <a:t>Environmental</a:t>
            </a:r>
          </a:p>
        </p:txBody>
      </p:sp>
      <p:sp>
        <p:nvSpPr>
          <p:cNvPr id="15" name="Rectangle 14"/>
          <p:cNvSpPr/>
          <p:nvPr/>
        </p:nvSpPr>
        <p:spPr bwMode="ltGray">
          <a:xfrm>
            <a:off x="0" y="5334000"/>
            <a:ext cx="9144000" cy="152400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ltGray">
          <a:xfrm>
            <a:off x="0" y="3886200"/>
            <a:ext cx="9144000" cy="1447800"/>
          </a:xfrm>
          <a:prstGeom prst="rect">
            <a:avLst/>
          </a:prstGeom>
          <a:solidFill>
            <a:schemeClr val="accent2">
              <a:lumMod val="20000"/>
              <a:lumOff val="80000"/>
              <a:alpha val="3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ltGray">
          <a:xfrm>
            <a:off x="0" y="2438400"/>
            <a:ext cx="9144000" cy="1447800"/>
          </a:xfrm>
          <a:prstGeom prst="rect">
            <a:avLst/>
          </a:prstGeom>
          <a:solidFill>
            <a:schemeClr val="accent3">
              <a:lumMod val="20000"/>
              <a:lumOff val="80000"/>
              <a:alpha val="3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8" name="Line 67"/>
          <p:cNvSpPr>
            <a:spLocks noChangeShapeType="1"/>
          </p:cNvSpPr>
          <p:nvPr/>
        </p:nvSpPr>
        <p:spPr bwMode="auto">
          <a:xfrm>
            <a:off x="788988" y="1981200"/>
            <a:ext cx="1587" cy="954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9937" tIns="46767" rIns="89937" bIns="46767" anchor="ctr"/>
          <a:lstStyle/>
          <a:p>
            <a:endParaRPr lang="en-US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695575" y="3429000"/>
            <a:ext cx="1465263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376" tIns="45688" rIns="91376" bIns="45688">
            <a:spAutoFit/>
          </a:bodyPr>
          <a:lstStyle/>
          <a:p>
            <a:pPr marL="185091" indent="-18509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u="sng" dirty="0">
                <a:solidFill>
                  <a:srgbClr val="000000"/>
                </a:solidFill>
                <a:latin typeface="Georgia"/>
              </a:rPr>
              <a:t>NAPCC</a:t>
            </a:r>
          </a:p>
          <a:p>
            <a:pPr marL="101552" indent="-101552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>
                <a:solidFill>
                  <a:srgbClr val="000000"/>
                </a:solidFill>
                <a:latin typeface="Georgia"/>
              </a:rPr>
              <a:t>June 2008</a:t>
            </a:r>
          </a:p>
          <a:p>
            <a:pPr marL="101552" indent="-101552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>
                <a:solidFill>
                  <a:srgbClr val="000000"/>
                </a:solidFill>
                <a:latin typeface="Georgia"/>
              </a:rPr>
              <a:t>Launch of 8 National Missions on Environment and Climate Change</a:t>
            </a:r>
          </a:p>
        </p:txBody>
      </p:sp>
      <p:sp>
        <p:nvSpPr>
          <p:cNvPr id="20" name="Text Box 59"/>
          <p:cNvSpPr txBox="1">
            <a:spLocks noChangeArrowheads="1"/>
          </p:cNvSpPr>
          <p:nvPr/>
        </p:nvSpPr>
        <p:spPr bwMode="auto">
          <a:xfrm>
            <a:off x="6450013" y="3886200"/>
            <a:ext cx="1655762" cy="1200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376" tIns="45688" rIns="91376" bIns="45688">
            <a:spAutoFit/>
          </a:bodyPr>
          <a:lstStyle/>
          <a:p>
            <a:pPr marL="185091" indent="-18509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u="sng" dirty="0">
                <a:solidFill>
                  <a:srgbClr val="000000"/>
                </a:solidFill>
                <a:latin typeface="Georgia"/>
              </a:rPr>
              <a:t>PAT scheme:</a:t>
            </a: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>
                <a:solidFill>
                  <a:srgbClr val="000000"/>
                </a:solidFill>
                <a:latin typeface="Georgia"/>
              </a:rPr>
              <a:t>Designated consumers identified in 9 sectors</a:t>
            </a: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>
                <a:solidFill>
                  <a:srgbClr val="000000"/>
                </a:solidFill>
                <a:latin typeface="Georgia"/>
              </a:rPr>
              <a:t>Baseline </a:t>
            </a:r>
            <a:r>
              <a:rPr lang="en-GB" sz="900" dirty="0" err="1">
                <a:solidFill>
                  <a:srgbClr val="000000"/>
                </a:solidFill>
                <a:latin typeface="Georgia"/>
              </a:rPr>
              <a:t>SECs</a:t>
            </a:r>
            <a:r>
              <a:rPr lang="en-GB" sz="900" dirty="0">
                <a:solidFill>
                  <a:srgbClr val="000000"/>
                </a:solidFill>
                <a:latin typeface="Georgia"/>
              </a:rPr>
              <a:t> – December 2010</a:t>
            </a: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>
                <a:solidFill>
                  <a:srgbClr val="000000"/>
                </a:solidFill>
                <a:latin typeface="Georgia"/>
              </a:rPr>
              <a:t>Monitoring and reporting framework – March 2011</a:t>
            </a: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GB" sz="9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>
            <a:off x="3363913" y="2030413"/>
            <a:ext cx="0" cy="146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9937" tIns="46767" rIns="89937" bIns="46767" anchor="ctr"/>
          <a:lstStyle/>
          <a:p>
            <a:endParaRPr lang="en-US"/>
          </a:p>
        </p:txBody>
      </p:sp>
      <p:sp>
        <p:nvSpPr>
          <p:cNvPr id="22" name="Line 4"/>
          <p:cNvSpPr>
            <a:spLocks noChangeShapeType="1"/>
          </p:cNvSpPr>
          <p:nvPr/>
        </p:nvSpPr>
        <p:spPr bwMode="auto">
          <a:xfrm>
            <a:off x="2947988" y="2000250"/>
            <a:ext cx="1587" cy="3603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endParaRPr lang="en-US"/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560388" y="2001838"/>
            <a:ext cx="7974012" cy="222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endParaRPr lang="en-US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1635125" y="1524000"/>
            <a:ext cx="8318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GB" sz="1500">
                <a:solidFill>
                  <a:srgbClr val="E0301E"/>
                </a:solidFill>
                <a:latin typeface="Georgia" pitchFamily="18" charset="0"/>
              </a:rPr>
              <a:t>2003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3840163" y="2016125"/>
            <a:ext cx="0" cy="360363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endParaRPr lang="en-US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2695575" y="1538288"/>
            <a:ext cx="7112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GB" sz="1500">
                <a:solidFill>
                  <a:srgbClr val="E0301E"/>
                </a:solidFill>
                <a:latin typeface="Georgia" pitchFamily="18" charset="0"/>
              </a:rPr>
              <a:t>2008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5005388" y="2001838"/>
            <a:ext cx="1587" cy="3603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endParaRPr lang="en-US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816475" y="1539875"/>
            <a:ext cx="774700" cy="3651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GB" sz="1500">
                <a:solidFill>
                  <a:srgbClr val="E0301E"/>
                </a:solidFill>
                <a:latin typeface="Georgia" pitchFamily="18" charset="0"/>
              </a:rPr>
              <a:t>2010</a:t>
            </a:r>
          </a:p>
        </p:txBody>
      </p:sp>
      <p:sp>
        <p:nvSpPr>
          <p:cNvPr id="29" name="Oval 12"/>
          <p:cNvSpPr>
            <a:spLocks noChangeArrowheads="1"/>
          </p:cNvSpPr>
          <p:nvPr/>
        </p:nvSpPr>
        <p:spPr bwMode="auto">
          <a:xfrm>
            <a:off x="2828925" y="1900238"/>
            <a:ext cx="247650" cy="24606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0" name="Oval 10"/>
          <p:cNvSpPr>
            <a:spLocks noChangeArrowheads="1"/>
          </p:cNvSpPr>
          <p:nvPr/>
        </p:nvSpPr>
        <p:spPr bwMode="auto">
          <a:xfrm>
            <a:off x="3686175" y="1863725"/>
            <a:ext cx="287338" cy="2873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8181975" y="1830388"/>
            <a:ext cx="0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9937" tIns="46767" rIns="89937" bIns="46767" anchor="ctr"/>
          <a:lstStyle/>
          <a:p>
            <a:endParaRPr lang="en-US"/>
          </a:p>
        </p:txBody>
      </p:sp>
      <p:sp>
        <p:nvSpPr>
          <p:cNvPr id="32" name="Oval 11"/>
          <p:cNvSpPr>
            <a:spLocks noChangeArrowheads="1"/>
          </p:cNvSpPr>
          <p:nvPr/>
        </p:nvSpPr>
        <p:spPr bwMode="auto">
          <a:xfrm>
            <a:off x="7802563" y="1674813"/>
            <a:ext cx="684212" cy="685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3" name="Oval 56"/>
          <p:cNvSpPr>
            <a:spLocks noChangeArrowheads="1"/>
          </p:cNvSpPr>
          <p:nvPr/>
        </p:nvSpPr>
        <p:spPr bwMode="auto">
          <a:xfrm>
            <a:off x="4808538" y="1844675"/>
            <a:ext cx="365125" cy="3651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4" name="Oval 68"/>
          <p:cNvSpPr>
            <a:spLocks noChangeArrowheads="1"/>
          </p:cNvSpPr>
          <p:nvPr/>
        </p:nvSpPr>
        <p:spPr bwMode="auto">
          <a:xfrm>
            <a:off x="722313" y="1930400"/>
            <a:ext cx="144462" cy="1444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5" name="Text Box 69"/>
          <p:cNvSpPr txBox="1">
            <a:spLocks noChangeArrowheads="1"/>
          </p:cNvSpPr>
          <p:nvPr/>
        </p:nvSpPr>
        <p:spPr bwMode="auto">
          <a:xfrm>
            <a:off x="333375" y="3011488"/>
            <a:ext cx="1143000" cy="7842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376" tIns="45688" rIns="91376" bIns="45688">
            <a:spAutoFit/>
          </a:bodyPr>
          <a:lstStyle/>
          <a:p>
            <a:pPr marL="185091" indent="-18509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u="sng" dirty="0">
                <a:solidFill>
                  <a:srgbClr val="000000"/>
                </a:solidFill>
                <a:latin typeface="Georgia"/>
              </a:rPr>
              <a:t>Environmental Protection Act</a:t>
            </a:r>
          </a:p>
          <a:p>
            <a:pPr marL="101552" indent="-101552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>
                <a:solidFill>
                  <a:srgbClr val="000000"/>
                </a:solidFill>
                <a:latin typeface="Georgia"/>
              </a:rPr>
              <a:t>Amendment to 1986 Act </a:t>
            </a:r>
          </a:p>
        </p:txBody>
      </p:sp>
      <p:sp>
        <p:nvSpPr>
          <p:cNvPr id="36" name="Text Box 72"/>
          <p:cNvSpPr txBox="1">
            <a:spLocks noChangeArrowheads="1"/>
          </p:cNvSpPr>
          <p:nvPr/>
        </p:nvSpPr>
        <p:spPr bwMode="auto">
          <a:xfrm>
            <a:off x="7115175" y="1524000"/>
            <a:ext cx="5492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GB" sz="1500">
                <a:solidFill>
                  <a:srgbClr val="E0301E"/>
                </a:solidFill>
                <a:latin typeface="Georgia" pitchFamily="18" charset="0"/>
              </a:rPr>
              <a:t>2013</a:t>
            </a:r>
          </a:p>
        </p:txBody>
      </p:sp>
      <p:sp>
        <p:nvSpPr>
          <p:cNvPr id="37" name="Text Box 69"/>
          <p:cNvSpPr txBox="1">
            <a:spLocks noChangeArrowheads="1"/>
          </p:cNvSpPr>
          <p:nvPr/>
        </p:nvSpPr>
        <p:spPr bwMode="auto">
          <a:xfrm>
            <a:off x="2847975" y="4495800"/>
            <a:ext cx="1719263" cy="7842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376" tIns="45688" rIns="91376" bIns="45688">
            <a:spAutoFit/>
          </a:bodyPr>
          <a:lstStyle/>
          <a:p>
            <a:pPr marL="185091" indent="-18509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u="sng" dirty="0">
                <a:solidFill>
                  <a:srgbClr val="000000"/>
                </a:solidFill>
                <a:latin typeface="Georgia"/>
              </a:rPr>
              <a:t>CDP</a:t>
            </a: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>
                <a:solidFill>
                  <a:srgbClr val="000000"/>
                </a:solidFill>
                <a:latin typeface="Georgia"/>
              </a:rPr>
              <a:t>Voluntary</a:t>
            </a: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>
                <a:solidFill>
                  <a:srgbClr val="000000"/>
                </a:solidFill>
                <a:latin typeface="Georgia"/>
              </a:rPr>
              <a:t>Investor led</a:t>
            </a: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>
                <a:solidFill>
                  <a:srgbClr val="000000"/>
                </a:solidFill>
                <a:latin typeface="Georgia"/>
              </a:rPr>
              <a:t>Supply chain</a:t>
            </a: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>
                <a:solidFill>
                  <a:srgbClr val="000000"/>
                </a:solidFill>
                <a:latin typeface="Georgia"/>
              </a:rPr>
              <a:t>Annual reporting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485775" y="1524000"/>
            <a:ext cx="8318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GB" sz="1500">
                <a:solidFill>
                  <a:srgbClr val="E0301E"/>
                </a:solidFill>
                <a:latin typeface="Georgia" pitchFamily="18" charset="0"/>
              </a:rPr>
              <a:t>1991</a:t>
            </a:r>
          </a:p>
        </p:txBody>
      </p:sp>
      <p:sp>
        <p:nvSpPr>
          <p:cNvPr id="39" name="Line 4"/>
          <p:cNvSpPr>
            <a:spLocks noChangeShapeType="1"/>
          </p:cNvSpPr>
          <p:nvPr/>
        </p:nvSpPr>
        <p:spPr bwMode="auto">
          <a:xfrm>
            <a:off x="566738" y="1976438"/>
            <a:ext cx="1587" cy="3603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endParaRPr lang="en-US"/>
          </a:p>
        </p:txBody>
      </p:sp>
      <p:sp>
        <p:nvSpPr>
          <p:cNvPr id="40" name="Oval 68"/>
          <p:cNvSpPr>
            <a:spLocks noChangeArrowheads="1"/>
          </p:cNvSpPr>
          <p:nvPr/>
        </p:nvSpPr>
        <p:spPr bwMode="auto">
          <a:xfrm>
            <a:off x="1739900" y="1917700"/>
            <a:ext cx="184150" cy="1825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1" name="Text Box 69"/>
          <p:cNvSpPr txBox="1">
            <a:spLocks noChangeArrowheads="1"/>
          </p:cNvSpPr>
          <p:nvPr/>
        </p:nvSpPr>
        <p:spPr bwMode="auto">
          <a:xfrm>
            <a:off x="3914775" y="3992563"/>
            <a:ext cx="1524000" cy="1200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376" tIns="45688" rIns="91376" bIns="45688">
            <a:spAutoFit/>
          </a:bodyPr>
          <a:lstStyle/>
          <a:p>
            <a:pPr marL="185091" indent="-18509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u="sng" dirty="0">
                <a:solidFill>
                  <a:srgbClr val="000000"/>
                </a:solidFill>
                <a:latin typeface="Georgia"/>
              </a:rPr>
              <a:t>India’s Commitment to UNFCCC</a:t>
            </a:r>
          </a:p>
          <a:p>
            <a:pPr marL="101552" indent="-101552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900" dirty="0">
                <a:solidFill>
                  <a:srgbClr val="000000"/>
                </a:solidFill>
                <a:latin typeface="Georgia"/>
              </a:rPr>
              <a:t>To reduce the emissions intensity of its GDP by 20-25% by 2020 in comparison to the 2005 level through domestic mitigation actions.</a:t>
            </a:r>
            <a:endParaRPr lang="en-GB" sz="9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42" name="TextBox 49"/>
          <p:cNvSpPr txBox="1">
            <a:spLocks noChangeArrowheads="1"/>
          </p:cNvSpPr>
          <p:nvPr/>
        </p:nvSpPr>
        <p:spPr bwMode="auto">
          <a:xfrm>
            <a:off x="8324850" y="6545263"/>
            <a:ext cx="646113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endParaRPr lang="en-GB">
              <a:solidFill>
                <a:srgbClr val="000000"/>
              </a:solidFill>
            </a:endParaRPr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3609975" y="1538288"/>
            <a:ext cx="7112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GB" sz="1500">
                <a:solidFill>
                  <a:srgbClr val="E0301E"/>
                </a:solidFill>
                <a:latin typeface="Georgia" pitchFamily="18" charset="0"/>
              </a:rPr>
              <a:t>2009</a:t>
            </a:r>
          </a:p>
        </p:txBody>
      </p:sp>
      <p:sp>
        <p:nvSpPr>
          <p:cNvPr id="44" name="TextBox 43"/>
          <p:cNvSpPr txBox="1"/>
          <p:nvPr/>
        </p:nvSpPr>
        <p:spPr>
          <a:xfrm flipH="1">
            <a:off x="45719" y="3352800"/>
            <a:ext cx="335281" cy="1828800"/>
          </a:xfrm>
          <a:prstGeom prst="rect">
            <a:avLst/>
          </a:prstGeom>
          <a:noFill/>
        </p:spPr>
        <p:txBody>
          <a:bodyPr vert="vert270" lIns="0" tIns="0" rIns="0" bIns="0"/>
          <a:lstStyle/>
          <a:p>
            <a:pPr indent="-274320" fontAlgn="auto">
              <a:spcBef>
                <a:spcPts val="0"/>
              </a:spcBef>
              <a:spcAft>
                <a:spcPts val="900"/>
              </a:spcAft>
              <a:defRPr/>
            </a:pPr>
            <a:r>
              <a:rPr lang="en-US" sz="1400" b="1" dirty="0">
                <a:solidFill>
                  <a:schemeClr val="tx2"/>
                </a:solidFill>
                <a:latin typeface="Georgia" pitchFamily="18" charset="0"/>
              </a:rPr>
              <a:t>Carbon / </a:t>
            </a:r>
            <a:br>
              <a:rPr lang="en-US" sz="1400" b="1" dirty="0">
                <a:solidFill>
                  <a:schemeClr val="tx2"/>
                </a:solidFill>
                <a:latin typeface="Georgia" pitchFamily="18" charset="0"/>
              </a:rPr>
            </a:br>
            <a:r>
              <a:rPr lang="en-US" sz="1400" b="1" dirty="0">
                <a:solidFill>
                  <a:schemeClr val="tx2"/>
                </a:solidFill>
                <a:latin typeface="Georgia" pitchFamily="18" charset="0"/>
              </a:rPr>
              <a:t>Energy </a:t>
            </a:r>
            <a:br>
              <a:rPr lang="en-US" sz="1400" b="1" dirty="0">
                <a:solidFill>
                  <a:schemeClr val="tx2"/>
                </a:solidFill>
                <a:latin typeface="Georgia" pitchFamily="18" charset="0"/>
              </a:rPr>
            </a:br>
            <a:r>
              <a:rPr lang="en-US" sz="1400" b="1" dirty="0">
                <a:solidFill>
                  <a:schemeClr val="tx2"/>
                </a:solidFill>
                <a:latin typeface="Georgia" pitchFamily="18" charset="0"/>
              </a:rPr>
              <a:t>Efficiency</a:t>
            </a:r>
          </a:p>
        </p:txBody>
      </p:sp>
      <p:sp>
        <p:nvSpPr>
          <p:cNvPr id="45" name="TextBox 44"/>
          <p:cNvSpPr txBox="1"/>
          <p:nvPr/>
        </p:nvSpPr>
        <p:spPr>
          <a:xfrm flipH="1">
            <a:off x="76200" y="4953000"/>
            <a:ext cx="335281" cy="1828800"/>
          </a:xfrm>
          <a:prstGeom prst="rect">
            <a:avLst/>
          </a:prstGeom>
          <a:noFill/>
        </p:spPr>
        <p:txBody>
          <a:bodyPr vert="vert270" lIns="0" tIns="0" rIns="0" bIns="0"/>
          <a:lstStyle/>
          <a:p>
            <a:pPr indent="-274320" fontAlgn="auto">
              <a:spcBef>
                <a:spcPts val="0"/>
              </a:spcBef>
              <a:spcAft>
                <a:spcPts val="900"/>
              </a:spcAft>
              <a:defRPr/>
            </a:pPr>
            <a:r>
              <a:rPr lang="en-US" sz="1400" b="1" dirty="0">
                <a:solidFill>
                  <a:schemeClr val="tx2"/>
                </a:solidFill>
                <a:latin typeface="Georgia" pitchFamily="18" charset="0"/>
              </a:rPr>
              <a:t>Corporate</a:t>
            </a:r>
            <a:br>
              <a:rPr lang="en-US" sz="1400" b="1" dirty="0">
                <a:solidFill>
                  <a:schemeClr val="tx2"/>
                </a:solidFill>
                <a:latin typeface="Georgia" pitchFamily="18" charset="0"/>
              </a:rPr>
            </a:br>
            <a:r>
              <a:rPr lang="en-US" sz="1400" b="1" dirty="0">
                <a:solidFill>
                  <a:schemeClr val="tx2"/>
                </a:solidFill>
                <a:latin typeface="Georgia" pitchFamily="18" charset="0"/>
              </a:rPr>
              <a:t>Responsibility</a:t>
            </a:r>
          </a:p>
        </p:txBody>
      </p:sp>
      <p:sp>
        <p:nvSpPr>
          <p:cNvPr id="46" name="Text Box 69"/>
          <p:cNvSpPr txBox="1">
            <a:spLocks noChangeArrowheads="1"/>
          </p:cNvSpPr>
          <p:nvPr/>
        </p:nvSpPr>
        <p:spPr bwMode="auto">
          <a:xfrm>
            <a:off x="1323975" y="2514600"/>
            <a:ext cx="1524000" cy="13382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376" tIns="45688" rIns="91376" bIns="45688">
            <a:spAutoFit/>
          </a:bodyPr>
          <a:lstStyle/>
          <a:p>
            <a:pPr marL="184150" indent="-184150" eaLnBrk="0" hangingPunct="0"/>
            <a:r>
              <a:rPr lang="en-GB" sz="900" b="1" u="sng" dirty="0">
                <a:solidFill>
                  <a:srgbClr val="000000"/>
                </a:solidFill>
                <a:latin typeface="Georgia" pitchFamily="18" charset="0"/>
              </a:rPr>
              <a:t>CREP</a:t>
            </a:r>
          </a:p>
          <a:p>
            <a:pPr marL="184150" indent="-184150" eaLnBrk="0" hangingPunct="0">
              <a:buFontTx/>
              <a:buChar char="•"/>
            </a:pPr>
            <a:r>
              <a:rPr lang="en-GB" sz="900" dirty="0">
                <a:solidFill>
                  <a:srgbClr val="000000"/>
                </a:solidFill>
                <a:latin typeface="Georgia" pitchFamily="18" charset="0"/>
              </a:rPr>
              <a:t>March 2003</a:t>
            </a:r>
          </a:p>
          <a:p>
            <a:pPr marL="184150" indent="-184150" eaLnBrk="0" hangingPunct="0">
              <a:buFontTx/>
              <a:buChar char="•"/>
            </a:pPr>
            <a:r>
              <a:rPr lang="en-GB" sz="900" dirty="0">
                <a:solidFill>
                  <a:srgbClr val="000000"/>
                </a:solidFill>
                <a:latin typeface="Georgia" pitchFamily="18" charset="0"/>
              </a:rPr>
              <a:t>Launch of the CREP charter  with </a:t>
            </a:r>
            <a:r>
              <a:rPr lang="en-US" sz="900" dirty="0">
                <a:solidFill>
                  <a:srgbClr val="000000"/>
                </a:solidFill>
                <a:latin typeface="Georgia" pitchFamily="18" charset="0"/>
              </a:rPr>
              <a:t>measures  including waste minimization, in-plant process control &amp; adoption of clean technologies</a:t>
            </a:r>
            <a:endParaRPr lang="en-GB" sz="900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3762375" y="5373688"/>
            <a:ext cx="2041525" cy="646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376" tIns="45688" rIns="91376" bIns="45688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u="sng" dirty="0">
                <a:solidFill>
                  <a:srgbClr val="000000"/>
                </a:solidFill>
                <a:latin typeface="Georgia"/>
              </a:rPr>
              <a:t>Department of Public Enterprises:</a:t>
            </a: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>
                <a:solidFill>
                  <a:srgbClr val="000000"/>
                </a:solidFill>
                <a:latin typeface="Georgia"/>
              </a:rPr>
              <a:t>CSR Guidelines for </a:t>
            </a:r>
            <a:r>
              <a:rPr lang="en-GB" sz="900" dirty="0" err="1">
                <a:solidFill>
                  <a:srgbClr val="000000"/>
                </a:solidFill>
                <a:latin typeface="Georgia"/>
              </a:rPr>
              <a:t>CPSEs</a:t>
            </a:r>
            <a:endParaRPr lang="en-GB" sz="900" dirty="0">
              <a:solidFill>
                <a:srgbClr val="000000"/>
              </a:solidFill>
              <a:latin typeface="Georgia"/>
            </a:endParaRP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>
                <a:solidFill>
                  <a:srgbClr val="000000"/>
                </a:solidFill>
                <a:latin typeface="Georgia"/>
              </a:rPr>
              <a:t>April 2010</a:t>
            </a:r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5980113" y="2001838"/>
            <a:ext cx="0" cy="3603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endParaRPr lang="en-US"/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5730875" y="1524000"/>
            <a:ext cx="774700" cy="3651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GB" sz="1500">
                <a:solidFill>
                  <a:srgbClr val="E0301E"/>
                </a:solidFill>
                <a:latin typeface="Georgia" pitchFamily="18" charset="0"/>
              </a:rPr>
              <a:t>2011</a:t>
            </a:r>
          </a:p>
        </p:txBody>
      </p:sp>
      <p:sp>
        <p:nvSpPr>
          <p:cNvPr id="50" name="Oval 56"/>
          <p:cNvSpPr>
            <a:spLocks noChangeArrowheads="1"/>
          </p:cNvSpPr>
          <p:nvPr/>
        </p:nvSpPr>
        <p:spPr bwMode="auto">
          <a:xfrm>
            <a:off x="5722938" y="1765300"/>
            <a:ext cx="503237" cy="5032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1" name="Text Box 20"/>
          <p:cNvSpPr txBox="1">
            <a:spLocks noChangeArrowheads="1"/>
          </p:cNvSpPr>
          <p:nvPr/>
        </p:nvSpPr>
        <p:spPr bwMode="auto">
          <a:xfrm>
            <a:off x="1101725" y="1538288"/>
            <a:ext cx="8318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GB" sz="1500">
                <a:solidFill>
                  <a:srgbClr val="E0301E"/>
                </a:solidFill>
                <a:latin typeface="Georgia" pitchFamily="18" charset="0"/>
              </a:rPr>
              <a:t>2001</a:t>
            </a:r>
          </a:p>
        </p:txBody>
      </p:sp>
      <p:sp>
        <p:nvSpPr>
          <p:cNvPr id="52" name="Oval 68"/>
          <p:cNvSpPr>
            <a:spLocks noChangeArrowheads="1"/>
          </p:cNvSpPr>
          <p:nvPr/>
        </p:nvSpPr>
        <p:spPr bwMode="auto">
          <a:xfrm>
            <a:off x="1258888" y="1917700"/>
            <a:ext cx="165100" cy="1651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3" name="Text Box 69"/>
          <p:cNvSpPr txBox="1">
            <a:spLocks noChangeArrowheads="1"/>
          </p:cNvSpPr>
          <p:nvPr/>
        </p:nvSpPr>
        <p:spPr bwMode="auto">
          <a:xfrm>
            <a:off x="942975" y="4114800"/>
            <a:ext cx="14478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376" tIns="45688" rIns="91376" bIns="45688">
            <a:spAutoFit/>
          </a:bodyPr>
          <a:lstStyle/>
          <a:p>
            <a:pPr marL="185091" indent="-18509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u="sng" dirty="0">
                <a:solidFill>
                  <a:srgbClr val="000000"/>
                </a:solidFill>
                <a:latin typeface="Georgia"/>
              </a:rPr>
              <a:t>Energy Conservation Act</a:t>
            </a: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 err="1" smtClean="0">
                <a:solidFill>
                  <a:srgbClr val="000000"/>
                </a:solidFill>
                <a:latin typeface="Georgia"/>
              </a:rPr>
              <a:t>Operationalised</a:t>
            </a:r>
            <a:r>
              <a:rPr lang="en-GB" sz="900" dirty="0" smtClean="0">
                <a:solidFill>
                  <a:srgbClr val="000000"/>
                </a:solidFill>
                <a:latin typeface="Georgia"/>
              </a:rPr>
              <a:t> </a:t>
            </a:r>
            <a:r>
              <a:rPr lang="en-GB" sz="900" dirty="0">
                <a:solidFill>
                  <a:srgbClr val="000000"/>
                </a:solidFill>
                <a:latin typeface="Georgia"/>
              </a:rPr>
              <a:t>by BEE in 2002</a:t>
            </a:r>
          </a:p>
        </p:txBody>
      </p:sp>
      <p:sp>
        <p:nvSpPr>
          <p:cNvPr id="54" name="Text Box 69"/>
          <p:cNvSpPr txBox="1">
            <a:spLocks noChangeArrowheads="1"/>
          </p:cNvSpPr>
          <p:nvPr/>
        </p:nvSpPr>
        <p:spPr bwMode="auto">
          <a:xfrm>
            <a:off x="5338763" y="4008438"/>
            <a:ext cx="1371600" cy="10620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376" tIns="45688" rIns="91376" bIns="45688">
            <a:spAutoFit/>
          </a:bodyPr>
          <a:lstStyle/>
          <a:p>
            <a:pPr marL="185091" indent="-18509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u="sng" dirty="0">
                <a:solidFill>
                  <a:srgbClr val="000000"/>
                </a:solidFill>
                <a:latin typeface="Georgia"/>
              </a:rPr>
              <a:t>RECs</a:t>
            </a: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>
                <a:solidFill>
                  <a:srgbClr val="000000"/>
                </a:solidFill>
                <a:latin typeface="Georgia"/>
              </a:rPr>
              <a:t>CERC  regulations - January 2010</a:t>
            </a: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>
                <a:solidFill>
                  <a:srgbClr val="000000"/>
                </a:solidFill>
                <a:latin typeface="Georgia"/>
              </a:rPr>
              <a:t>Establishment of RPO targets by various SERCs</a:t>
            </a: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GB" sz="9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2168525" y="1524000"/>
            <a:ext cx="8318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eaLnBrk="0" hangingPunct="0"/>
            <a:r>
              <a:rPr lang="en-GB" sz="1500">
                <a:solidFill>
                  <a:srgbClr val="E0301E"/>
                </a:solidFill>
                <a:latin typeface="Georgia" pitchFamily="18" charset="0"/>
              </a:rPr>
              <a:t>2004</a:t>
            </a:r>
          </a:p>
        </p:txBody>
      </p:sp>
      <p:sp>
        <p:nvSpPr>
          <p:cNvPr id="56" name="Oval 68"/>
          <p:cNvSpPr>
            <a:spLocks noChangeArrowheads="1"/>
          </p:cNvSpPr>
          <p:nvPr/>
        </p:nvSpPr>
        <p:spPr bwMode="auto">
          <a:xfrm>
            <a:off x="2273300" y="1917700"/>
            <a:ext cx="184150" cy="1825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lIns="91376" tIns="45688" rIns="91376" bIns="4568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7" name="Text Box 69"/>
          <p:cNvSpPr txBox="1">
            <a:spLocks noChangeArrowheads="1"/>
          </p:cNvSpPr>
          <p:nvPr/>
        </p:nvSpPr>
        <p:spPr bwMode="auto">
          <a:xfrm>
            <a:off x="1628775" y="5511800"/>
            <a:ext cx="1143000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376" tIns="45688" rIns="91376" bIns="45688">
            <a:spAutoFit/>
          </a:bodyPr>
          <a:lstStyle/>
          <a:p>
            <a:pPr marL="184150" indent="-184150" eaLnBrk="0" hangingPunct="0"/>
            <a:r>
              <a:rPr lang="en-GB" sz="900" b="1" u="sng">
                <a:solidFill>
                  <a:srgbClr val="000000"/>
                </a:solidFill>
                <a:latin typeface="Georgia" pitchFamily="18" charset="0"/>
              </a:rPr>
              <a:t>SEBI Clause 49 </a:t>
            </a:r>
          </a:p>
          <a:p>
            <a:pPr marL="184150" indent="-184150" eaLnBrk="0" hangingPunct="0">
              <a:buFont typeface="Arial" charset="0"/>
              <a:buChar char="•"/>
            </a:pPr>
            <a:r>
              <a:rPr lang="en-GB" sz="900">
                <a:solidFill>
                  <a:srgbClr val="000000"/>
                </a:solidFill>
                <a:latin typeface="Georgia" pitchFamily="18" charset="0"/>
              </a:rPr>
              <a:t>Compliance with corporate governance and reporting requirements</a:t>
            </a:r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6048375" y="5387975"/>
            <a:ext cx="1524000" cy="120026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376" tIns="45688" rIns="91376" bIns="45688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u="sng" dirty="0">
                <a:solidFill>
                  <a:srgbClr val="000000"/>
                </a:solidFill>
                <a:latin typeface="Georgia"/>
              </a:rPr>
              <a:t>Ministry of Corporate Affairs</a:t>
            </a: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 smtClean="0">
                <a:solidFill>
                  <a:srgbClr val="000000"/>
                </a:solidFill>
                <a:latin typeface="Georgia"/>
              </a:rPr>
              <a:t>NVGs</a:t>
            </a: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 smtClean="0">
                <a:solidFill>
                  <a:srgbClr val="000000"/>
                </a:solidFill>
                <a:latin typeface="Georgia"/>
              </a:rPr>
              <a:t>Companies Bill 2011</a:t>
            </a: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solidFill>
                <a:srgbClr val="000000"/>
              </a:solidFill>
              <a:latin typeface="Georgia"/>
            </a:endParaRP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 smtClean="0">
                <a:solidFill>
                  <a:srgbClr val="000000"/>
                </a:solidFill>
                <a:latin typeface="Georgia"/>
              </a:rPr>
              <a:t>SEBI</a:t>
            </a:r>
          </a:p>
          <a:p>
            <a:pPr marL="92031" indent="-92031"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900" b="1" dirty="0" smtClean="0">
                <a:solidFill>
                  <a:srgbClr val="000000"/>
                </a:solidFill>
                <a:latin typeface="Georgia"/>
              </a:rPr>
              <a:t>Mandating NVG reporting</a:t>
            </a:r>
            <a:endParaRPr lang="en-GB" sz="900" b="1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9" name="Line 33"/>
          <p:cNvSpPr>
            <a:spLocks noChangeShapeType="1"/>
          </p:cNvSpPr>
          <p:nvPr/>
        </p:nvSpPr>
        <p:spPr bwMode="auto">
          <a:xfrm>
            <a:off x="4295775" y="1982788"/>
            <a:ext cx="0" cy="549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9937" tIns="46767" rIns="89937" bIns="46767" anchor="ctr"/>
          <a:lstStyle/>
          <a:p>
            <a:endParaRPr lang="en-US"/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3609975" y="2514600"/>
            <a:ext cx="1524000" cy="13382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376" tIns="45688" rIns="91376" bIns="45688">
            <a:spAutoFit/>
          </a:bodyPr>
          <a:lstStyle/>
          <a:p>
            <a:pPr marL="185091" indent="-18509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u="sng" dirty="0">
                <a:solidFill>
                  <a:srgbClr val="000000"/>
                </a:solidFill>
                <a:latin typeface="Georgia"/>
              </a:rPr>
              <a:t>National Water Mission:</a:t>
            </a:r>
          </a:p>
          <a:p>
            <a:pPr marL="101552" indent="-101552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>
                <a:solidFill>
                  <a:srgbClr val="000000"/>
                </a:solidFill>
                <a:latin typeface="Georgia"/>
              </a:rPr>
              <a:t>Revised Mission Document launched in April 2009</a:t>
            </a:r>
          </a:p>
          <a:p>
            <a:pPr marL="101552" indent="-101552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sz="900" dirty="0">
                <a:solidFill>
                  <a:srgbClr val="000000"/>
                </a:solidFill>
                <a:latin typeface="Georgia"/>
              </a:rPr>
              <a:t>Five stated objectives for water conservation. management</a:t>
            </a:r>
          </a:p>
          <a:p>
            <a:pPr marL="101552" indent="-101552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en-GB" sz="9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6048375" y="2895600"/>
            <a:ext cx="1295400" cy="23076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376" tIns="45688" rIns="91376" bIns="45688">
            <a:spAutoFit/>
          </a:bodyPr>
          <a:lstStyle/>
          <a:p>
            <a:pPr eaLnBrk="0" hangingPunct="0"/>
            <a:r>
              <a:rPr lang="en-GB" sz="900" b="1" u="sng" dirty="0" smtClean="0">
                <a:solidFill>
                  <a:srgbClr val="000000"/>
                </a:solidFill>
                <a:latin typeface="Georgia" pitchFamily="18" charset="0"/>
              </a:rPr>
              <a:t>E-Waste Rules</a:t>
            </a:r>
            <a:endParaRPr lang="en-GB" sz="900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62" name="Line 67"/>
          <p:cNvSpPr>
            <a:spLocks noChangeShapeType="1"/>
          </p:cNvSpPr>
          <p:nvPr/>
        </p:nvSpPr>
        <p:spPr bwMode="auto">
          <a:xfrm>
            <a:off x="6657975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9937" tIns="46767" rIns="89937" bIns="46767" anchor="ctr"/>
          <a:lstStyle/>
          <a:p>
            <a:endParaRPr lang="en-US"/>
          </a:p>
        </p:txBody>
      </p:sp>
      <p:sp>
        <p:nvSpPr>
          <p:cNvPr id="63" name="Line 67"/>
          <p:cNvSpPr>
            <a:spLocks noChangeShapeType="1"/>
          </p:cNvSpPr>
          <p:nvPr/>
        </p:nvSpPr>
        <p:spPr bwMode="auto">
          <a:xfrm>
            <a:off x="6429375" y="1981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9937" tIns="46767" rIns="89937" bIns="46767" anchor="ctr"/>
          <a:lstStyle/>
          <a:p>
            <a:endParaRPr lang="en-US"/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6505575" y="2514600"/>
            <a:ext cx="1295400" cy="3698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91376" tIns="45688" rIns="91376" bIns="45688">
            <a:spAutoFit/>
          </a:bodyPr>
          <a:lstStyle/>
          <a:p>
            <a:pPr eaLnBrk="0" hangingPunct="0"/>
            <a:r>
              <a:rPr lang="en-GB" sz="900" b="1" u="sng">
                <a:solidFill>
                  <a:srgbClr val="000000"/>
                </a:solidFill>
                <a:latin typeface="Georgia" pitchFamily="18" charset="0"/>
              </a:rPr>
              <a:t>Land  Acquisition Bill</a:t>
            </a:r>
          </a:p>
        </p:txBody>
      </p:sp>
      <p:sp>
        <p:nvSpPr>
          <p:cNvPr id="65" name="TextBox 91"/>
          <p:cNvSpPr txBox="1">
            <a:spLocks noChangeArrowheads="1"/>
          </p:cNvSpPr>
          <p:nvPr/>
        </p:nvSpPr>
        <p:spPr bwMode="auto">
          <a:xfrm>
            <a:off x="8001000" y="55626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indent="-273050">
              <a:spcAft>
                <a:spcPts val="900"/>
              </a:spcAft>
            </a:pPr>
            <a:r>
              <a:rPr lang="en-GB" sz="2000">
                <a:solidFill>
                  <a:schemeClr val="tx2"/>
                </a:solidFill>
                <a:latin typeface="Georgia" pitchFamily="18" charset="0"/>
                <a:sym typeface="Symbol" pitchFamily="18" charset="2"/>
              </a:rPr>
              <a:t>What NEXT</a:t>
            </a:r>
            <a:endParaRPr lang="en-GB" sz="2000">
              <a:solidFill>
                <a:schemeClr val="tx2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Chronology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PM’s Ten Point Social Charter</a:t>
            </a:r>
          </a:p>
          <a:p>
            <a:r>
              <a:rPr lang="en-US" dirty="0" smtClean="0"/>
              <a:t>MCA and CSR (IICA-GIZ bilateral cooperation Project) </a:t>
            </a:r>
          </a:p>
          <a:p>
            <a:r>
              <a:rPr lang="en-US" dirty="0" smtClean="0"/>
              <a:t>Voluntary Guidelines on CSR, 2009</a:t>
            </a:r>
          </a:p>
          <a:p>
            <a:r>
              <a:rPr lang="en-US" dirty="0" smtClean="0"/>
              <a:t>Draft Voluntary Guidelines 2011</a:t>
            </a:r>
          </a:p>
          <a:p>
            <a:r>
              <a:rPr lang="en-US" dirty="0" smtClean="0"/>
              <a:t>Planning Commission and Task Force on Business Regulation</a:t>
            </a:r>
          </a:p>
          <a:p>
            <a:r>
              <a:rPr lang="en-US" dirty="0" smtClean="0"/>
              <a:t>SEBI, </a:t>
            </a:r>
            <a:r>
              <a:rPr lang="en-US" dirty="0" err="1" smtClean="0"/>
              <a:t>MoEF</a:t>
            </a:r>
            <a:r>
              <a:rPr lang="en-US" dirty="0" smtClean="0"/>
              <a:t>, Companies Bill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1395</Words>
  <Application>Microsoft Office PowerPoint</Application>
  <PresentationFormat>On-screen Show (4:3)</PresentationFormat>
  <Paragraphs>222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NVGs: Contextualising Responsible Business Behaviour</vt:lpstr>
      <vt:lpstr>Context</vt:lpstr>
      <vt:lpstr>Stakeholders getting more active</vt:lpstr>
      <vt:lpstr>Changing mindset of Business</vt:lpstr>
      <vt:lpstr>Triple Bottom Line thinking more widespread</vt:lpstr>
      <vt:lpstr>Embedding sustainability –  staying ahead of the curve </vt:lpstr>
      <vt:lpstr>Several Global frameworks and standards for responsible business in place</vt:lpstr>
      <vt:lpstr>Evolution of Sustainability Regulations From self regulation to multi-stakeholder engagement</vt:lpstr>
      <vt:lpstr>Chronology </vt:lpstr>
      <vt:lpstr>Developing the Nvg</vt:lpstr>
      <vt:lpstr>Guiding Principles for NVGs</vt:lpstr>
      <vt:lpstr>Consultations and Consensus </vt:lpstr>
      <vt:lpstr>Contents of NVG</vt:lpstr>
      <vt:lpstr>Structure: 9 principles, 48 Core elements </vt:lpstr>
      <vt:lpstr>Guidance on the Implementation of Principles and core elements</vt:lpstr>
      <vt:lpstr>Adopting the Guidelines – A suggested framework</vt:lpstr>
      <vt:lpstr>Steps towards Responsible Business</vt:lpstr>
      <vt:lpstr>Essential and Leadership indicators</vt:lpstr>
      <vt:lpstr>Steps on which to self assess</vt:lpstr>
      <vt:lpstr>Application of Guidelines to MSMEs</vt:lpstr>
      <vt:lpstr>Annual Business Responsibility Report (ABRR) </vt:lpstr>
      <vt:lpstr>Core purpose and main aspects </vt:lpstr>
      <vt:lpstr>SEBI Directive on Business Responsibility Reports </vt:lpstr>
      <vt:lpstr>Way forward </vt:lpstr>
      <vt:lpstr>Challenges and opportunities </vt:lpstr>
      <vt:lpstr>Thank you: Floor is yours! </vt:lpstr>
    </vt:vector>
  </TitlesOfParts>
  <Company>Pwc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NVGs: Contextualising Responsible Business Behaviour</dc:title>
  <dc:creator>shankarv153</dc:creator>
  <cp:lastModifiedBy>Neha Kumar</cp:lastModifiedBy>
  <cp:revision>41</cp:revision>
  <dcterms:created xsi:type="dcterms:W3CDTF">2012-12-08T16:17:41Z</dcterms:created>
  <dcterms:modified xsi:type="dcterms:W3CDTF">2013-04-04T03:18:05Z</dcterms:modified>
</cp:coreProperties>
</file>