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8" r:id="rId3"/>
    <p:sldId id="284" r:id="rId4"/>
    <p:sldId id="257" r:id="rId5"/>
    <p:sldId id="258" r:id="rId6"/>
    <p:sldId id="259" r:id="rId7"/>
    <p:sldId id="260" r:id="rId8"/>
    <p:sldId id="285" r:id="rId9"/>
    <p:sldId id="262" r:id="rId10"/>
    <p:sldId id="265" r:id="rId11"/>
    <p:sldId id="267" r:id="rId12"/>
    <p:sldId id="282" r:id="rId13"/>
    <p:sldId id="286" r:id="rId14"/>
    <p:sldId id="291" r:id="rId15"/>
    <p:sldId id="292" r:id="rId16"/>
    <p:sldId id="289" r:id="rId17"/>
    <p:sldId id="290" r:id="rId18"/>
    <p:sldId id="261" r:id="rId19"/>
    <p:sldId id="273" r:id="rId20"/>
    <p:sldId id="270" r:id="rId21"/>
    <p:sldId id="271" r:id="rId22"/>
    <p:sldId id="272" r:id="rId23"/>
    <p:sldId id="268" r:id="rId24"/>
    <p:sldId id="283" r:id="rId25"/>
    <p:sldId id="269" r:id="rId26"/>
    <p:sldId id="274" r:id="rId27"/>
    <p:sldId id="287" r:id="rId28"/>
    <p:sldId id="277" r:id="rId29"/>
    <p:sldId id="275" r:id="rId30"/>
    <p:sldId id="280" r:id="rId31"/>
    <p:sldId id="278" r:id="rId32"/>
    <p:sldId id="279" r:id="rId33"/>
    <p:sldId id="276" r:id="rId34"/>
    <p:sldId id="293" r:id="rId35"/>
    <p:sldId id="294" r:id="rId3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F2F"/>
    <a:srgbClr val="DE5528"/>
    <a:srgbClr val="E86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8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808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78F11-5D82-4DDF-AF85-DF65A7310DF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BDAEF41-3D06-4053-A98C-EA49303DE4FD}">
      <dgm:prSet phldrT="[Text]" custT="1"/>
      <dgm:spPr>
        <a:solidFill>
          <a:srgbClr val="72AF2F"/>
        </a:solidFill>
      </dgm:spPr>
      <dgm:t>
        <a:bodyPr/>
        <a:lstStyle/>
        <a:p>
          <a:r>
            <a:rPr lang="en-US" sz="2000" b="1" dirty="0" smtClean="0"/>
            <a:t>INDICATOR-1</a:t>
          </a:r>
          <a:endParaRPr lang="en-IN" sz="2000" b="1" dirty="0"/>
        </a:p>
      </dgm:t>
    </dgm:pt>
    <dgm:pt modelId="{7BC2F7FB-95FB-42DD-919B-9153EAB755C7}" type="parTrans" cxnId="{7767C6CA-ADB6-4912-B62B-8A04F58B31D4}">
      <dgm:prSet/>
      <dgm:spPr/>
      <dgm:t>
        <a:bodyPr/>
        <a:lstStyle/>
        <a:p>
          <a:endParaRPr lang="en-IN"/>
        </a:p>
      </dgm:t>
    </dgm:pt>
    <dgm:pt modelId="{926B013C-FE78-4DD9-B5FA-9D49CB06EB9A}" type="sibTrans" cxnId="{7767C6CA-ADB6-4912-B62B-8A04F58B31D4}">
      <dgm:prSet/>
      <dgm:spPr/>
      <dgm:t>
        <a:bodyPr/>
        <a:lstStyle/>
        <a:p>
          <a:endParaRPr lang="en-IN"/>
        </a:p>
      </dgm:t>
    </dgm:pt>
    <dgm:pt modelId="{F53B19FE-2FF9-4C20-A04F-D2189C0A2110}">
      <dgm:prSet phldrT="[Text]"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400" b="1" u="none" dirty="0" smtClean="0"/>
            <a:t>Method </a:t>
          </a:r>
          <a:r>
            <a:rPr lang="en-US" sz="2400" b="1" u="none" dirty="0" smtClean="0"/>
            <a:t>- </a:t>
          </a:r>
          <a:r>
            <a:rPr lang="en-US" sz="2400" b="1" u="none" dirty="0" smtClean="0"/>
            <a:t>A</a:t>
          </a:r>
          <a:endParaRPr lang="en-IN" sz="2400" b="1" u="none" dirty="0"/>
        </a:p>
      </dgm:t>
    </dgm:pt>
    <dgm:pt modelId="{3C51F0E8-9839-424B-A2F2-9154CBEFCB68}" type="parTrans" cxnId="{8879F977-C84F-4758-BDFE-D061D47F2F67}">
      <dgm:prSet/>
      <dgm:spPr/>
      <dgm:t>
        <a:bodyPr/>
        <a:lstStyle/>
        <a:p>
          <a:endParaRPr lang="en-IN"/>
        </a:p>
      </dgm:t>
    </dgm:pt>
    <dgm:pt modelId="{3EFD822D-ACD3-4D9F-8B67-5483E9C92669}" type="sibTrans" cxnId="{8879F977-C84F-4758-BDFE-D061D47F2F67}">
      <dgm:prSet/>
      <dgm:spPr/>
      <dgm:t>
        <a:bodyPr/>
        <a:lstStyle/>
        <a:p>
          <a:endParaRPr lang="en-IN"/>
        </a:p>
      </dgm:t>
    </dgm:pt>
    <dgm:pt modelId="{E20760FF-44E4-4DD5-8106-E009D78879F5}">
      <dgm:prSet phldrT="[Text]"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400" b="1" u="none" dirty="0" smtClean="0"/>
            <a:t>Method </a:t>
          </a:r>
          <a:r>
            <a:rPr lang="en-US" sz="2400" b="1" u="none" dirty="0" smtClean="0"/>
            <a:t>- B</a:t>
          </a:r>
          <a:endParaRPr lang="en-IN" sz="2400" b="1" u="none" dirty="0"/>
        </a:p>
      </dgm:t>
    </dgm:pt>
    <dgm:pt modelId="{E69FD816-9160-48AC-ACCD-9AD80D74A85A}" type="parTrans" cxnId="{ADBBD476-F08F-4B5E-83A1-115044ED74EA}">
      <dgm:prSet/>
      <dgm:spPr/>
      <dgm:t>
        <a:bodyPr/>
        <a:lstStyle/>
        <a:p>
          <a:endParaRPr lang="en-IN"/>
        </a:p>
      </dgm:t>
    </dgm:pt>
    <dgm:pt modelId="{3ABA2DE1-5499-4303-A466-C318C576EE2D}" type="sibTrans" cxnId="{ADBBD476-F08F-4B5E-83A1-115044ED74EA}">
      <dgm:prSet/>
      <dgm:spPr/>
      <dgm:t>
        <a:bodyPr/>
        <a:lstStyle/>
        <a:p>
          <a:endParaRPr lang="en-IN"/>
        </a:p>
      </dgm:t>
    </dgm:pt>
    <dgm:pt modelId="{A1EB33C4-DEFC-46A5-8653-B313F95DA3AE}">
      <dgm:prSet phldrT="[Text]" custT="1"/>
      <dgm:spPr>
        <a:solidFill>
          <a:srgbClr val="72AF2F"/>
        </a:solidFill>
      </dgm:spPr>
      <dgm:t>
        <a:bodyPr/>
        <a:lstStyle/>
        <a:p>
          <a:r>
            <a:rPr lang="en-US" sz="2000" b="1" dirty="0" smtClean="0"/>
            <a:t>INDICATOR-2</a:t>
          </a:r>
          <a:endParaRPr lang="en-IN" sz="2000" b="1" dirty="0"/>
        </a:p>
      </dgm:t>
    </dgm:pt>
    <dgm:pt modelId="{9C7DD23B-E98B-4800-B0E1-7BFE7CEDFB40}" type="parTrans" cxnId="{2EF98C4B-EC0C-4E61-BFBE-BA0F8A11C656}">
      <dgm:prSet/>
      <dgm:spPr/>
      <dgm:t>
        <a:bodyPr/>
        <a:lstStyle/>
        <a:p>
          <a:endParaRPr lang="en-IN"/>
        </a:p>
      </dgm:t>
    </dgm:pt>
    <dgm:pt modelId="{208F0E78-8979-49F3-98B5-2F088B3712C4}" type="sibTrans" cxnId="{2EF98C4B-EC0C-4E61-BFBE-BA0F8A11C656}">
      <dgm:prSet/>
      <dgm:spPr/>
      <dgm:t>
        <a:bodyPr/>
        <a:lstStyle/>
        <a:p>
          <a:endParaRPr lang="en-IN"/>
        </a:p>
      </dgm:t>
    </dgm:pt>
    <dgm:pt modelId="{5F0E5AD2-5768-4BD0-9D49-6FED733110DF}">
      <dgm:prSet phldrT="[Text]" custT="1"/>
      <dgm:spPr/>
      <dgm:t>
        <a:bodyPr/>
        <a:lstStyle/>
        <a:p>
          <a:r>
            <a:rPr lang="en-US" sz="2400" b="1" u="none" dirty="0" smtClean="0"/>
            <a:t>Method </a:t>
          </a:r>
          <a:r>
            <a:rPr lang="en-US" sz="2400" b="1" u="none" dirty="0" smtClean="0"/>
            <a:t>- </a:t>
          </a:r>
          <a:r>
            <a:rPr lang="en-US" sz="2400" b="1" u="none" dirty="0" smtClean="0"/>
            <a:t>C</a:t>
          </a:r>
          <a:endParaRPr lang="en-IN" sz="2400" b="1" u="none" dirty="0"/>
        </a:p>
      </dgm:t>
    </dgm:pt>
    <dgm:pt modelId="{DA0ED170-AAE7-4680-8F12-81EB35D1FA49}" type="parTrans" cxnId="{441C6CC8-4DA7-46A9-A8B3-8FAD57573C75}">
      <dgm:prSet/>
      <dgm:spPr/>
      <dgm:t>
        <a:bodyPr/>
        <a:lstStyle/>
        <a:p>
          <a:endParaRPr lang="en-IN"/>
        </a:p>
      </dgm:t>
    </dgm:pt>
    <dgm:pt modelId="{6AFEFB5E-B8B2-41A1-8A3B-B049F7AD2367}" type="sibTrans" cxnId="{441C6CC8-4DA7-46A9-A8B3-8FAD57573C75}">
      <dgm:prSet/>
      <dgm:spPr/>
      <dgm:t>
        <a:bodyPr/>
        <a:lstStyle/>
        <a:p>
          <a:endParaRPr lang="en-IN"/>
        </a:p>
      </dgm:t>
    </dgm:pt>
    <dgm:pt modelId="{33B1BF5D-2D1C-44A2-9728-4B365C1595D9}">
      <dgm:prSet phldrT="[Text]" custT="1"/>
      <dgm:spPr/>
      <dgm:t>
        <a:bodyPr/>
        <a:lstStyle/>
        <a:p>
          <a:r>
            <a:rPr lang="en-US" sz="2400" b="1" u="none" dirty="0" smtClean="0"/>
            <a:t>Method - D</a:t>
          </a:r>
          <a:endParaRPr lang="en-IN" sz="2400" b="1" u="none" dirty="0"/>
        </a:p>
      </dgm:t>
    </dgm:pt>
    <dgm:pt modelId="{A20BED3B-C773-4748-B9F9-48010EE6641C}" type="parTrans" cxnId="{92750259-09D9-48DA-967B-A17297770A77}">
      <dgm:prSet/>
      <dgm:spPr/>
      <dgm:t>
        <a:bodyPr/>
        <a:lstStyle/>
        <a:p>
          <a:endParaRPr lang="en-IN"/>
        </a:p>
      </dgm:t>
    </dgm:pt>
    <dgm:pt modelId="{77564374-A3BF-4C3A-93ED-B465541E09C6}" type="sibTrans" cxnId="{92750259-09D9-48DA-967B-A17297770A77}">
      <dgm:prSet/>
      <dgm:spPr/>
      <dgm:t>
        <a:bodyPr/>
        <a:lstStyle/>
        <a:p>
          <a:endParaRPr lang="en-IN"/>
        </a:p>
      </dgm:t>
    </dgm:pt>
    <dgm:pt modelId="{1DD00619-F10F-4B75-BB40-F2BBB7F11A71}">
      <dgm:prSet phldrT="[Text]" custT="1"/>
      <dgm:spPr>
        <a:solidFill>
          <a:srgbClr val="72AF2F"/>
        </a:solidFill>
      </dgm:spPr>
      <dgm:t>
        <a:bodyPr/>
        <a:lstStyle/>
        <a:p>
          <a:r>
            <a:rPr lang="en-US" sz="2000" b="1" dirty="0" smtClean="0"/>
            <a:t>INDICATOR-3</a:t>
          </a:r>
          <a:endParaRPr lang="en-IN" sz="2000" b="1" dirty="0"/>
        </a:p>
      </dgm:t>
    </dgm:pt>
    <dgm:pt modelId="{3D32A61D-55D8-4B43-AF3E-6F571684B1BF}" type="parTrans" cxnId="{89C2DFB4-BD1B-4D19-8466-F356FE6757D0}">
      <dgm:prSet/>
      <dgm:spPr/>
      <dgm:t>
        <a:bodyPr/>
        <a:lstStyle/>
        <a:p>
          <a:endParaRPr lang="en-IN"/>
        </a:p>
      </dgm:t>
    </dgm:pt>
    <dgm:pt modelId="{29B47D6C-9461-4DA0-AF1F-50999B2B7BAC}" type="sibTrans" cxnId="{89C2DFB4-BD1B-4D19-8466-F356FE6757D0}">
      <dgm:prSet/>
      <dgm:spPr/>
      <dgm:t>
        <a:bodyPr/>
        <a:lstStyle/>
        <a:p>
          <a:endParaRPr lang="en-IN"/>
        </a:p>
      </dgm:t>
    </dgm:pt>
    <dgm:pt modelId="{4251B596-A348-4005-B59A-815982D0D939}">
      <dgm:prSet phldrT="[Text]" custT="1"/>
      <dgm:spPr/>
      <dgm:t>
        <a:bodyPr/>
        <a:lstStyle/>
        <a:p>
          <a:r>
            <a:rPr lang="en-US" sz="2400" b="1" u="none" dirty="0" smtClean="0"/>
            <a:t>Method </a:t>
          </a:r>
          <a:r>
            <a:rPr lang="en-US" sz="2400" b="1" u="none" dirty="0" smtClean="0"/>
            <a:t>- </a:t>
          </a:r>
          <a:r>
            <a:rPr lang="en-US" sz="2400" b="1" u="none" dirty="0" smtClean="0"/>
            <a:t>E</a:t>
          </a:r>
          <a:endParaRPr lang="en-IN" sz="2400" b="1" u="none" dirty="0"/>
        </a:p>
      </dgm:t>
    </dgm:pt>
    <dgm:pt modelId="{301E8324-5829-4BAC-A95D-FADC0E147584}" type="parTrans" cxnId="{6549A5D1-DB59-45F8-9633-2B0E1D2F9433}">
      <dgm:prSet/>
      <dgm:spPr/>
      <dgm:t>
        <a:bodyPr/>
        <a:lstStyle/>
        <a:p>
          <a:endParaRPr lang="en-IN"/>
        </a:p>
      </dgm:t>
    </dgm:pt>
    <dgm:pt modelId="{26C30029-CDB3-466B-8EB3-6426B532A1D0}" type="sibTrans" cxnId="{6549A5D1-DB59-45F8-9633-2B0E1D2F9433}">
      <dgm:prSet/>
      <dgm:spPr/>
      <dgm:t>
        <a:bodyPr/>
        <a:lstStyle/>
        <a:p>
          <a:endParaRPr lang="en-IN"/>
        </a:p>
      </dgm:t>
    </dgm:pt>
    <dgm:pt modelId="{328661A6-1A02-49A2-A096-71A97387BF7A}">
      <dgm:prSet phldrT="[Text]" custT="1"/>
      <dgm:spPr/>
      <dgm:t>
        <a:bodyPr/>
        <a:lstStyle/>
        <a:p>
          <a:r>
            <a:rPr lang="en-US" sz="2400" b="1" u="none" dirty="0" smtClean="0"/>
            <a:t>Method - F</a:t>
          </a:r>
          <a:endParaRPr lang="en-IN" sz="2400" b="1" u="none" dirty="0"/>
        </a:p>
      </dgm:t>
    </dgm:pt>
    <dgm:pt modelId="{292EC847-EB5A-4410-9CD0-6EF09BD67E74}" type="parTrans" cxnId="{B1426C32-7A50-41E3-8232-DF480C5DE7F0}">
      <dgm:prSet/>
      <dgm:spPr/>
      <dgm:t>
        <a:bodyPr/>
        <a:lstStyle/>
        <a:p>
          <a:endParaRPr lang="en-IN"/>
        </a:p>
      </dgm:t>
    </dgm:pt>
    <dgm:pt modelId="{5333F4BD-B500-4CCA-8AF0-5FA68159FC7B}" type="sibTrans" cxnId="{B1426C32-7A50-41E3-8232-DF480C5DE7F0}">
      <dgm:prSet/>
      <dgm:spPr/>
      <dgm:t>
        <a:bodyPr/>
        <a:lstStyle/>
        <a:p>
          <a:endParaRPr lang="en-IN"/>
        </a:p>
      </dgm:t>
    </dgm:pt>
    <dgm:pt modelId="{291D168F-4F72-4737-B9B4-19D4589DC2AF}">
      <dgm:prSet phldrT="[Text]"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en-IN" sz="2400" b="1" dirty="0"/>
        </a:p>
      </dgm:t>
    </dgm:pt>
    <dgm:pt modelId="{3F1BFFCC-1DC5-4F60-9E0B-B053560EDBA9}" type="parTrans" cxnId="{31CEC633-9416-4C19-91EC-10C015991065}">
      <dgm:prSet/>
      <dgm:spPr/>
      <dgm:t>
        <a:bodyPr/>
        <a:lstStyle/>
        <a:p>
          <a:endParaRPr lang="en-IN"/>
        </a:p>
      </dgm:t>
    </dgm:pt>
    <dgm:pt modelId="{EC5408E9-D1A7-482C-A401-1D7B216FC7A1}" type="sibTrans" cxnId="{31CEC633-9416-4C19-91EC-10C015991065}">
      <dgm:prSet/>
      <dgm:spPr/>
      <dgm:t>
        <a:bodyPr/>
        <a:lstStyle/>
        <a:p>
          <a:endParaRPr lang="en-IN"/>
        </a:p>
      </dgm:t>
    </dgm:pt>
    <dgm:pt modelId="{84CCBA94-AEFE-4EE4-A492-CF8F7C592487}">
      <dgm:prSet phldrT="[Text]" custT="1"/>
      <dgm:spPr/>
      <dgm:t>
        <a:bodyPr/>
        <a:lstStyle/>
        <a:p>
          <a:endParaRPr lang="en-IN" sz="2400" b="1" dirty="0"/>
        </a:p>
      </dgm:t>
    </dgm:pt>
    <dgm:pt modelId="{9742EAB4-FB83-4AF5-A062-F7EF3BCB568D}" type="parTrans" cxnId="{385F5FB3-C636-44AF-A396-61D01FC1A351}">
      <dgm:prSet/>
      <dgm:spPr/>
      <dgm:t>
        <a:bodyPr/>
        <a:lstStyle/>
        <a:p>
          <a:endParaRPr lang="en-IN"/>
        </a:p>
      </dgm:t>
    </dgm:pt>
    <dgm:pt modelId="{F83A4676-B9B8-46CA-820D-DEF1DD1CA8A7}" type="sibTrans" cxnId="{385F5FB3-C636-44AF-A396-61D01FC1A351}">
      <dgm:prSet/>
      <dgm:spPr/>
      <dgm:t>
        <a:bodyPr/>
        <a:lstStyle/>
        <a:p>
          <a:endParaRPr lang="en-IN"/>
        </a:p>
      </dgm:t>
    </dgm:pt>
    <dgm:pt modelId="{5105A71A-FC5E-48A4-B797-D2544FAABFC9}">
      <dgm:prSet phldrT="[Text]" custT="1"/>
      <dgm:spPr/>
      <dgm:t>
        <a:bodyPr/>
        <a:lstStyle/>
        <a:p>
          <a:endParaRPr lang="en-IN" sz="2400" b="1" dirty="0"/>
        </a:p>
      </dgm:t>
    </dgm:pt>
    <dgm:pt modelId="{F0EEBDF0-AD74-4D92-9DD1-2441A0EB8C66}" type="parTrans" cxnId="{5E5F50A5-520F-4EDE-851D-00748B5AD6FB}">
      <dgm:prSet/>
      <dgm:spPr/>
      <dgm:t>
        <a:bodyPr/>
        <a:lstStyle/>
        <a:p>
          <a:endParaRPr lang="en-IN"/>
        </a:p>
      </dgm:t>
    </dgm:pt>
    <dgm:pt modelId="{358E4B4F-590A-42C1-BDBC-64AA608240CD}" type="sibTrans" cxnId="{5E5F50A5-520F-4EDE-851D-00748B5AD6FB}">
      <dgm:prSet/>
      <dgm:spPr/>
      <dgm:t>
        <a:bodyPr/>
        <a:lstStyle/>
        <a:p>
          <a:endParaRPr lang="en-IN"/>
        </a:p>
      </dgm:t>
    </dgm:pt>
    <dgm:pt modelId="{F802B79E-BAD6-43DD-9BFF-99FDC3E3AB6D}" type="pres">
      <dgm:prSet presAssocID="{E6078F11-5D82-4DDF-AF85-DF65A7310DF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0AD35D1-74AA-43CE-95C4-CA9912146EC6}" type="pres">
      <dgm:prSet presAssocID="{E6078F11-5D82-4DDF-AF85-DF65A7310DFD}" presName="cycle" presStyleCnt="0"/>
      <dgm:spPr/>
    </dgm:pt>
    <dgm:pt modelId="{1B863E2B-691D-4FEE-AFC8-0C601CF090FA}" type="pres">
      <dgm:prSet presAssocID="{E6078F11-5D82-4DDF-AF85-DF65A7310DFD}" presName="centerShape" presStyleCnt="0"/>
      <dgm:spPr/>
    </dgm:pt>
    <dgm:pt modelId="{C72C683F-9B0F-46B9-B7F6-C16294768058}" type="pres">
      <dgm:prSet presAssocID="{E6078F11-5D82-4DDF-AF85-DF65A7310DFD}" presName="connSite" presStyleLbl="node1" presStyleIdx="0" presStyleCnt="4"/>
      <dgm:spPr/>
    </dgm:pt>
    <dgm:pt modelId="{DF673493-A323-453F-845F-B18A09478697}" type="pres">
      <dgm:prSet presAssocID="{E6078F11-5D82-4DDF-AF85-DF65A7310DFD}" presName="visible" presStyleLbl="node1" presStyleIdx="0" presStyleCnt="4" custScaleX="84074" custScaleY="85925" custLinFactNeighborX="-14346"/>
      <dgm:spPr>
        <a:solidFill>
          <a:srgbClr val="DE5528"/>
        </a:solidFill>
      </dgm:spPr>
      <dgm:t>
        <a:bodyPr/>
        <a:lstStyle/>
        <a:p>
          <a:endParaRPr lang="en-IN"/>
        </a:p>
      </dgm:t>
    </dgm:pt>
    <dgm:pt modelId="{9B4DEF7D-706F-4927-B40D-C0E8EEB3819A}" type="pres">
      <dgm:prSet presAssocID="{7BC2F7FB-95FB-42DD-919B-9153EAB755C7}" presName="Name25" presStyleLbl="parChTrans1D1" presStyleIdx="0" presStyleCnt="3"/>
      <dgm:spPr/>
      <dgm:t>
        <a:bodyPr/>
        <a:lstStyle/>
        <a:p>
          <a:endParaRPr lang="en-IN"/>
        </a:p>
      </dgm:t>
    </dgm:pt>
    <dgm:pt modelId="{2FBBC42F-26D6-4B56-A892-73E14A622000}" type="pres">
      <dgm:prSet presAssocID="{ABDAEF41-3D06-4053-A98C-EA49303DE4FD}" presName="node" presStyleCnt="0"/>
      <dgm:spPr/>
    </dgm:pt>
    <dgm:pt modelId="{FF4FE2E7-ED33-430E-9AE3-37F15B684E6E}" type="pres">
      <dgm:prSet presAssocID="{ABDAEF41-3D06-4053-A98C-EA49303DE4FD}" presName="parentNode" presStyleLbl="node1" presStyleIdx="1" presStyleCnt="4" custScaleX="174981" custLinFactNeighborX="61334" custLinFactNeighborY="12479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78FBD9A-73D9-4C18-9E45-ADAF864354DC}" type="pres">
      <dgm:prSet presAssocID="{ABDAEF41-3D06-4053-A98C-EA49303DE4F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F38A5F2-26A7-4D38-A8C1-44BF3FE73CB5}" type="pres">
      <dgm:prSet presAssocID="{9C7DD23B-E98B-4800-B0E1-7BFE7CEDFB40}" presName="Name25" presStyleLbl="parChTrans1D1" presStyleIdx="1" presStyleCnt="3"/>
      <dgm:spPr/>
      <dgm:t>
        <a:bodyPr/>
        <a:lstStyle/>
        <a:p>
          <a:endParaRPr lang="en-IN"/>
        </a:p>
      </dgm:t>
    </dgm:pt>
    <dgm:pt modelId="{7085EA4E-5527-4656-AF8E-5D0F57DD0226}" type="pres">
      <dgm:prSet presAssocID="{A1EB33C4-DEFC-46A5-8653-B313F95DA3AE}" presName="node" presStyleCnt="0"/>
      <dgm:spPr/>
    </dgm:pt>
    <dgm:pt modelId="{3B5FD656-FBA9-4488-8CD6-F08F85BCF277}" type="pres">
      <dgm:prSet presAssocID="{A1EB33C4-DEFC-46A5-8653-B313F95DA3AE}" presName="parentNode" presStyleLbl="node1" presStyleIdx="2" presStyleCnt="4" custScaleX="180324" custLinFactNeighborX="36617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4DD7F8-8AB9-4A6F-BCAC-4264215C001F}" type="pres">
      <dgm:prSet presAssocID="{A1EB33C4-DEFC-46A5-8653-B313F95DA3AE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A4421E-B846-4804-8302-58F5C79E9D1F}" type="pres">
      <dgm:prSet presAssocID="{3D32A61D-55D8-4B43-AF3E-6F571684B1BF}" presName="Name25" presStyleLbl="parChTrans1D1" presStyleIdx="2" presStyleCnt="3"/>
      <dgm:spPr/>
      <dgm:t>
        <a:bodyPr/>
        <a:lstStyle/>
        <a:p>
          <a:endParaRPr lang="en-IN"/>
        </a:p>
      </dgm:t>
    </dgm:pt>
    <dgm:pt modelId="{E2FB1701-F79B-4742-B707-651F4B0F7E0A}" type="pres">
      <dgm:prSet presAssocID="{1DD00619-F10F-4B75-BB40-F2BBB7F11A71}" presName="node" presStyleCnt="0"/>
      <dgm:spPr/>
    </dgm:pt>
    <dgm:pt modelId="{C4521217-4872-4C90-B002-E4DA6F6E68BE}" type="pres">
      <dgm:prSet presAssocID="{1DD00619-F10F-4B75-BB40-F2BBB7F11A71}" presName="parentNode" presStyleLbl="node1" presStyleIdx="3" presStyleCnt="4" custScaleX="178307" custLinFactNeighborX="73416" custLinFactNeighborY="-728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791E80F-4C78-4E19-B5CE-AE99343423DE}" type="pres">
      <dgm:prSet presAssocID="{1DD00619-F10F-4B75-BB40-F2BBB7F11A7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1CEC633-9416-4C19-91EC-10C015991065}" srcId="{ABDAEF41-3D06-4053-A98C-EA49303DE4FD}" destId="{291D168F-4F72-4737-B9B4-19D4589DC2AF}" srcOrd="1" destOrd="0" parTransId="{3F1BFFCC-1DC5-4F60-9E0B-B053560EDBA9}" sibTransId="{EC5408E9-D1A7-482C-A401-1D7B216FC7A1}"/>
    <dgm:cxn modelId="{C5C494BB-16FA-460C-BC71-39DD22492599}" type="presOf" srcId="{7BC2F7FB-95FB-42DD-919B-9153EAB755C7}" destId="{9B4DEF7D-706F-4927-B40D-C0E8EEB3819A}" srcOrd="0" destOrd="0" presId="urn:microsoft.com/office/officeart/2005/8/layout/radial2"/>
    <dgm:cxn modelId="{ADBBD476-F08F-4B5E-83A1-115044ED74EA}" srcId="{ABDAEF41-3D06-4053-A98C-EA49303DE4FD}" destId="{E20760FF-44E4-4DD5-8106-E009D78879F5}" srcOrd="2" destOrd="0" parTransId="{E69FD816-9160-48AC-ACCD-9AD80D74A85A}" sibTransId="{3ABA2DE1-5499-4303-A466-C318C576EE2D}"/>
    <dgm:cxn modelId="{8879F977-C84F-4758-BDFE-D061D47F2F67}" srcId="{ABDAEF41-3D06-4053-A98C-EA49303DE4FD}" destId="{F53B19FE-2FF9-4C20-A04F-D2189C0A2110}" srcOrd="0" destOrd="0" parTransId="{3C51F0E8-9839-424B-A2F2-9154CBEFCB68}" sibTransId="{3EFD822D-ACD3-4D9F-8B67-5483E9C92669}"/>
    <dgm:cxn modelId="{085F312E-FE75-4BD7-B04A-6C5B6B62A3C6}" type="presOf" srcId="{3D32A61D-55D8-4B43-AF3E-6F571684B1BF}" destId="{80A4421E-B846-4804-8302-58F5C79E9D1F}" srcOrd="0" destOrd="0" presId="urn:microsoft.com/office/officeart/2005/8/layout/radial2"/>
    <dgm:cxn modelId="{385F5FB3-C636-44AF-A396-61D01FC1A351}" srcId="{A1EB33C4-DEFC-46A5-8653-B313F95DA3AE}" destId="{84CCBA94-AEFE-4EE4-A492-CF8F7C592487}" srcOrd="1" destOrd="0" parTransId="{9742EAB4-FB83-4AF5-A062-F7EF3BCB568D}" sibTransId="{F83A4676-B9B8-46CA-820D-DEF1DD1CA8A7}"/>
    <dgm:cxn modelId="{6549A5D1-DB59-45F8-9633-2B0E1D2F9433}" srcId="{1DD00619-F10F-4B75-BB40-F2BBB7F11A71}" destId="{4251B596-A348-4005-B59A-815982D0D939}" srcOrd="0" destOrd="0" parTransId="{301E8324-5829-4BAC-A95D-FADC0E147584}" sibTransId="{26C30029-CDB3-466B-8EB3-6426B532A1D0}"/>
    <dgm:cxn modelId="{B1426C32-7A50-41E3-8232-DF480C5DE7F0}" srcId="{1DD00619-F10F-4B75-BB40-F2BBB7F11A71}" destId="{328661A6-1A02-49A2-A096-71A97387BF7A}" srcOrd="2" destOrd="0" parTransId="{292EC847-EB5A-4410-9CD0-6EF09BD67E74}" sibTransId="{5333F4BD-B500-4CCA-8AF0-5FA68159FC7B}"/>
    <dgm:cxn modelId="{89C2DFB4-BD1B-4D19-8466-F356FE6757D0}" srcId="{E6078F11-5D82-4DDF-AF85-DF65A7310DFD}" destId="{1DD00619-F10F-4B75-BB40-F2BBB7F11A71}" srcOrd="2" destOrd="0" parTransId="{3D32A61D-55D8-4B43-AF3E-6F571684B1BF}" sibTransId="{29B47D6C-9461-4DA0-AF1F-50999B2B7BAC}"/>
    <dgm:cxn modelId="{31DD0A13-1404-44AA-8F0C-56029945DF7C}" type="presOf" srcId="{33B1BF5D-2D1C-44A2-9728-4B365C1595D9}" destId="{DF4DD7F8-8AB9-4A6F-BCAC-4264215C001F}" srcOrd="0" destOrd="2" presId="urn:microsoft.com/office/officeart/2005/8/layout/radial2"/>
    <dgm:cxn modelId="{8ECFB17A-E49E-4D02-933F-ED90F4CD6604}" type="presOf" srcId="{9C7DD23B-E98B-4800-B0E1-7BFE7CEDFB40}" destId="{2F38A5F2-26A7-4D38-A8C1-44BF3FE73CB5}" srcOrd="0" destOrd="0" presId="urn:microsoft.com/office/officeart/2005/8/layout/radial2"/>
    <dgm:cxn modelId="{EDBD4635-4F80-4C34-B5DB-DEFE3D7372C6}" type="presOf" srcId="{291D168F-4F72-4737-B9B4-19D4589DC2AF}" destId="{978FBD9A-73D9-4C18-9E45-ADAF864354DC}" srcOrd="0" destOrd="1" presId="urn:microsoft.com/office/officeart/2005/8/layout/radial2"/>
    <dgm:cxn modelId="{5E5F50A5-520F-4EDE-851D-00748B5AD6FB}" srcId="{1DD00619-F10F-4B75-BB40-F2BBB7F11A71}" destId="{5105A71A-FC5E-48A4-B797-D2544FAABFC9}" srcOrd="1" destOrd="0" parTransId="{F0EEBDF0-AD74-4D92-9DD1-2441A0EB8C66}" sibTransId="{358E4B4F-590A-42C1-BDBC-64AA608240CD}"/>
    <dgm:cxn modelId="{631C968D-AC0A-4FBE-A3DF-48D7728E99E0}" type="presOf" srcId="{5F0E5AD2-5768-4BD0-9D49-6FED733110DF}" destId="{DF4DD7F8-8AB9-4A6F-BCAC-4264215C001F}" srcOrd="0" destOrd="0" presId="urn:microsoft.com/office/officeart/2005/8/layout/radial2"/>
    <dgm:cxn modelId="{DA911111-4019-4FE9-9DE9-EBF923277F9E}" type="presOf" srcId="{E20760FF-44E4-4DD5-8106-E009D78879F5}" destId="{978FBD9A-73D9-4C18-9E45-ADAF864354DC}" srcOrd="0" destOrd="2" presId="urn:microsoft.com/office/officeart/2005/8/layout/radial2"/>
    <dgm:cxn modelId="{6AEFAFDF-3D2B-46FF-B413-2DE30CD664E5}" type="presOf" srcId="{A1EB33C4-DEFC-46A5-8653-B313F95DA3AE}" destId="{3B5FD656-FBA9-4488-8CD6-F08F85BCF277}" srcOrd="0" destOrd="0" presId="urn:microsoft.com/office/officeart/2005/8/layout/radial2"/>
    <dgm:cxn modelId="{441C6CC8-4DA7-46A9-A8B3-8FAD57573C75}" srcId="{A1EB33C4-DEFC-46A5-8653-B313F95DA3AE}" destId="{5F0E5AD2-5768-4BD0-9D49-6FED733110DF}" srcOrd="0" destOrd="0" parTransId="{DA0ED170-AAE7-4680-8F12-81EB35D1FA49}" sibTransId="{6AFEFB5E-B8B2-41A1-8A3B-B049F7AD2367}"/>
    <dgm:cxn modelId="{AA3E5032-075F-4789-932D-7C906B1B226C}" type="presOf" srcId="{E6078F11-5D82-4DDF-AF85-DF65A7310DFD}" destId="{F802B79E-BAD6-43DD-9BFF-99FDC3E3AB6D}" srcOrd="0" destOrd="0" presId="urn:microsoft.com/office/officeart/2005/8/layout/radial2"/>
    <dgm:cxn modelId="{799F0B23-716D-4526-84AA-3241614398BE}" type="presOf" srcId="{1DD00619-F10F-4B75-BB40-F2BBB7F11A71}" destId="{C4521217-4872-4C90-B002-E4DA6F6E68BE}" srcOrd="0" destOrd="0" presId="urn:microsoft.com/office/officeart/2005/8/layout/radial2"/>
    <dgm:cxn modelId="{E5FF83C9-371F-41ED-B0A1-B00D0AC94653}" type="presOf" srcId="{ABDAEF41-3D06-4053-A98C-EA49303DE4FD}" destId="{FF4FE2E7-ED33-430E-9AE3-37F15B684E6E}" srcOrd="0" destOrd="0" presId="urn:microsoft.com/office/officeart/2005/8/layout/radial2"/>
    <dgm:cxn modelId="{92750259-09D9-48DA-967B-A17297770A77}" srcId="{A1EB33C4-DEFC-46A5-8653-B313F95DA3AE}" destId="{33B1BF5D-2D1C-44A2-9728-4B365C1595D9}" srcOrd="2" destOrd="0" parTransId="{A20BED3B-C773-4748-B9F9-48010EE6641C}" sibTransId="{77564374-A3BF-4C3A-93ED-B465541E09C6}"/>
    <dgm:cxn modelId="{16BA19C9-1626-4A9B-A2A7-0264E9A9206B}" type="presOf" srcId="{84CCBA94-AEFE-4EE4-A492-CF8F7C592487}" destId="{DF4DD7F8-8AB9-4A6F-BCAC-4264215C001F}" srcOrd="0" destOrd="1" presId="urn:microsoft.com/office/officeart/2005/8/layout/radial2"/>
    <dgm:cxn modelId="{2EF98C4B-EC0C-4E61-BFBE-BA0F8A11C656}" srcId="{E6078F11-5D82-4DDF-AF85-DF65A7310DFD}" destId="{A1EB33C4-DEFC-46A5-8653-B313F95DA3AE}" srcOrd="1" destOrd="0" parTransId="{9C7DD23B-E98B-4800-B0E1-7BFE7CEDFB40}" sibTransId="{208F0E78-8979-49F3-98B5-2F088B3712C4}"/>
    <dgm:cxn modelId="{93F930E3-FC06-4E19-A7F8-7068ECD0C85B}" type="presOf" srcId="{5105A71A-FC5E-48A4-B797-D2544FAABFC9}" destId="{9791E80F-4C78-4E19-B5CE-AE99343423DE}" srcOrd="0" destOrd="1" presId="urn:microsoft.com/office/officeart/2005/8/layout/radial2"/>
    <dgm:cxn modelId="{87038F66-8B55-4149-AF06-EA884A90D5F5}" type="presOf" srcId="{4251B596-A348-4005-B59A-815982D0D939}" destId="{9791E80F-4C78-4E19-B5CE-AE99343423DE}" srcOrd="0" destOrd="0" presId="urn:microsoft.com/office/officeart/2005/8/layout/radial2"/>
    <dgm:cxn modelId="{7767C6CA-ADB6-4912-B62B-8A04F58B31D4}" srcId="{E6078F11-5D82-4DDF-AF85-DF65A7310DFD}" destId="{ABDAEF41-3D06-4053-A98C-EA49303DE4FD}" srcOrd="0" destOrd="0" parTransId="{7BC2F7FB-95FB-42DD-919B-9153EAB755C7}" sibTransId="{926B013C-FE78-4DD9-B5FA-9D49CB06EB9A}"/>
    <dgm:cxn modelId="{74AC839D-B76C-4607-8141-1EE609E519C8}" type="presOf" srcId="{F53B19FE-2FF9-4C20-A04F-D2189C0A2110}" destId="{978FBD9A-73D9-4C18-9E45-ADAF864354DC}" srcOrd="0" destOrd="0" presId="urn:microsoft.com/office/officeart/2005/8/layout/radial2"/>
    <dgm:cxn modelId="{903716F4-4ED5-4DF7-8165-B7FF33AD676C}" type="presOf" srcId="{328661A6-1A02-49A2-A096-71A97387BF7A}" destId="{9791E80F-4C78-4E19-B5CE-AE99343423DE}" srcOrd="0" destOrd="2" presId="urn:microsoft.com/office/officeart/2005/8/layout/radial2"/>
    <dgm:cxn modelId="{0C3C615F-9EF1-422E-9233-A9F1C87EE8AA}" type="presParOf" srcId="{F802B79E-BAD6-43DD-9BFF-99FDC3E3AB6D}" destId="{40AD35D1-74AA-43CE-95C4-CA9912146EC6}" srcOrd="0" destOrd="0" presId="urn:microsoft.com/office/officeart/2005/8/layout/radial2"/>
    <dgm:cxn modelId="{10AC611F-4823-4A11-A7FF-7014E06AFA62}" type="presParOf" srcId="{40AD35D1-74AA-43CE-95C4-CA9912146EC6}" destId="{1B863E2B-691D-4FEE-AFC8-0C601CF090FA}" srcOrd="0" destOrd="0" presId="urn:microsoft.com/office/officeart/2005/8/layout/radial2"/>
    <dgm:cxn modelId="{36930451-3D9E-469F-AFA5-3EAD50A574D2}" type="presParOf" srcId="{1B863E2B-691D-4FEE-AFC8-0C601CF090FA}" destId="{C72C683F-9B0F-46B9-B7F6-C16294768058}" srcOrd="0" destOrd="0" presId="urn:microsoft.com/office/officeart/2005/8/layout/radial2"/>
    <dgm:cxn modelId="{E0F5942B-8AD3-434F-9294-B94881F6A666}" type="presParOf" srcId="{1B863E2B-691D-4FEE-AFC8-0C601CF090FA}" destId="{DF673493-A323-453F-845F-B18A09478697}" srcOrd="1" destOrd="0" presId="urn:microsoft.com/office/officeart/2005/8/layout/radial2"/>
    <dgm:cxn modelId="{9C04A769-EB92-44EB-B880-A1F61345F758}" type="presParOf" srcId="{40AD35D1-74AA-43CE-95C4-CA9912146EC6}" destId="{9B4DEF7D-706F-4927-B40D-C0E8EEB3819A}" srcOrd="1" destOrd="0" presId="urn:microsoft.com/office/officeart/2005/8/layout/radial2"/>
    <dgm:cxn modelId="{AF5EDAE2-BDE3-474F-B277-CA8982E70804}" type="presParOf" srcId="{40AD35D1-74AA-43CE-95C4-CA9912146EC6}" destId="{2FBBC42F-26D6-4B56-A892-73E14A622000}" srcOrd="2" destOrd="0" presId="urn:microsoft.com/office/officeart/2005/8/layout/radial2"/>
    <dgm:cxn modelId="{24E790FC-8485-4037-9CF2-5076D3C4D140}" type="presParOf" srcId="{2FBBC42F-26D6-4B56-A892-73E14A622000}" destId="{FF4FE2E7-ED33-430E-9AE3-37F15B684E6E}" srcOrd="0" destOrd="0" presId="urn:microsoft.com/office/officeart/2005/8/layout/radial2"/>
    <dgm:cxn modelId="{8A01D524-57A3-40FC-A7BD-2C8393E7B132}" type="presParOf" srcId="{2FBBC42F-26D6-4B56-A892-73E14A622000}" destId="{978FBD9A-73D9-4C18-9E45-ADAF864354DC}" srcOrd="1" destOrd="0" presId="urn:microsoft.com/office/officeart/2005/8/layout/radial2"/>
    <dgm:cxn modelId="{1303753C-944E-486F-A874-2DFD4BF2AA44}" type="presParOf" srcId="{40AD35D1-74AA-43CE-95C4-CA9912146EC6}" destId="{2F38A5F2-26A7-4D38-A8C1-44BF3FE73CB5}" srcOrd="3" destOrd="0" presId="urn:microsoft.com/office/officeart/2005/8/layout/radial2"/>
    <dgm:cxn modelId="{AFAA6A30-6CB9-4CD4-8401-3834C7E3BABB}" type="presParOf" srcId="{40AD35D1-74AA-43CE-95C4-CA9912146EC6}" destId="{7085EA4E-5527-4656-AF8E-5D0F57DD0226}" srcOrd="4" destOrd="0" presId="urn:microsoft.com/office/officeart/2005/8/layout/radial2"/>
    <dgm:cxn modelId="{9B7DD968-908A-42AC-9DF2-FEF29BAB86D9}" type="presParOf" srcId="{7085EA4E-5527-4656-AF8E-5D0F57DD0226}" destId="{3B5FD656-FBA9-4488-8CD6-F08F85BCF277}" srcOrd="0" destOrd="0" presId="urn:microsoft.com/office/officeart/2005/8/layout/radial2"/>
    <dgm:cxn modelId="{41F46F3A-C467-44C4-9B83-616A6A253C4C}" type="presParOf" srcId="{7085EA4E-5527-4656-AF8E-5D0F57DD0226}" destId="{DF4DD7F8-8AB9-4A6F-BCAC-4264215C001F}" srcOrd="1" destOrd="0" presId="urn:microsoft.com/office/officeart/2005/8/layout/radial2"/>
    <dgm:cxn modelId="{D464AA46-A93E-4149-92E3-B15D4D16BBD4}" type="presParOf" srcId="{40AD35D1-74AA-43CE-95C4-CA9912146EC6}" destId="{80A4421E-B846-4804-8302-58F5C79E9D1F}" srcOrd="5" destOrd="0" presId="urn:microsoft.com/office/officeart/2005/8/layout/radial2"/>
    <dgm:cxn modelId="{776A68D6-8B0F-4F09-9D7B-DDD327BCC74B}" type="presParOf" srcId="{40AD35D1-74AA-43CE-95C4-CA9912146EC6}" destId="{E2FB1701-F79B-4742-B707-651F4B0F7E0A}" srcOrd="6" destOrd="0" presId="urn:microsoft.com/office/officeart/2005/8/layout/radial2"/>
    <dgm:cxn modelId="{A96A0BDD-5899-4093-AB5F-F8A7CFF37D20}" type="presParOf" srcId="{E2FB1701-F79B-4742-B707-651F4B0F7E0A}" destId="{C4521217-4872-4C90-B002-E4DA6F6E68BE}" srcOrd="0" destOrd="0" presId="urn:microsoft.com/office/officeart/2005/8/layout/radial2"/>
    <dgm:cxn modelId="{9AB645AC-1A23-4699-AFDA-668185ED75AE}" type="presParOf" srcId="{E2FB1701-F79B-4742-B707-651F4B0F7E0A}" destId="{9791E80F-4C78-4E19-B5CE-AE99343423DE}" srcOrd="1" destOrd="0" presId="urn:microsoft.com/office/officeart/2005/8/layout/radial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4421E-B846-4804-8302-58F5C79E9D1F}">
      <dsp:nvSpPr>
        <dsp:cNvPr id="0" name=""/>
        <dsp:cNvSpPr/>
      </dsp:nvSpPr>
      <dsp:spPr>
        <a:xfrm rot="1828209">
          <a:off x="2222788" y="3012610"/>
          <a:ext cx="1181532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1181532" y="25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8A5F2-26A7-4D38-A8C1-44BF3FE73CB5}">
      <dsp:nvSpPr>
        <dsp:cNvPr id="0" name=""/>
        <dsp:cNvSpPr/>
      </dsp:nvSpPr>
      <dsp:spPr>
        <a:xfrm>
          <a:off x="2304376" y="2260555"/>
          <a:ext cx="587538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587538" y="25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DEF7D-706F-4927-B40D-C0E8EEB3819A}">
      <dsp:nvSpPr>
        <dsp:cNvPr id="0" name=""/>
        <dsp:cNvSpPr/>
      </dsp:nvSpPr>
      <dsp:spPr>
        <a:xfrm rot="19748871">
          <a:off x="2232002" y="1538856"/>
          <a:ext cx="1022907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1022907" y="25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73493-A323-453F-845F-B18A09478697}">
      <dsp:nvSpPr>
        <dsp:cNvPr id="0" name=""/>
        <dsp:cNvSpPr/>
      </dsp:nvSpPr>
      <dsp:spPr>
        <a:xfrm>
          <a:off x="296351" y="1341953"/>
          <a:ext cx="1847419" cy="1888092"/>
        </a:xfrm>
        <a:prstGeom prst="ellipse">
          <a:avLst/>
        </a:prstGeom>
        <a:solidFill>
          <a:srgbClr val="DE55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FE2E7-ED33-430E-9AE3-37F15B684E6E}">
      <dsp:nvSpPr>
        <dsp:cNvPr id="0" name=""/>
        <dsp:cNvSpPr/>
      </dsp:nvSpPr>
      <dsp:spPr>
        <a:xfrm>
          <a:off x="2826442" y="166471"/>
          <a:ext cx="2306990" cy="1318423"/>
        </a:xfrm>
        <a:prstGeom prst="ellipse">
          <a:avLst/>
        </a:prstGeom>
        <a:solidFill>
          <a:srgbClr val="72AF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INDICATOR-1</a:t>
          </a:r>
          <a:endParaRPr lang="en-IN" sz="2000" b="1" kern="1200" dirty="0"/>
        </a:p>
      </dsp:txBody>
      <dsp:txXfrm>
        <a:off x="3164293" y="359550"/>
        <a:ext cx="1631288" cy="932265"/>
      </dsp:txXfrm>
    </dsp:sp>
    <dsp:sp modelId="{978FBD9A-73D9-4C18-9E45-ADAF864354DC}">
      <dsp:nvSpPr>
        <dsp:cNvPr id="0" name=""/>
        <dsp:cNvSpPr/>
      </dsp:nvSpPr>
      <dsp:spPr>
        <a:xfrm>
          <a:off x="4029566" y="166471"/>
          <a:ext cx="3460486" cy="1318423"/>
        </a:xfrm>
        <a:prstGeom prst="rect">
          <a:avLst/>
        </a:prstGeom>
        <a:noFill/>
        <a:ln>
          <a:noFill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none" kern="1200" dirty="0" smtClean="0"/>
            <a:t>Method </a:t>
          </a:r>
          <a:r>
            <a:rPr lang="en-US" sz="2400" b="1" u="none" kern="1200" dirty="0" smtClean="0"/>
            <a:t>- </a:t>
          </a:r>
          <a:r>
            <a:rPr lang="en-US" sz="2400" b="1" u="none" kern="1200" dirty="0" smtClean="0"/>
            <a:t>A</a:t>
          </a:r>
          <a:endParaRPr lang="en-IN" sz="2400" b="1" u="none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none" kern="1200" dirty="0" smtClean="0"/>
            <a:t>Method </a:t>
          </a:r>
          <a:r>
            <a:rPr lang="en-US" sz="2400" b="1" u="none" kern="1200" dirty="0" smtClean="0"/>
            <a:t>- B</a:t>
          </a:r>
          <a:endParaRPr lang="en-IN" sz="2400" b="1" u="none" kern="1200" dirty="0"/>
        </a:p>
      </dsp:txBody>
      <dsp:txXfrm>
        <a:off x="4029566" y="166471"/>
        <a:ext cx="3460486" cy="1318423"/>
      </dsp:txXfrm>
    </dsp:sp>
    <dsp:sp modelId="{3B5FD656-FBA9-4488-8CD6-F08F85BCF277}">
      <dsp:nvSpPr>
        <dsp:cNvPr id="0" name=""/>
        <dsp:cNvSpPr/>
      </dsp:nvSpPr>
      <dsp:spPr>
        <a:xfrm>
          <a:off x="2891915" y="1626788"/>
          <a:ext cx="2377434" cy="1318423"/>
        </a:xfrm>
        <a:prstGeom prst="ellipse">
          <a:avLst/>
        </a:prstGeom>
        <a:solidFill>
          <a:srgbClr val="72AF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INDICATOR-2</a:t>
          </a:r>
          <a:endParaRPr lang="en-IN" sz="2000" b="1" kern="1200" dirty="0"/>
        </a:p>
      </dsp:txBody>
      <dsp:txXfrm>
        <a:off x="3240082" y="1819867"/>
        <a:ext cx="1681100" cy="932265"/>
      </dsp:txXfrm>
    </dsp:sp>
    <dsp:sp modelId="{DF4DD7F8-8AB9-4A6F-BCAC-4264215C001F}">
      <dsp:nvSpPr>
        <dsp:cNvPr id="0" name=""/>
        <dsp:cNvSpPr/>
      </dsp:nvSpPr>
      <dsp:spPr>
        <a:xfrm>
          <a:off x="4077429" y="1626788"/>
          <a:ext cx="3566151" cy="131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none" kern="1200" dirty="0" smtClean="0"/>
            <a:t>Method </a:t>
          </a:r>
          <a:r>
            <a:rPr lang="en-US" sz="2400" b="1" u="none" kern="1200" dirty="0" smtClean="0"/>
            <a:t>- </a:t>
          </a:r>
          <a:r>
            <a:rPr lang="en-US" sz="2400" b="1" u="none" kern="1200" dirty="0" smtClean="0"/>
            <a:t>C</a:t>
          </a:r>
          <a:endParaRPr lang="en-IN" sz="2400" b="1" u="none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none" kern="1200" dirty="0" smtClean="0"/>
            <a:t>Method - D</a:t>
          </a:r>
          <a:endParaRPr lang="en-IN" sz="2400" b="1" u="none" kern="1200" dirty="0"/>
        </a:p>
      </dsp:txBody>
      <dsp:txXfrm>
        <a:off x="4077429" y="1626788"/>
        <a:ext cx="3566151" cy="1318423"/>
      </dsp:txXfrm>
    </dsp:sp>
    <dsp:sp modelId="{C4521217-4872-4C90-B002-E4DA6F6E68BE}">
      <dsp:nvSpPr>
        <dsp:cNvPr id="0" name=""/>
        <dsp:cNvSpPr/>
      </dsp:nvSpPr>
      <dsp:spPr>
        <a:xfrm>
          <a:off x="2958327" y="3155570"/>
          <a:ext cx="2350841" cy="1318423"/>
        </a:xfrm>
        <a:prstGeom prst="ellipse">
          <a:avLst/>
        </a:prstGeom>
        <a:solidFill>
          <a:srgbClr val="72AF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INDICATOR-3</a:t>
          </a:r>
          <a:endParaRPr lang="en-IN" sz="2000" b="1" kern="1200" dirty="0"/>
        </a:p>
      </dsp:txBody>
      <dsp:txXfrm>
        <a:off x="3302600" y="3348649"/>
        <a:ext cx="1662295" cy="932265"/>
      </dsp:txXfrm>
    </dsp:sp>
    <dsp:sp modelId="{9791E80F-4C78-4E19-B5CE-AE99343423DE}">
      <dsp:nvSpPr>
        <dsp:cNvPr id="0" name=""/>
        <dsp:cNvSpPr/>
      </dsp:nvSpPr>
      <dsp:spPr>
        <a:xfrm>
          <a:off x="4150489" y="3155570"/>
          <a:ext cx="3526262" cy="131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none" kern="1200" dirty="0" smtClean="0"/>
            <a:t>Method </a:t>
          </a:r>
          <a:r>
            <a:rPr lang="en-US" sz="2400" b="1" u="none" kern="1200" dirty="0" smtClean="0"/>
            <a:t>- </a:t>
          </a:r>
          <a:r>
            <a:rPr lang="en-US" sz="2400" b="1" u="none" kern="1200" dirty="0" smtClean="0"/>
            <a:t>E</a:t>
          </a:r>
          <a:endParaRPr lang="en-IN" sz="2400" b="1" u="none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none" kern="1200" dirty="0" smtClean="0"/>
            <a:t>Method - F</a:t>
          </a:r>
          <a:endParaRPr lang="en-IN" sz="2400" b="1" u="none" kern="1200" dirty="0"/>
        </a:p>
      </dsp:txBody>
      <dsp:txXfrm>
        <a:off x="4150489" y="3155570"/>
        <a:ext cx="3526262" cy="1318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ABE37-5EE9-4C7C-9008-47F36F5CE0B5}" type="datetimeFigureOut">
              <a:rPr lang="en-IN" smtClean="0"/>
              <a:t>03-11-2012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B2B0F-EDDD-4F0B-A0DC-119F5347DA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04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5654B-1559-474D-827B-7C0B16FBCCE8}" type="datetimeFigureOut">
              <a:rPr lang="en-IN" smtClean="0"/>
              <a:t>03-11-2012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DF93C-D6DA-498D-B27F-D65A99D51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2939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DF93C-D6DA-498D-B27F-D65A99D514B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01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5FF6-119B-4B3C-9A33-BBBA86988F15}" type="datetime1">
              <a:rPr lang="en-IN" smtClean="0"/>
              <a:t>03-11-2012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357026"/>
            <a:ext cx="9021537" cy="1773789"/>
          </a:xfrm>
          <a:prstGeom prst="rect">
            <a:avLst/>
          </a:prstGeom>
          <a:solidFill>
            <a:srgbClr val="DE552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196752"/>
            <a:ext cx="9021537" cy="1602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3130815"/>
            <a:ext cx="9021537" cy="1541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BBB3-1F29-44A7-90DC-9ED8ADFC28E5}" type="datetime1">
              <a:rPr lang="en-IN" smtClean="0"/>
              <a:t>03-11-2012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96-C5FA-4ACA-A2A0-1A8D2992D133}" type="datetime1">
              <a:rPr lang="en-IN" smtClean="0"/>
              <a:t>03-11-2012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52A-C125-4D28-99B1-63258DF9FF3F}" type="datetime1">
              <a:rPr lang="en-IN" smtClean="0"/>
              <a:t>03-11-2012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457200" cy="457200"/>
          </a:xfrm>
        </p:spPr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FF1-1A66-4BC2-8BF3-A39B2326B9C9}" type="datetime1">
              <a:rPr lang="en-IN" smtClean="0"/>
              <a:t>03-11-2012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94E3-D822-4244-99BA-50721168B8A0}" type="datetime1">
              <a:rPr lang="en-IN" smtClean="0"/>
              <a:t>03-11-2012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EEBD-5B96-4F15-BB65-19E07487635B}" type="datetime1">
              <a:rPr lang="en-IN" smtClean="0"/>
              <a:t>03-11-2012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CF5-53D5-4F73-9980-CE506CCCBFFC}" type="datetime1">
              <a:rPr lang="en-IN" smtClean="0"/>
              <a:t>03-11-2012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9771-0AA5-4725-9C6D-7BA8579AB103}" type="datetime1">
              <a:rPr lang="en-IN" smtClean="0"/>
              <a:t>03-11-2012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84F-632D-475B-8ADE-E144C7424DA2}" type="datetime1">
              <a:rPr lang="en-IN" smtClean="0"/>
              <a:t>03-11-2012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2C15-EC1D-4E45-9395-C413E1257CF2}" type="datetime1">
              <a:rPr lang="en-IN" smtClean="0"/>
              <a:t>03-11-2012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FB0885-D617-40E2-9F6E-4A65BC8A8D36}" type="datetime1">
              <a:rPr lang="en-IN" smtClean="0"/>
              <a:t>03-11-2012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ToC_Fig_CREW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84712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PROJECT PLANNING MEETING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8-9 November 2012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Bonn, Germany</a:t>
            </a:r>
            <a:endParaRPr lang="en-IN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6224"/>
            <a:ext cx="7772400" cy="223224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ITC Avant Garde Gothic Demi" pitchFamily="34" charset="0"/>
              </a:rPr>
              <a:t>Competition Reforms in Key Markets for Enhancing Social &amp; Economic Welfare in Developing Countries </a:t>
            </a:r>
            <a:r>
              <a:rPr lang="en-US" sz="3200" b="1" dirty="0" smtClean="0">
                <a:solidFill>
                  <a:schemeClr val="tx1"/>
                </a:solidFill>
                <a:latin typeface="ITC Avant Garde Gothic Demi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ITC Avant Garde Gothic Dem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ITC Avant Garde Gothic Demi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ITC Avant Garde Gothic Dem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ITC Avant Garde Gothic Demi" pitchFamily="34" charset="0"/>
              </a:rPr>
              <a:t>CREW Project: Investigation &amp; Operational Plan</a:t>
            </a:r>
            <a:endParaRPr lang="en-IN" sz="2400" b="1" dirty="0">
              <a:solidFill>
                <a:schemeClr val="tx1"/>
              </a:solidFill>
              <a:latin typeface="ITC Avant Garde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6335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CREW </a:t>
            </a:r>
            <a:r>
              <a:rPr lang="en-US" sz="3200" b="1" dirty="0" smtClean="0"/>
              <a:t>project – Outputs &amp; Outcome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10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 smtClean="0"/>
              <a:t>Outputs</a:t>
            </a:r>
            <a:endParaRPr lang="en-US" sz="2400" dirty="0"/>
          </a:p>
          <a:p>
            <a:r>
              <a:rPr lang="en-US" sz="2400" dirty="0" smtClean="0"/>
              <a:t>Documented </a:t>
            </a:r>
            <a:r>
              <a:rPr lang="en-US" sz="2400" dirty="0" smtClean="0"/>
              <a:t>evidence of benefits from competition reforms in key markets</a:t>
            </a:r>
          </a:p>
          <a:p>
            <a:r>
              <a:rPr lang="en-US" sz="2400" dirty="0" smtClean="0"/>
              <a:t>Dialogues </a:t>
            </a:r>
            <a:r>
              <a:rPr lang="en-US" sz="2400" dirty="0" smtClean="0"/>
              <a:t>involving multiple stakeholders on benefits of competition reforms in DCs</a:t>
            </a:r>
          </a:p>
          <a:p>
            <a:r>
              <a:rPr lang="en-US" sz="2400" dirty="0" smtClean="0"/>
              <a:t>Strategy </a:t>
            </a:r>
            <a:r>
              <a:rPr lang="en-US" sz="2400" dirty="0" smtClean="0"/>
              <a:t>for capacity building of DC competition agencies and sector regulators</a:t>
            </a:r>
          </a:p>
          <a:p>
            <a:r>
              <a:rPr lang="en-US" sz="2400" dirty="0" smtClean="0"/>
              <a:t>Framework </a:t>
            </a:r>
            <a:r>
              <a:rPr lang="en-US" sz="2400" dirty="0" smtClean="0"/>
              <a:t>that guides the process of competition reforms in DCs</a:t>
            </a:r>
          </a:p>
          <a:p>
            <a:r>
              <a:rPr lang="en-US" sz="2400" dirty="0" smtClean="0"/>
              <a:t>Demand </a:t>
            </a:r>
            <a:r>
              <a:rPr lang="en-US" sz="2400" dirty="0" smtClean="0"/>
              <a:t>from other countries for similar </a:t>
            </a:r>
            <a:r>
              <a:rPr lang="en-US" sz="2400" dirty="0" smtClean="0"/>
              <a:t>exercise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u="sng" dirty="0" smtClean="0"/>
              <a:t>Outcome</a:t>
            </a: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Greater </a:t>
            </a:r>
            <a:r>
              <a:rPr lang="en-US" sz="2400" dirty="0" smtClean="0"/>
              <a:t>attention and impetus for competition reforms in key DC markets resulting in consumer and producer </a:t>
            </a:r>
            <a:r>
              <a:rPr lang="en-US" sz="2400" dirty="0" smtClean="0"/>
              <a:t>benefits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264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633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CREW </a:t>
            </a:r>
            <a:r>
              <a:rPr lang="en-US" sz="3200" b="1" dirty="0" smtClean="0"/>
              <a:t>Project - Implementation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11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208240"/>
          </a:xfrm>
        </p:spPr>
        <p:txBody>
          <a:bodyPr/>
          <a:lstStyle/>
          <a:p>
            <a:r>
              <a:rPr lang="en-US" sz="2400" b="1" dirty="0" smtClean="0"/>
              <a:t>4 </a:t>
            </a:r>
            <a:r>
              <a:rPr lang="en-US" sz="2400" b="1" dirty="0" smtClean="0"/>
              <a:t>Countries:</a:t>
            </a:r>
            <a:r>
              <a:rPr lang="en-US" sz="2400" dirty="0" smtClean="0"/>
              <a:t> 2 Asian &amp; 2 African</a:t>
            </a:r>
          </a:p>
          <a:p>
            <a:r>
              <a:rPr lang="en-US" sz="2400" b="1" dirty="0" smtClean="0"/>
              <a:t>2 </a:t>
            </a:r>
            <a:r>
              <a:rPr lang="en-US" sz="2400" b="1" dirty="0" smtClean="0"/>
              <a:t>Sectors: </a:t>
            </a:r>
            <a:r>
              <a:rPr lang="en-US" sz="2400" dirty="0" smtClean="0"/>
              <a:t>High impact on the poor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539552" y="2204864"/>
            <a:ext cx="8136904" cy="1152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Phase I: </a:t>
            </a:r>
            <a:r>
              <a:rPr lang="en-US" sz="2400" b="1" dirty="0" smtClean="0">
                <a:solidFill>
                  <a:srgbClr val="000000"/>
                </a:solidFill>
              </a:rPr>
              <a:t>Identify ‘indicators’ and ‘enablers’ of an effective competition regime (Diagnostic report) </a:t>
            </a:r>
            <a:endParaRPr lang="en-IN" sz="2400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9552" y="3533092"/>
            <a:ext cx="8136904" cy="1152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Phase II: </a:t>
            </a:r>
            <a:r>
              <a:rPr lang="en-US" sz="2400" b="1" dirty="0" smtClean="0">
                <a:solidFill>
                  <a:srgbClr val="000000"/>
                </a:solidFill>
              </a:rPr>
              <a:t>Develop Framework for Competition Promotion (FCP) for the 2 sectors  </a:t>
            </a:r>
            <a:endParaRPr lang="en-IN" sz="2400" b="1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4869160"/>
            <a:ext cx="8136904" cy="1152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Phase III:</a:t>
            </a:r>
            <a:r>
              <a:rPr lang="en-US" sz="32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Apply </a:t>
            </a:r>
            <a:r>
              <a:rPr lang="en-US" sz="2400" b="1" dirty="0" err="1" smtClean="0">
                <a:solidFill>
                  <a:srgbClr val="000000"/>
                </a:solidFill>
              </a:rPr>
              <a:t>sectoral</a:t>
            </a:r>
            <a:r>
              <a:rPr lang="en-US" sz="2400" b="1" dirty="0" smtClean="0">
                <a:solidFill>
                  <a:srgbClr val="000000"/>
                </a:solidFill>
              </a:rPr>
              <a:t> FCPs in micro-locations in 4 project countries</a:t>
            </a:r>
            <a:endParaRPr lang="en-IN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97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79695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CREW </a:t>
            </a:r>
            <a:r>
              <a:rPr lang="en-US" sz="3200" b="1" dirty="0" smtClean="0"/>
              <a:t>Project – Caveats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12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/>
              </a:rPr>
              <a:t>It </a:t>
            </a:r>
            <a:r>
              <a:rPr lang="en-US" sz="2400" dirty="0">
                <a:sym typeface="Wingdings"/>
              </a:rPr>
              <a:t>is not a project only about competition enforcement, it is much more comprehensive in scope</a:t>
            </a:r>
            <a:endParaRPr lang="en-IN" sz="2400" dirty="0"/>
          </a:p>
          <a:p>
            <a:r>
              <a:rPr lang="en-US" sz="2400" dirty="0" smtClean="0"/>
              <a:t>It </a:t>
            </a:r>
            <a:r>
              <a:rPr lang="en-US" sz="2400" dirty="0" smtClean="0"/>
              <a:t>will not measure impacts of competition on producers and consumers</a:t>
            </a:r>
          </a:p>
          <a:p>
            <a:r>
              <a:rPr lang="en-US" sz="2400" dirty="0" smtClean="0"/>
              <a:t>Activities </a:t>
            </a:r>
            <a:r>
              <a:rPr lang="en-US" sz="2400" dirty="0" smtClean="0"/>
              <a:t>will be restricted to 4 project countries and 2 sectors</a:t>
            </a:r>
          </a:p>
          <a:p>
            <a:r>
              <a:rPr lang="en-US" sz="2400" dirty="0" smtClean="0">
                <a:sym typeface="Wingdings"/>
              </a:rPr>
              <a:t>Uptake </a:t>
            </a:r>
            <a:r>
              <a:rPr lang="en-US" sz="2400" dirty="0" smtClean="0">
                <a:sym typeface="Wingdings"/>
              </a:rPr>
              <a:t>of the exercise in other countries would depend on interest of beneficiaries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652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13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8032" y="620688"/>
            <a:ext cx="7772400" cy="539911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III. KEY </a:t>
            </a:r>
            <a:r>
              <a:rPr lang="en-US" sz="4400" b="1" dirty="0"/>
              <a:t>PROJECT </a:t>
            </a:r>
            <a:r>
              <a:rPr lang="en-US" sz="4400" b="1" dirty="0" smtClean="0"/>
              <a:t>ELEMENTS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41726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32" y="759842"/>
            <a:ext cx="7772400" cy="65293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Effective  competition reforms process: tracing the pathway </a:t>
            </a:r>
            <a:r>
              <a:rPr lang="en-US" sz="3200" b="1" dirty="0" smtClean="0">
                <a:solidFill>
                  <a:schemeClr val="tx1"/>
                </a:solidFill>
              </a:rPr>
              <a:t>(Theory of Change)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14</a:t>
            </a:fld>
            <a:endParaRPr lang="en-IN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"/>
          </p:nvPr>
        </p:nvSpPr>
        <p:spPr>
          <a:xfrm>
            <a:off x="683568" y="1844824"/>
            <a:ext cx="7772400" cy="4067944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Foundation</a:t>
            </a:r>
            <a:r>
              <a:rPr lang="en-US" sz="2400" b="1" dirty="0" smtClean="0"/>
              <a:t>:</a:t>
            </a:r>
            <a:r>
              <a:rPr lang="en-US" sz="2400" dirty="0" smtClean="0"/>
              <a:t> Consensus for reforms</a:t>
            </a:r>
          </a:p>
          <a:p>
            <a:r>
              <a:rPr lang="en-US" sz="2400" b="1" u="sng" dirty="0" smtClean="0"/>
              <a:t>Facilitation</a:t>
            </a:r>
            <a:r>
              <a:rPr lang="en-US" sz="2400" b="1" dirty="0" smtClean="0"/>
              <a:t>:</a:t>
            </a:r>
            <a:r>
              <a:rPr lang="en-US" sz="2400" dirty="0" smtClean="0"/>
              <a:t> Reforms are planned</a:t>
            </a:r>
          </a:p>
          <a:p>
            <a:r>
              <a:rPr lang="en-US" sz="2400" b="1" u="sng" dirty="0" smtClean="0"/>
              <a:t>Action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Reforms undertaken &amp; Political Economy issues addressed</a:t>
            </a:r>
          </a:p>
          <a:p>
            <a:r>
              <a:rPr lang="en-US" sz="2400" b="1" u="sng" dirty="0" smtClean="0"/>
              <a:t>Outcome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Policies refined, </a:t>
            </a:r>
            <a:r>
              <a:rPr lang="en-US" sz="2400" dirty="0" smtClean="0"/>
              <a:t>enforcement and revenue gains</a:t>
            </a:r>
            <a:endParaRPr lang="en-US" sz="2400" dirty="0" smtClean="0"/>
          </a:p>
          <a:p>
            <a:r>
              <a:rPr lang="en-US" sz="2400" b="1" u="sng" dirty="0" smtClean="0"/>
              <a:t>Result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New products/services enter markets and offer more choices at low cost to consumer</a:t>
            </a:r>
          </a:p>
          <a:p>
            <a:r>
              <a:rPr lang="en-US" sz="2400" b="1" u="sng" dirty="0" smtClean="0"/>
              <a:t>Goal</a:t>
            </a:r>
            <a:r>
              <a:rPr lang="en-US" sz="2400" b="1" dirty="0" smtClean="0"/>
              <a:t>:</a:t>
            </a:r>
            <a:r>
              <a:rPr lang="en-US" sz="2400" dirty="0" smtClean="0"/>
              <a:t> Social and Economic welfare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smtClean="0">
                <a:hlinkClick r:id="rId2" action="ppaction://hlinkfile"/>
              </a:rPr>
              <a:t>Illustration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334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Project Phases</a:t>
            </a:r>
            <a:endParaRPr lang="en-IN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15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Phase I</a:t>
            </a:r>
          </a:p>
          <a:p>
            <a:r>
              <a:rPr lang="en-US" dirty="0" smtClean="0"/>
              <a:t>Indicators for measuring benefits of competition  (countries)</a:t>
            </a:r>
          </a:p>
          <a:p>
            <a:r>
              <a:rPr lang="en-US" dirty="0" smtClean="0"/>
              <a:t>Enabling (critical) factors </a:t>
            </a:r>
          </a:p>
          <a:p>
            <a:pPr marL="0" indent="0">
              <a:buNone/>
            </a:pPr>
            <a:r>
              <a:rPr lang="en-US" b="1" dirty="0" smtClean="0"/>
              <a:t>Phase II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Development of FCPs (2 sector) – 4 Steps</a:t>
            </a:r>
          </a:p>
          <a:p>
            <a:pPr marL="0" indent="0">
              <a:buNone/>
            </a:pPr>
            <a:r>
              <a:rPr lang="en-US" b="1" dirty="0" smtClean="0"/>
              <a:t>Phase III</a:t>
            </a:r>
            <a:endParaRPr lang="en-IN" b="1" dirty="0" smtClean="0"/>
          </a:p>
          <a:p>
            <a:r>
              <a:rPr lang="en-US" dirty="0" smtClean="0"/>
              <a:t>Application of FCPs (micro-locations in 4 countries)</a:t>
            </a:r>
          </a:p>
          <a:p>
            <a:pPr marL="0" indent="0">
              <a:buNone/>
            </a:pPr>
            <a:r>
              <a:rPr lang="en-US" dirty="0" smtClean="0"/>
              <a:t>	- Research (market studies, competition distortion)</a:t>
            </a:r>
          </a:p>
          <a:p>
            <a:pPr marL="0" indent="0">
              <a:buNone/>
            </a:pPr>
            <a:r>
              <a:rPr lang="en-US" dirty="0" smtClean="0"/>
              <a:t>	- Advocacy</a:t>
            </a:r>
          </a:p>
          <a:p>
            <a:pPr marL="0" indent="0">
              <a:buNone/>
            </a:pPr>
            <a:r>
              <a:rPr lang="en-US" dirty="0" smtClean="0"/>
              <a:t>	- Capacity building</a:t>
            </a:r>
          </a:p>
          <a:p>
            <a:pPr marL="0" indent="0">
              <a:buNone/>
            </a:pPr>
            <a:r>
              <a:rPr lang="en-US" dirty="0" smtClean="0"/>
              <a:t>	- Media Outreach</a:t>
            </a:r>
          </a:p>
          <a:p>
            <a:pPr marL="0" indent="0">
              <a:buNone/>
            </a:pPr>
            <a:r>
              <a:rPr lang="en-US" dirty="0" smtClean="0"/>
              <a:t>	- Additional Activities (RECs, other sectors)</a:t>
            </a:r>
          </a:p>
        </p:txBody>
      </p:sp>
    </p:spTree>
    <p:extLst>
      <p:ext uri="{BB962C8B-B14F-4D97-AF65-F5344CB8AC3E}">
        <p14:creationId xmlns:p14="http://schemas.microsoft.com/office/powerpoint/2010/main" val="2093010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Project Countries</a:t>
            </a:r>
            <a:r>
              <a:rPr lang="en-US" sz="3200" b="1" dirty="0" smtClean="0"/>
              <a:t>: Criteria for Selection</a:t>
            </a:r>
            <a:endParaRPr lang="en-IN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16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Presence of a functional competition law</a:t>
            </a:r>
          </a:p>
          <a:p>
            <a:r>
              <a:rPr lang="en-US" dirty="0" smtClean="0"/>
              <a:t>Presence of an active competition enforcement agency </a:t>
            </a:r>
          </a:p>
          <a:p>
            <a:r>
              <a:rPr lang="en-US" dirty="0" smtClean="0"/>
              <a:t>Local (research and advocacy) institutions with orientation  on competition and consumer protection issues</a:t>
            </a:r>
          </a:p>
          <a:p>
            <a:r>
              <a:rPr lang="en-US" dirty="0" smtClean="0"/>
              <a:t>2 countries each from the regions: Africa and Asia</a:t>
            </a:r>
          </a:p>
          <a:p>
            <a:r>
              <a:rPr lang="en-US" dirty="0" smtClean="0"/>
              <a:t>One country in each region of DFID’s interest</a:t>
            </a:r>
          </a:p>
          <a:p>
            <a:r>
              <a:rPr lang="en-US" dirty="0" smtClean="0"/>
              <a:t>One member state each of SADC and ASEAN </a:t>
            </a:r>
          </a:p>
          <a:p>
            <a:r>
              <a:rPr lang="en-US" dirty="0" smtClean="0"/>
              <a:t>Electricity as one of the two sectors</a:t>
            </a:r>
          </a:p>
          <a:p>
            <a:r>
              <a:rPr lang="en-US" dirty="0"/>
              <a:t>CUTS experience of having implemented an earlier project</a:t>
            </a:r>
          </a:p>
          <a:p>
            <a:r>
              <a:rPr lang="en-US" dirty="0" smtClean="0"/>
              <a:t>CUTS confidence of implementing the activities</a:t>
            </a:r>
          </a:p>
        </p:txBody>
      </p:sp>
    </p:spTree>
    <p:extLst>
      <p:ext uri="{BB962C8B-B14F-4D97-AF65-F5344CB8AC3E}">
        <p14:creationId xmlns:p14="http://schemas.microsoft.com/office/powerpoint/2010/main" val="29854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Criteria for selecting </a:t>
            </a:r>
            <a:r>
              <a:rPr lang="en-US" sz="3200" b="1" dirty="0" smtClean="0">
                <a:solidFill>
                  <a:schemeClr val="tx1"/>
                </a:solidFill>
              </a:rPr>
              <a:t>Sectors</a:t>
            </a:r>
            <a:r>
              <a:rPr lang="en-US" sz="3200" b="1" dirty="0" smtClean="0"/>
              <a:t> - discussions</a:t>
            </a:r>
            <a:endParaRPr lang="en-IN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17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3568" y="1305272"/>
            <a:ext cx="7772400" cy="4572000"/>
          </a:xfrm>
        </p:spPr>
        <p:txBody>
          <a:bodyPr/>
          <a:lstStyle/>
          <a:p>
            <a:r>
              <a:rPr lang="en-US" dirty="0" smtClean="0"/>
              <a:t>High impact on the poor</a:t>
            </a:r>
          </a:p>
          <a:p>
            <a:r>
              <a:rPr lang="en-US" dirty="0" smtClean="0"/>
              <a:t>Essential goods and services</a:t>
            </a:r>
          </a:p>
          <a:p>
            <a:r>
              <a:rPr lang="en-US" dirty="0" smtClean="0"/>
              <a:t>Availability of data</a:t>
            </a:r>
          </a:p>
          <a:p>
            <a:r>
              <a:rPr lang="en-US" dirty="0" smtClean="0"/>
              <a:t>Existence of a sector regulator</a:t>
            </a:r>
          </a:p>
          <a:p>
            <a:r>
              <a:rPr lang="en-US" dirty="0" smtClean="0"/>
              <a:t>Donor interest</a:t>
            </a:r>
          </a:p>
          <a:p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83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7969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Critical issues in </a:t>
            </a:r>
            <a:r>
              <a:rPr lang="en-US" sz="3200" b="1" dirty="0" smtClean="0">
                <a:solidFill>
                  <a:schemeClr val="tx1"/>
                </a:solidFill>
              </a:rPr>
              <a:t>Research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18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4536504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ym typeface="Wingdings"/>
              </a:rPr>
              <a:t>Indicators</a:t>
            </a:r>
            <a:r>
              <a:rPr lang="en-US" sz="2400" dirty="0" smtClean="0">
                <a:sym typeface="Wingdings"/>
              </a:rPr>
              <a:t> of benefits from competition  (Consumers &amp;   Producers)</a:t>
            </a: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- Identifying the indicators</a:t>
            </a: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- Measuring the indicators (qualitative &amp; quantitative 	methods</a:t>
            </a:r>
            <a:r>
              <a:rPr lang="en-US" sz="2400" dirty="0" smtClean="0">
                <a:sym typeface="Wingding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- Creating a comprehensive framework</a:t>
            </a:r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Existing </a:t>
            </a:r>
            <a:r>
              <a:rPr lang="en-US" sz="2400" b="1" dirty="0" smtClean="0">
                <a:sym typeface="Wingdings"/>
              </a:rPr>
              <a:t>evidence</a:t>
            </a:r>
            <a:r>
              <a:rPr lang="en-US" sz="2400" dirty="0" smtClean="0">
                <a:sym typeface="Wingdings"/>
              </a:rPr>
              <a:t>, research findings, approaches/methods</a:t>
            </a:r>
          </a:p>
          <a:p>
            <a:r>
              <a:rPr lang="en-US" sz="2400" dirty="0" smtClean="0">
                <a:sym typeface="Wingdings"/>
              </a:rPr>
              <a:t>Selecting </a:t>
            </a:r>
            <a:r>
              <a:rPr lang="en-US" sz="2400" b="1" dirty="0" smtClean="0">
                <a:sym typeface="Wingdings"/>
              </a:rPr>
              <a:t>Project Countries</a:t>
            </a:r>
            <a:r>
              <a:rPr lang="en-US" sz="2400" dirty="0" smtClean="0">
                <a:sym typeface="Wingdings"/>
              </a:rPr>
              <a:t> – criteria</a:t>
            </a:r>
          </a:p>
          <a:p>
            <a:r>
              <a:rPr lang="en-US" sz="2400" dirty="0" smtClean="0">
                <a:sym typeface="Wingdings"/>
              </a:rPr>
              <a:t>Discussion on criteria for selecting </a:t>
            </a:r>
            <a:r>
              <a:rPr lang="en-US" sz="2400" b="1" dirty="0" smtClean="0">
                <a:sym typeface="Wingdings"/>
              </a:rPr>
              <a:t>sectors</a:t>
            </a:r>
            <a:endParaRPr lang="en-US" sz="2400" b="1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Availability </a:t>
            </a:r>
            <a:r>
              <a:rPr lang="en-US" sz="2400" dirty="0" smtClean="0">
                <a:sym typeface="Wingdings"/>
              </a:rPr>
              <a:t>of </a:t>
            </a:r>
            <a:r>
              <a:rPr lang="en-US" sz="2400" b="1" dirty="0" smtClean="0">
                <a:sym typeface="Wingdings"/>
              </a:rPr>
              <a:t>data</a:t>
            </a:r>
            <a:r>
              <a:rPr lang="en-US" sz="2400" dirty="0" smtClean="0">
                <a:sym typeface="Wingdings"/>
              </a:rPr>
              <a:t> in </a:t>
            </a:r>
            <a:r>
              <a:rPr lang="en-US" sz="2400" dirty="0" smtClean="0">
                <a:sym typeface="Wingdings"/>
              </a:rPr>
              <a:t>project countries</a:t>
            </a:r>
            <a:endParaRPr lang="en-US" sz="2400" dirty="0" smtClean="0">
              <a:sym typeface="Wingdings"/>
            </a:endParaRPr>
          </a:p>
          <a:p>
            <a:r>
              <a:rPr lang="en-US" sz="2400" b="1" dirty="0" smtClean="0">
                <a:sym typeface="Wingdings"/>
              </a:rPr>
              <a:t>Local </a:t>
            </a:r>
            <a:r>
              <a:rPr lang="en-US" sz="2400" dirty="0" smtClean="0">
                <a:sym typeface="Wingdings"/>
              </a:rPr>
              <a:t>research capacity</a:t>
            </a:r>
          </a:p>
          <a:p>
            <a:r>
              <a:rPr lang="en-US" sz="2400" b="1" dirty="0" smtClean="0">
                <a:sym typeface="Wingdings"/>
              </a:rPr>
              <a:t>International </a:t>
            </a:r>
            <a:r>
              <a:rPr lang="en-US" sz="2400" dirty="0" smtClean="0">
                <a:sym typeface="Wingdings"/>
              </a:rPr>
              <a:t>expertise</a:t>
            </a:r>
          </a:p>
        </p:txBody>
      </p:sp>
    </p:spTree>
    <p:extLst>
      <p:ext uri="{BB962C8B-B14F-4D97-AF65-F5344CB8AC3E}">
        <p14:creationId xmlns:p14="http://schemas.microsoft.com/office/powerpoint/2010/main" val="14689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56207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Measuring </a:t>
            </a:r>
            <a:r>
              <a:rPr lang="en-US" sz="3200" b="1" dirty="0" smtClean="0">
                <a:solidFill>
                  <a:schemeClr val="tx1"/>
                </a:solidFill>
              </a:rPr>
              <a:t>In</a:t>
            </a:r>
            <a:r>
              <a:rPr lang="en-US" sz="3200" b="1" dirty="0" smtClean="0">
                <a:solidFill>
                  <a:schemeClr val="tx1"/>
                </a:solidFill>
              </a:rPr>
              <a:t>dicators </a:t>
            </a:r>
            <a:r>
              <a:rPr lang="en-US" sz="3200" b="1" dirty="0" smtClean="0"/>
              <a:t>to assess benefits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19</a:t>
            </a:fld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1233354"/>
              </p:ext>
            </p:extLst>
          </p:nvPr>
        </p:nvGraphicFramePr>
        <p:xfrm>
          <a:off x="755576" y="105273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39806" y="2636912"/>
            <a:ext cx="553998" cy="14401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BENEFITS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573325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Methods = Qualitative </a:t>
            </a:r>
            <a:r>
              <a:rPr lang="en-US" sz="2400" b="1" dirty="0" smtClean="0"/>
              <a:t>+ Quantitative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7264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Outline of the Discussions</a:t>
            </a:r>
            <a:endParaRPr lang="en-IN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27584" y="1735832"/>
            <a:ext cx="7772400" cy="334935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Introduction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About the Project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Research, Advocacy &amp; Capacity Building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Management &amp; Programmatic issues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144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Benefits</a:t>
            </a:r>
            <a:r>
              <a:rPr lang="en-US" sz="3200" b="1" dirty="0" smtClean="0"/>
              <a:t> of competition reforms for Consumers (Indicators)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20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ym typeface="Wingdings"/>
              </a:rPr>
              <a:t> </a:t>
            </a:r>
            <a:r>
              <a:rPr lang="en-US" sz="2400" b="1" u="sng" dirty="0" smtClean="0"/>
              <a:t>Access</a:t>
            </a:r>
            <a:r>
              <a:rPr lang="en-US" sz="2400" dirty="0" smtClean="0"/>
              <a:t>: Goods and services reach consumers in areas where they were not available earlier 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ym typeface="Wingdings"/>
              </a:rPr>
              <a:t> </a:t>
            </a:r>
            <a:r>
              <a:rPr lang="en-US" sz="2400" b="1" u="sng" dirty="0" smtClean="0"/>
              <a:t>Quality:</a:t>
            </a:r>
            <a:r>
              <a:rPr lang="en-US" sz="2400" dirty="0" smtClean="0"/>
              <a:t> Quality of goods and services enhanced by firms to attract customers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ym typeface="Wingdings"/>
              </a:rPr>
              <a:t> </a:t>
            </a:r>
            <a:r>
              <a:rPr lang="en-US" sz="2400" b="1" u="sng" dirty="0" smtClean="0"/>
              <a:t>Choice:</a:t>
            </a:r>
            <a:r>
              <a:rPr lang="en-US" sz="2400" dirty="0" smtClean="0"/>
              <a:t> New firms/products enter otherwise ‘concentrated’ markets </a:t>
            </a:r>
            <a:endParaRPr lang="en-US" sz="2400" b="1" u="sng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ym typeface="Wingdings"/>
              </a:rPr>
              <a:t> </a:t>
            </a:r>
            <a:r>
              <a:rPr lang="en-US" sz="2400" b="1" u="sng" dirty="0" smtClean="0"/>
              <a:t>Price</a:t>
            </a:r>
            <a:r>
              <a:rPr lang="en-US" sz="2400" b="1" u="sng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Prices are reduced in a ‘contestable market</a:t>
            </a:r>
            <a:r>
              <a:rPr lang="en-US" sz="2400" dirty="0" smtClean="0"/>
              <a:t>’</a:t>
            </a:r>
          </a:p>
          <a:p>
            <a:pPr marL="0" indent="0">
              <a:buNone/>
            </a:pPr>
            <a:endParaRPr lang="en-IN" b="1" u="sng" dirty="0"/>
          </a:p>
        </p:txBody>
      </p:sp>
    </p:spTree>
    <p:extLst>
      <p:ext uri="{BB962C8B-B14F-4D97-AF65-F5344CB8AC3E}">
        <p14:creationId xmlns:p14="http://schemas.microsoft.com/office/powerpoint/2010/main" val="4024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16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Benefits</a:t>
            </a:r>
            <a:r>
              <a:rPr lang="en-US" sz="3200" b="1" dirty="0" smtClean="0"/>
              <a:t> of competition </a:t>
            </a:r>
            <a:r>
              <a:rPr lang="en-US" sz="3200" b="1" dirty="0"/>
              <a:t>reforms </a:t>
            </a:r>
            <a:r>
              <a:rPr lang="en-US" sz="3200" b="1" dirty="0" smtClean="0"/>
              <a:t>for Producers  (Indicators)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21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33128"/>
            <a:ext cx="8435280" cy="47041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ym typeface="Wingdings"/>
              </a:rPr>
              <a:t> </a:t>
            </a:r>
            <a:r>
              <a:rPr lang="en-US" sz="2400" b="1" u="sng" dirty="0" smtClean="0"/>
              <a:t>Level-playing field</a:t>
            </a:r>
            <a:r>
              <a:rPr lang="en-US" sz="2400" b="1" dirty="0" smtClean="0"/>
              <a:t>:</a:t>
            </a:r>
            <a:r>
              <a:rPr lang="en-US" sz="2400" dirty="0" smtClean="0"/>
              <a:t> principle of ‘competitive neutrality’ is observed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ym typeface="Wingdings"/>
              </a:rPr>
              <a:t> </a:t>
            </a:r>
            <a:r>
              <a:rPr lang="en-US" sz="2400" b="1" u="sng" dirty="0" smtClean="0"/>
              <a:t>Access to essential services</a:t>
            </a:r>
            <a:r>
              <a:rPr lang="en-US" sz="2400" b="1" dirty="0" smtClean="0"/>
              <a:t>:</a:t>
            </a:r>
            <a:r>
              <a:rPr lang="en-US" sz="2400" dirty="0" smtClean="0"/>
              <a:t> firms can easily access infrastructure networks, etc.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ym typeface="Wingdings"/>
              </a:rPr>
              <a:t> </a:t>
            </a:r>
            <a:r>
              <a:rPr lang="en-US" sz="2400" b="1" u="sng" dirty="0" smtClean="0"/>
              <a:t>Free movement of goods &amp; services</a:t>
            </a:r>
            <a:r>
              <a:rPr lang="en-US" sz="2400" b="1" dirty="0" smtClean="0"/>
              <a:t>:</a:t>
            </a:r>
            <a:r>
              <a:rPr lang="en-US" sz="2400" dirty="0" smtClean="0"/>
              <a:t> Mobility not affected by policies, practices (inputs &amp; outputs)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ym typeface="Wingdings"/>
              </a:rPr>
              <a:t> </a:t>
            </a:r>
            <a:r>
              <a:rPr lang="en-US" sz="2400" b="1" u="sng" dirty="0" smtClean="0"/>
              <a:t>Predictability of regulatory actions</a:t>
            </a:r>
            <a:r>
              <a:rPr lang="en-US" sz="2400" b="1" dirty="0" smtClean="0"/>
              <a:t>:</a:t>
            </a:r>
            <a:r>
              <a:rPr lang="en-US" sz="2400" dirty="0" smtClean="0"/>
              <a:t> Legislations enforced by autonomous yet accountable institutions</a:t>
            </a:r>
          </a:p>
        </p:txBody>
      </p:sp>
    </p:spTree>
    <p:extLst>
      <p:ext uri="{BB962C8B-B14F-4D97-AF65-F5344CB8AC3E}">
        <p14:creationId xmlns:p14="http://schemas.microsoft.com/office/powerpoint/2010/main" val="26105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Benefits</a:t>
            </a:r>
            <a:r>
              <a:rPr lang="en-US" sz="3200" b="1" dirty="0" smtClean="0"/>
              <a:t> of competition </a:t>
            </a:r>
            <a:r>
              <a:rPr lang="en-US" sz="3200" b="1" dirty="0"/>
              <a:t>reforms for Producers (Indicators)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22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ym typeface="Wingdings"/>
              </a:rPr>
              <a:t> </a:t>
            </a:r>
            <a:r>
              <a:rPr lang="en-US" b="1" u="sng" dirty="0" smtClean="0"/>
              <a:t>Cost savings</a:t>
            </a:r>
            <a:r>
              <a:rPr lang="en-US" b="1" dirty="0" smtClean="0"/>
              <a:t>:</a:t>
            </a:r>
            <a:r>
              <a:rPr lang="en-US" dirty="0" smtClean="0"/>
              <a:t> Effective implementation of strategies to reduce costs, e.g. improved application of ICT tools</a:t>
            </a:r>
            <a:endParaRPr lang="en-US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ym typeface="Wingdings"/>
              </a:rPr>
              <a:t> </a:t>
            </a:r>
            <a:r>
              <a:rPr lang="en-US" b="1" u="sng" dirty="0" smtClean="0"/>
              <a:t>Fair market processes</a:t>
            </a:r>
            <a:r>
              <a:rPr lang="en-US" b="1" dirty="0" smtClean="0"/>
              <a:t>:</a:t>
            </a:r>
            <a:r>
              <a:rPr lang="en-US" dirty="0" smtClean="0"/>
              <a:t> Easy entry and exit in markets; considerable ‘ease of doing business’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ym typeface="Wingdings"/>
              </a:rPr>
              <a:t> </a:t>
            </a:r>
            <a:r>
              <a:rPr lang="en-US" b="1" u="sng" dirty="0" smtClean="0"/>
              <a:t>Transparency in market</a:t>
            </a:r>
            <a:r>
              <a:rPr lang="en-US" b="1" dirty="0" smtClean="0"/>
              <a:t>:</a:t>
            </a:r>
            <a:r>
              <a:rPr lang="en-US" dirty="0" smtClean="0"/>
              <a:t> Well laid out policies and predictable implementation processes (market regulators)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16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Existing </a:t>
            </a:r>
            <a:r>
              <a:rPr lang="en-US" sz="3200" b="1" dirty="0" smtClean="0">
                <a:solidFill>
                  <a:schemeClr val="tx1"/>
                </a:solidFill>
              </a:rPr>
              <a:t>Evidence </a:t>
            </a:r>
            <a:r>
              <a:rPr lang="en-US" sz="3200" b="1" dirty="0" smtClean="0"/>
              <a:t>&amp; </a:t>
            </a:r>
            <a:r>
              <a:rPr lang="en-US" sz="3200" b="1" dirty="0" smtClean="0"/>
              <a:t>applicable </a:t>
            </a:r>
            <a:r>
              <a:rPr lang="en-US" sz="3200" b="1" dirty="0" smtClean="0">
                <a:solidFill>
                  <a:schemeClr val="tx1"/>
                </a:solidFill>
              </a:rPr>
              <a:t>Methods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23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Research </a:t>
            </a:r>
            <a:r>
              <a:rPr lang="en-US" sz="2400" b="1" u="sng" dirty="0" smtClean="0"/>
              <a:t>findings</a:t>
            </a:r>
          </a:p>
          <a:p>
            <a:r>
              <a:rPr lang="en-US" sz="2400" dirty="0" smtClean="0"/>
              <a:t>Japan </a:t>
            </a:r>
            <a:r>
              <a:rPr lang="en-US" sz="2400" dirty="0"/>
              <a:t>(2001</a:t>
            </a:r>
            <a:r>
              <a:rPr lang="en-US" sz="2400" dirty="0" smtClean="0"/>
              <a:t>) -  positive </a:t>
            </a:r>
            <a:r>
              <a:rPr lang="en-US" sz="2400" dirty="0"/>
              <a:t>effects of competition on </a:t>
            </a:r>
            <a:r>
              <a:rPr lang="en-US" sz="2400" dirty="0" smtClean="0"/>
              <a:t>industrial growth</a:t>
            </a:r>
            <a:endParaRPr lang="en-US" sz="2400" dirty="0"/>
          </a:p>
          <a:p>
            <a:r>
              <a:rPr lang="en-US" sz="2400" dirty="0" smtClean="0">
                <a:sym typeface="Wingdings"/>
              </a:rPr>
              <a:t>South </a:t>
            </a:r>
            <a:r>
              <a:rPr lang="en-US" sz="2400" dirty="0" smtClean="0">
                <a:sym typeface="Wingdings"/>
              </a:rPr>
              <a:t>Korea (2003) - c</a:t>
            </a:r>
            <a:r>
              <a:rPr lang="en-US" sz="2400" dirty="0" smtClean="0"/>
              <a:t>ompetition </a:t>
            </a:r>
            <a:r>
              <a:rPr lang="en-US" sz="2400" dirty="0"/>
              <a:t>reforms </a:t>
            </a:r>
            <a:r>
              <a:rPr lang="en-US" sz="2400" dirty="0" smtClean="0"/>
              <a:t>a </a:t>
            </a:r>
            <a:r>
              <a:rPr lang="en-US" sz="2400" dirty="0"/>
              <a:t>remarkable turning </a:t>
            </a:r>
            <a:r>
              <a:rPr lang="en-US" sz="2400" dirty="0" smtClean="0"/>
              <a:t>point</a:t>
            </a:r>
          </a:p>
          <a:p>
            <a:r>
              <a:rPr lang="en-US" sz="2400" dirty="0" smtClean="0"/>
              <a:t>Tanzania (2004) - competition increased firm-level productivity</a:t>
            </a:r>
          </a:p>
          <a:p>
            <a:r>
              <a:rPr lang="en-US" sz="2400" dirty="0" smtClean="0"/>
              <a:t>Jordan (2005) – impact of concentration &amp; barriers on productivity</a:t>
            </a:r>
            <a:endParaRPr lang="en-US" sz="2400" dirty="0" smtClean="0"/>
          </a:p>
          <a:p>
            <a:r>
              <a:rPr lang="en-US" sz="2400" dirty="0" smtClean="0">
                <a:sym typeface="Wingdings"/>
              </a:rPr>
              <a:t>Egypt (2005) – </a:t>
            </a:r>
            <a:r>
              <a:rPr lang="en-US" sz="2400" dirty="0" err="1" smtClean="0">
                <a:sym typeface="Wingdings"/>
              </a:rPr>
              <a:t>liberalisation</a:t>
            </a:r>
            <a:r>
              <a:rPr lang="en-US" sz="2400" dirty="0" smtClean="0">
                <a:sym typeface="Wingdings"/>
              </a:rPr>
              <a:t> of market leading to productivity gains</a:t>
            </a:r>
          </a:p>
          <a:p>
            <a:r>
              <a:rPr lang="en-US" sz="2400" dirty="0" smtClean="0">
                <a:sym typeface="Wingdings"/>
              </a:rPr>
              <a:t>Australia </a:t>
            </a:r>
            <a:r>
              <a:rPr lang="en-US" sz="2400" dirty="0" smtClean="0">
                <a:sym typeface="Wingdings"/>
              </a:rPr>
              <a:t>(2005) - </a:t>
            </a:r>
            <a:r>
              <a:rPr lang="en-US" sz="2400" dirty="0" smtClean="0"/>
              <a:t>AU</a:t>
            </a:r>
            <a:r>
              <a:rPr lang="en-US" sz="2400" dirty="0"/>
              <a:t>$ 20 billion gain in real </a:t>
            </a:r>
            <a:r>
              <a:rPr lang="en-US" sz="2400" dirty="0" smtClean="0"/>
              <a:t>GDP from NCP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/>
              <a:t>International </a:t>
            </a:r>
            <a:r>
              <a:rPr lang="en-US" sz="2400" b="1" u="sng" dirty="0" smtClean="0"/>
              <a:t>experience</a:t>
            </a:r>
          </a:p>
          <a:p>
            <a:r>
              <a:rPr lang="en-US" sz="2400" dirty="0" smtClean="0"/>
              <a:t>Relevant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(research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, international donors, IGOs, international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Useful </a:t>
            </a:r>
            <a:r>
              <a:rPr lang="en-US" sz="2400" dirty="0" smtClean="0"/>
              <a:t>existing approaches</a:t>
            </a:r>
          </a:p>
          <a:p>
            <a:r>
              <a:rPr lang="en-US" sz="2400" dirty="0" smtClean="0"/>
              <a:t>Available </a:t>
            </a:r>
            <a:r>
              <a:rPr lang="en-US" sz="2400" dirty="0" smtClean="0"/>
              <a:t>data (country and sector level)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296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94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Enforcement </a:t>
            </a:r>
            <a:r>
              <a:rPr lang="en-US" sz="3200" b="1" dirty="0" smtClean="0"/>
              <a:t>&amp; Advocacy </a:t>
            </a:r>
            <a:r>
              <a:rPr lang="en-US" sz="3200" b="1" dirty="0" smtClean="0">
                <a:solidFill>
                  <a:schemeClr val="tx1"/>
                </a:solidFill>
              </a:rPr>
              <a:t>Experience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24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47160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Consumer benefits</a:t>
            </a:r>
          </a:p>
          <a:p>
            <a:r>
              <a:rPr lang="en-US" dirty="0" smtClean="0"/>
              <a:t>Collective </a:t>
            </a:r>
            <a:r>
              <a:rPr lang="en-US" dirty="0"/>
              <a:t>price fixing by Cambodian boaters (2005)</a:t>
            </a:r>
          </a:p>
          <a:p>
            <a:r>
              <a:rPr lang="en-US" dirty="0" err="1"/>
              <a:t>Cartelisation</a:t>
            </a:r>
            <a:r>
              <a:rPr lang="en-US" dirty="0"/>
              <a:t> in city bus service in Nepal, Uganda (2005)</a:t>
            </a:r>
          </a:p>
          <a:p>
            <a:r>
              <a:rPr lang="en-US" dirty="0" smtClean="0"/>
              <a:t>Concerted </a:t>
            </a:r>
            <a:r>
              <a:rPr lang="en-US" dirty="0"/>
              <a:t>practice w.r.t interest rates among Namibian banks (2006</a:t>
            </a:r>
            <a:r>
              <a:rPr lang="en-US" dirty="0" smtClean="0"/>
              <a:t>)</a:t>
            </a:r>
          </a:p>
          <a:p>
            <a:r>
              <a:rPr lang="en-US" dirty="0"/>
              <a:t>Abusing dominance in Mauritian milk sector (2007)</a:t>
            </a:r>
          </a:p>
          <a:p>
            <a:r>
              <a:rPr lang="en-US" dirty="0" smtClean="0"/>
              <a:t>Lack of competition </a:t>
            </a:r>
            <a:r>
              <a:rPr lang="en-US" dirty="0"/>
              <a:t>in mobile phone market in Togo (2010)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Producer benefits</a:t>
            </a:r>
          </a:p>
          <a:p>
            <a:r>
              <a:rPr lang="en-US" dirty="0" smtClean="0"/>
              <a:t>Orange </a:t>
            </a:r>
            <a:r>
              <a:rPr lang="en-US" dirty="0"/>
              <a:t>monopoly in Indonesia affecting farmers (1991)</a:t>
            </a:r>
          </a:p>
          <a:p>
            <a:r>
              <a:rPr lang="en-US" dirty="0"/>
              <a:t>Price-fixing in auctioning of tobacco in Malawi (2005)</a:t>
            </a:r>
          </a:p>
          <a:p>
            <a:r>
              <a:rPr lang="en-US" dirty="0"/>
              <a:t>Relieving </a:t>
            </a:r>
            <a:r>
              <a:rPr lang="en-US" dirty="0" smtClean="0"/>
              <a:t>cotton </a:t>
            </a:r>
            <a:r>
              <a:rPr lang="en-US" dirty="0"/>
              <a:t>farmers from abusive practices in Zambia (2006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Highlighting challenges for SMEs in Namibia (2006)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Application of FCPs: </a:t>
            </a:r>
            <a:r>
              <a:rPr lang="en-US" sz="3200" b="1" dirty="0" smtClean="0">
                <a:solidFill>
                  <a:schemeClr val="tx1"/>
                </a:solidFill>
              </a:rPr>
              <a:t>Advocacy </a:t>
            </a:r>
            <a:r>
              <a:rPr lang="en-US" sz="3200" b="1" dirty="0" smtClean="0">
                <a:solidFill>
                  <a:schemeClr val="tx1"/>
                </a:solidFill>
              </a:rPr>
              <a:t>&amp; Outreach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25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2485256"/>
          </a:xfrm>
        </p:spPr>
        <p:txBody>
          <a:bodyPr/>
          <a:lstStyle/>
          <a:p>
            <a:r>
              <a:rPr lang="en-US" dirty="0" smtClean="0"/>
              <a:t>Impact of ACPs on producers, consumers</a:t>
            </a:r>
          </a:p>
          <a:p>
            <a:r>
              <a:rPr lang="en-US" dirty="0" smtClean="0"/>
              <a:t>Advocacy related to competition distorting policies</a:t>
            </a:r>
          </a:p>
          <a:p>
            <a:r>
              <a:rPr lang="en-US" dirty="0" smtClean="0"/>
              <a:t>Parliamentary outreach and discussions</a:t>
            </a:r>
          </a:p>
          <a:p>
            <a:r>
              <a:rPr lang="en-US" dirty="0" smtClean="0"/>
              <a:t>Government-Business Forum</a:t>
            </a:r>
          </a:p>
          <a:p>
            <a:r>
              <a:rPr lang="en-US" dirty="0" smtClean="0"/>
              <a:t>Media (information) campaign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11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Application of FCPs: </a:t>
            </a:r>
            <a:r>
              <a:rPr lang="en-US" sz="3200" b="1" dirty="0" smtClean="0">
                <a:solidFill>
                  <a:schemeClr val="tx1"/>
                </a:solidFill>
              </a:rPr>
              <a:t>Capacity </a:t>
            </a:r>
            <a:r>
              <a:rPr lang="en-US" sz="3200" b="1" dirty="0" smtClean="0">
                <a:solidFill>
                  <a:schemeClr val="tx1"/>
                </a:solidFill>
              </a:rPr>
              <a:t>Building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26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772400" cy="4141440"/>
          </a:xfrm>
        </p:spPr>
        <p:txBody>
          <a:bodyPr>
            <a:normAutofit/>
          </a:bodyPr>
          <a:lstStyle/>
          <a:p>
            <a:r>
              <a:rPr lang="en-US" dirty="0" smtClean="0"/>
              <a:t>Training Workshop for CAs and Sector Regulators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Enhance enforcement capacity (based on market 	studies)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Highlight need for coordination of actions (CA + SR)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National Orientation Workshop (other sectors)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Expanding support for competition reforms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smtClean="0"/>
              <a:t>Better buy-in (other sectors)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82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27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IV. MANAGEMENT &amp; PROGRAMMATIC ISSUES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6973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99802"/>
            <a:ext cx="7772400" cy="72494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Key issues: </a:t>
            </a:r>
            <a:r>
              <a:rPr lang="en-US" sz="3200" b="1" dirty="0" smtClean="0">
                <a:solidFill>
                  <a:schemeClr val="tx1"/>
                </a:solidFill>
              </a:rPr>
              <a:t>Development partners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28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27280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Role</a:t>
            </a:r>
          </a:p>
          <a:p>
            <a:pPr lvl="1"/>
            <a:r>
              <a:rPr lang="en-US" dirty="0" smtClean="0"/>
              <a:t>Propose </a:t>
            </a:r>
            <a:r>
              <a:rPr lang="en-US" dirty="0"/>
              <a:t>PAC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Guide project implementation process</a:t>
            </a:r>
          </a:p>
          <a:p>
            <a:pPr lvl="1"/>
            <a:r>
              <a:rPr lang="en-US" dirty="0" smtClean="0"/>
              <a:t>Participate in ‘internal review’</a:t>
            </a:r>
          </a:p>
          <a:p>
            <a:pPr lvl="1"/>
            <a:r>
              <a:rPr lang="en-US" dirty="0" smtClean="0"/>
              <a:t>Involve closely with ‘external evaluation’</a:t>
            </a:r>
          </a:p>
          <a:p>
            <a:pPr lvl="1"/>
            <a:r>
              <a:rPr lang="en-US" dirty="0" smtClean="0"/>
              <a:t>Stock-take project progress, periodically</a:t>
            </a:r>
          </a:p>
          <a:p>
            <a:pPr lvl="1"/>
            <a:r>
              <a:rPr lang="en-US" dirty="0" smtClean="0"/>
              <a:t>Act in coordination</a:t>
            </a:r>
          </a:p>
          <a:p>
            <a:pPr lvl="1"/>
            <a:r>
              <a:rPr lang="en-US" dirty="0" smtClean="0"/>
              <a:t>Engage country-offices in project countries/region</a:t>
            </a:r>
          </a:p>
          <a:p>
            <a:pPr lvl="1"/>
            <a:r>
              <a:rPr lang="en-US" dirty="0" smtClean="0"/>
              <a:t>Involve other donors &amp; </a:t>
            </a:r>
            <a:r>
              <a:rPr lang="en-US" dirty="0" smtClean="0"/>
              <a:t>IGOs</a:t>
            </a:r>
          </a:p>
          <a:p>
            <a:pPr lvl="1"/>
            <a:r>
              <a:rPr lang="en-US" dirty="0" smtClean="0"/>
              <a:t>Other donors to join in supporting CREW subsequently</a:t>
            </a: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83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Key issues : </a:t>
            </a:r>
            <a:r>
              <a:rPr lang="en-US" sz="3200" b="1" dirty="0" smtClean="0">
                <a:solidFill>
                  <a:schemeClr val="tx1"/>
                </a:solidFill>
              </a:rPr>
              <a:t>Development partners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29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5192" y="1196752"/>
            <a:ext cx="8291264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u="sng" dirty="0" smtClean="0"/>
              <a:t>Reporting &amp; </a:t>
            </a:r>
            <a:r>
              <a:rPr lang="en-US" sz="3100" b="1" u="sng" dirty="0" smtClean="0"/>
              <a:t>Management</a:t>
            </a:r>
          </a:p>
          <a:p>
            <a:pPr lvl="1"/>
            <a:r>
              <a:rPr lang="en-US" sz="3100" dirty="0" smtClean="0"/>
              <a:t>Donor Coordination </a:t>
            </a:r>
          </a:p>
          <a:p>
            <a:pPr lvl="1"/>
            <a:r>
              <a:rPr lang="en-US" sz="3100" dirty="0" smtClean="0"/>
              <a:t>Reporting </a:t>
            </a:r>
            <a:r>
              <a:rPr lang="en-US" sz="3100" dirty="0" smtClean="0"/>
              <a:t>arrangements</a:t>
            </a:r>
          </a:p>
          <a:p>
            <a:pPr lvl="1"/>
            <a:r>
              <a:rPr lang="en-US" sz="3100" dirty="0" smtClean="0"/>
              <a:t>GAANT Chart</a:t>
            </a:r>
          </a:p>
          <a:p>
            <a:pPr lvl="1"/>
            <a:r>
              <a:rPr lang="en-US" sz="3100" dirty="0" smtClean="0"/>
              <a:t>Operational Strategy Note (OSN</a:t>
            </a:r>
            <a:r>
              <a:rPr lang="en-US" sz="3100" dirty="0" smtClean="0"/>
              <a:t>)</a:t>
            </a:r>
          </a:p>
          <a:p>
            <a:pPr lvl="1">
              <a:buFontTx/>
              <a:buChar char="-"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u="sng" dirty="0" smtClean="0"/>
              <a:t>Budget</a:t>
            </a:r>
          </a:p>
          <a:p>
            <a:pPr lvl="1"/>
            <a:r>
              <a:rPr lang="en-US" sz="3100" dirty="0" smtClean="0"/>
              <a:t>Amount</a:t>
            </a:r>
          </a:p>
          <a:p>
            <a:pPr lvl="1"/>
            <a:r>
              <a:rPr lang="en-US" sz="3100" dirty="0" smtClean="0"/>
              <a:t>Value for Money (</a:t>
            </a:r>
            <a:r>
              <a:rPr lang="en-US" sz="3100" dirty="0" err="1" smtClean="0"/>
              <a:t>VfM</a:t>
            </a:r>
            <a:r>
              <a:rPr lang="en-US" sz="3100" dirty="0" smtClean="0"/>
              <a:t>) </a:t>
            </a:r>
            <a:r>
              <a:rPr lang="en-US" sz="3100" dirty="0" smtClean="0"/>
              <a:t>indicators</a:t>
            </a:r>
            <a:r>
              <a:rPr lang="en-IN" sz="3100" dirty="0" smtClean="0"/>
              <a:t>:</a:t>
            </a:r>
            <a:endParaRPr lang="en-IN" sz="3100" dirty="0"/>
          </a:p>
          <a:p>
            <a:pPr marL="0" indent="0">
              <a:buNone/>
            </a:pPr>
            <a:r>
              <a:rPr lang="en-IN" sz="3100" dirty="0" smtClean="0"/>
              <a:t>	(</a:t>
            </a:r>
            <a:r>
              <a:rPr lang="en-IN" sz="3100" dirty="0" err="1" smtClean="0"/>
              <a:t>i</a:t>
            </a:r>
            <a:r>
              <a:rPr lang="en-IN" sz="3100" dirty="0" smtClean="0"/>
              <a:t>) Admin </a:t>
            </a:r>
            <a:r>
              <a:rPr lang="en-IN" sz="3100" dirty="0"/>
              <a:t>expenses (travel </a:t>
            </a:r>
            <a:r>
              <a:rPr lang="en-IN" sz="3100" dirty="0" smtClean="0"/>
              <a:t>&amp; OH) as % of total expenses </a:t>
            </a:r>
            <a:r>
              <a:rPr lang="en-IN" sz="3100" dirty="0"/>
              <a:t>(</a:t>
            </a:r>
            <a:r>
              <a:rPr lang="en-IN" sz="3100" dirty="0" smtClean="0"/>
              <a:t>phase-	wise</a:t>
            </a:r>
            <a:r>
              <a:rPr lang="en-IN" sz="3100" dirty="0"/>
              <a:t>)</a:t>
            </a:r>
            <a:endParaRPr lang="en-IN" sz="3100" dirty="0" smtClean="0"/>
          </a:p>
          <a:p>
            <a:pPr marL="0" indent="0">
              <a:buNone/>
            </a:pPr>
            <a:r>
              <a:rPr lang="en-US" sz="3100" dirty="0" smtClean="0"/>
              <a:t>	(</a:t>
            </a:r>
            <a:r>
              <a:rPr lang="en-US" sz="3100" dirty="0" err="1" smtClean="0"/>
              <a:t>i</a:t>
            </a:r>
            <a:r>
              <a:rPr lang="en-US" sz="3100" dirty="0" smtClean="0"/>
              <a:t>) Admin expenses (travel &amp; OH) per output or country </a:t>
            </a:r>
            <a:r>
              <a:rPr lang="en-IN" sz="3100" dirty="0"/>
              <a:t>(</a:t>
            </a:r>
            <a:r>
              <a:rPr lang="en-IN" sz="3100" dirty="0" smtClean="0"/>
              <a:t>phase-	wise</a:t>
            </a:r>
            <a:r>
              <a:rPr lang="en-IN" sz="3100" dirty="0"/>
              <a:t>)</a:t>
            </a:r>
            <a:endParaRPr lang="en-IN" sz="3100" dirty="0" smtClean="0"/>
          </a:p>
          <a:p>
            <a:pPr marL="0" indent="0">
              <a:buNone/>
            </a:pPr>
            <a:r>
              <a:rPr lang="en-IN" sz="3100" dirty="0" smtClean="0"/>
              <a:t>	(iii) Programmatic expenses (research, validation and application) 	as % of total expenses (phase-wise)</a:t>
            </a: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9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A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55576" y="620688"/>
            <a:ext cx="7772400" cy="489654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I. INTRODUCTION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2874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109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Key issues</a:t>
            </a:r>
            <a:r>
              <a:rPr lang="en-US" sz="3200" b="1" dirty="0" smtClean="0"/>
              <a:t>: </a:t>
            </a:r>
            <a:r>
              <a:rPr lang="en-US" sz="3200" b="1" dirty="0">
                <a:solidFill>
                  <a:schemeClr val="tx1"/>
                </a:solidFill>
              </a:rPr>
              <a:t>Technical oversight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30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424936" cy="4896544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b="1" u="sng" dirty="0" smtClean="0"/>
              <a:t>Advisers</a:t>
            </a:r>
            <a:endParaRPr lang="en-US" b="1" u="sng" dirty="0" smtClean="0"/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Advisers (</a:t>
            </a:r>
            <a:r>
              <a:rPr lang="en-US" dirty="0" err="1" smtClean="0"/>
              <a:t>Shyam</a:t>
            </a:r>
            <a:r>
              <a:rPr lang="en-US" dirty="0" smtClean="0"/>
              <a:t> </a:t>
            </a:r>
            <a:r>
              <a:rPr lang="en-US" dirty="0" err="1" smtClean="0"/>
              <a:t>Khemani</a:t>
            </a:r>
            <a:r>
              <a:rPr lang="en-US" dirty="0" smtClean="0"/>
              <a:t> &amp; Fred Jenny)</a:t>
            </a:r>
          </a:p>
          <a:p>
            <a:pPr lvl="1"/>
            <a:r>
              <a:rPr lang="en-US" dirty="0" smtClean="0"/>
              <a:t>Point out relevant techniques, methods</a:t>
            </a:r>
          </a:p>
          <a:p>
            <a:pPr lvl="1"/>
            <a:r>
              <a:rPr lang="en-US" dirty="0" smtClean="0"/>
              <a:t>Guide in developing </a:t>
            </a:r>
            <a:r>
              <a:rPr lang="en-US" dirty="0" err="1" smtClean="0"/>
              <a:t>ToRs</a:t>
            </a:r>
            <a:r>
              <a:rPr lang="en-US" dirty="0" smtClean="0"/>
              <a:t> of reports, etc.</a:t>
            </a:r>
            <a:endParaRPr lang="en-US" dirty="0"/>
          </a:p>
          <a:p>
            <a:pPr lvl="1"/>
            <a:r>
              <a:rPr lang="en-US" dirty="0" smtClean="0"/>
              <a:t>Advise on sources of useful information</a:t>
            </a:r>
          </a:p>
          <a:p>
            <a:pPr lvl="1"/>
            <a:r>
              <a:rPr lang="en-US" dirty="0" smtClean="0"/>
              <a:t>Secure useful reports, data	</a:t>
            </a:r>
          </a:p>
          <a:p>
            <a:pPr lvl="1"/>
            <a:r>
              <a:rPr lang="en-US" dirty="0" smtClean="0"/>
              <a:t>Help draft and re-draft parts of reports</a:t>
            </a:r>
          </a:p>
          <a:p>
            <a:pPr lvl="1"/>
            <a:r>
              <a:rPr lang="en-US" dirty="0" smtClean="0"/>
              <a:t>Play an active role in outreach</a:t>
            </a:r>
          </a:p>
          <a:p>
            <a:pPr lvl="1"/>
            <a:r>
              <a:rPr lang="en-US" dirty="0" smtClean="0"/>
              <a:t>Get involved in capacity building activities</a:t>
            </a:r>
          </a:p>
          <a:p>
            <a:pPr marL="32004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b="1" u="sng" dirty="0" smtClean="0"/>
              <a:t>Associate </a:t>
            </a:r>
            <a:r>
              <a:rPr lang="en-US" b="1" u="sng" dirty="0" err="1" smtClean="0"/>
              <a:t>Organisation</a:t>
            </a:r>
            <a:endParaRPr lang="en-US" b="1" u="sng" dirty="0" smtClean="0"/>
          </a:p>
          <a:p>
            <a:pPr lvl="1"/>
            <a:r>
              <a:rPr lang="en-US" dirty="0" err="1" smtClean="0"/>
              <a:t>Draf</a:t>
            </a:r>
            <a:r>
              <a:rPr lang="en-US" dirty="0" smtClean="0"/>
              <a:t> </a:t>
            </a:r>
            <a:r>
              <a:rPr lang="en-US" dirty="0" err="1" smtClean="0"/>
              <a:t>tthe</a:t>
            </a:r>
            <a:r>
              <a:rPr lang="en-US" dirty="0" smtClean="0"/>
              <a:t> </a:t>
            </a:r>
            <a:r>
              <a:rPr lang="en-US" dirty="0" smtClean="0"/>
              <a:t>background paper</a:t>
            </a:r>
          </a:p>
          <a:p>
            <a:pPr lvl="1"/>
            <a:r>
              <a:rPr lang="en-US" dirty="0" smtClean="0"/>
              <a:t>Assist in preparing </a:t>
            </a:r>
            <a:r>
              <a:rPr lang="en-US" dirty="0" err="1" smtClean="0"/>
              <a:t>sectoral</a:t>
            </a:r>
            <a:r>
              <a:rPr lang="en-US" dirty="0" smtClean="0"/>
              <a:t> </a:t>
            </a:r>
            <a:r>
              <a:rPr lang="en-US" dirty="0" smtClean="0"/>
              <a:t>FCPs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Key issues</a:t>
            </a:r>
            <a:r>
              <a:rPr lang="en-US" sz="3200" b="1" dirty="0"/>
              <a:t>: </a:t>
            </a:r>
            <a:r>
              <a:rPr lang="en-US" sz="3200" b="1" dirty="0" smtClean="0">
                <a:solidFill>
                  <a:schemeClr val="tx1"/>
                </a:solidFill>
              </a:rPr>
              <a:t>Project </a:t>
            </a:r>
            <a:r>
              <a:rPr lang="en-US" sz="3200" b="1" dirty="0">
                <a:solidFill>
                  <a:schemeClr val="tx1"/>
                </a:solidFill>
              </a:rPr>
              <a:t>Advisory </a:t>
            </a:r>
            <a:r>
              <a:rPr lang="en-US" sz="3200" b="1" dirty="0" smtClean="0">
                <a:solidFill>
                  <a:schemeClr val="tx1"/>
                </a:solidFill>
              </a:rPr>
              <a:t>Committee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31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5192" y="1412776"/>
            <a:ext cx="8435280" cy="47419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Composition</a:t>
            </a:r>
            <a:r>
              <a:rPr lang="en-US" b="1" dirty="0" smtClean="0"/>
              <a:t>: </a:t>
            </a:r>
            <a:r>
              <a:rPr lang="en-US" dirty="0" smtClean="0"/>
              <a:t>International </a:t>
            </a:r>
            <a:r>
              <a:rPr lang="en-US" dirty="0" smtClean="0"/>
              <a:t>experts, practitioners from regions, international </a:t>
            </a:r>
            <a:r>
              <a:rPr lang="en-US" dirty="0" err="1" smtClean="0"/>
              <a:t>organisations</a:t>
            </a:r>
            <a:r>
              <a:rPr lang="en-US" dirty="0" smtClean="0"/>
              <a:t>, donors, RECs, etc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Role</a:t>
            </a:r>
            <a:endParaRPr lang="en-US" b="1" u="sng" dirty="0" smtClean="0"/>
          </a:p>
          <a:p>
            <a:r>
              <a:rPr lang="en-US" dirty="0" smtClean="0"/>
              <a:t>Point </a:t>
            </a:r>
            <a:r>
              <a:rPr lang="en-US" dirty="0" smtClean="0"/>
              <a:t>sources of useful information (techniques, </a:t>
            </a:r>
            <a:r>
              <a:rPr lang="en-US" dirty="0" smtClean="0"/>
              <a:t>methods</a:t>
            </a:r>
            <a:r>
              <a:rPr lang="en-US" dirty="0" smtClean="0"/>
              <a:t>, data ) at country/sector levels </a:t>
            </a:r>
          </a:p>
          <a:p>
            <a:r>
              <a:rPr lang="en-US" dirty="0" smtClean="0"/>
              <a:t>Quality </a:t>
            </a:r>
            <a:r>
              <a:rPr lang="en-US" dirty="0" smtClean="0"/>
              <a:t>control of project reports, briefs, etc.</a:t>
            </a:r>
          </a:p>
          <a:p>
            <a:r>
              <a:rPr lang="en-US" dirty="0" smtClean="0"/>
              <a:t>Strategic </a:t>
            </a:r>
            <a:r>
              <a:rPr lang="en-US" dirty="0" smtClean="0"/>
              <a:t>advise (advocacy &amp; outreach)</a:t>
            </a:r>
          </a:p>
          <a:p>
            <a:r>
              <a:rPr lang="en-US" dirty="0" err="1" smtClean="0"/>
              <a:t>Finalisation</a:t>
            </a:r>
            <a:r>
              <a:rPr lang="en-US" dirty="0" smtClean="0"/>
              <a:t> </a:t>
            </a:r>
            <a:r>
              <a:rPr lang="en-US" dirty="0" smtClean="0"/>
              <a:t>of project countries (4)</a:t>
            </a:r>
          </a:p>
          <a:p>
            <a:r>
              <a:rPr lang="en-US" dirty="0" smtClean="0"/>
              <a:t>Advise </a:t>
            </a:r>
            <a:r>
              <a:rPr lang="en-US" dirty="0" smtClean="0"/>
              <a:t>for choosing sectors (2)</a:t>
            </a:r>
          </a:p>
          <a:p>
            <a:r>
              <a:rPr lang="en-US" dirty="0" smtClean="0"/>
              <a:t>Address </a:t>
            </a:r>
            <a:r>
              <a:rPr lang="en-US" dirty="0" smtClean="0"/>
              <a:t>challenges in implementation</a:t>
            </a:r>
          </a:p>
          <a:p>
            <a:r>
              <a:rPr lang="en-US" dirty="0" smtClean="0"/>
              <a:t>Get </a:t>
            </a:r>
            <a:r>
              <a:rPr lang="en-US" dirty="0" smtClean="0"/>
              <a:t>involved in capacity building 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56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08" y="476672"/>
            <a:ext cx="8132440" cy="58092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Key issues</a:t>
            </a:r>
            <a:r>
              <a:rPr lang="en-US" sz="3200" b="1" dirty="0"/>
              <a:t>: </a:t>
            </a:r>
            <a:r>
              <a:rPr lang="en-US" sz="3200" b="1" dirty="0">
                <a:solidFill>
                  <a:schemeClr val="tx1"/>
                </a:solidFill>
              </a:rPr>
              <a:t>Project Advisory Committee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32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Meetings &amp; Interactions (Project Team)</a:t>
            </a:r>
          </a:p>
          <a:p>
            <a:pPr lvl="1"/>
            <a:r>
              <a:rPr lang="en-US" sz="2400" dirty="0" smtClean="0"/>
              <a:t>Physical meetings once a year (CREW meetings)</a:t>
            </a:r>
          </a:p>
          <a:p>
            <a:pPr lvl="1"/>
            <a:r>
              <a:rPr lang="en-US" sz="2400" dirty="0" smtClean="0"/>
              <a:t>Meetings on sidelines of international conferences (OECD GCF, UNCTAD IGE, ACF, etc.)</a:t>
            </a:r>
          </a:p>
          <a:p>
            <a:pPr lvl="1"/>
            <a:r>
              <a:rPr lang="en-US" sz="2400" dirty="0" smtClean="0"/>
              <a:t>SKYPE meetings (bi-annual)</a:t>
            </a:r>
          </a:p>
          <a:p>
            <a:pPr lvl="1"/>
            <a:r>
              <a:rPr lang="en-US" sz="2400" dirty="0" smtClean="0"/>
              <a:t>Quarterly reports  and </a:t>
            </a:r>
            <a:r>
              <a:rPr lang="en-US" sz="2400" dirty="0" smtClean="0"/>
              <a:t>feedback</a:t>
            </a:r>
          </a:p>
          <a:p>
            <a:pPr lvl="1"/>
            <a:r>
              <a:rPr lang="en-US" dirty="0" smtClean="0"/>
              <a:t>Any other possibilities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21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56" y="404664"/>
            <a:ext cx="7772400" cy="72494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Plan for Inception Phase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33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Planning Meeting</a:t>
            </a:r>
          </a:p>
          <a:p>
            <a:r>
              <a:rPr lang="en-US" dirty="0" smtClean="0"/>
              <a:t>Drafting the Operational Strategy Note (OSN)</a:t>
            </a:r>
          </a:p>
          <a:p>
            <a:r>
              <a:rPr lang="en-US" dirty="0" smtClean="0"/>
              <a:t>Identification of PAC members</a:t>
            </a:r>
          </a:p>
          <a:p>
            <a:r>
              <a:rPr lang="en-US" dirty="0" err="1" smtClean="0"/>
              <a:t>ToR</a:t>
            </a:r>
            <a:r>
              <a:rPr lang="en-US" dirty="0" smtClean="0"/>
              <a:t> of Project Adviser(s)</a:t>
            </a:r>
          </a:p>
          <a:p>
            <a:r>
              <a:rPr lang="en-US" dirty="0" smtClean="0"/>
              <a:t>Identification of Project Associate </a:t>
            </a:r>
            <a:r>
              <a:rPr lang="en-US" dirty="0" err="1" smtClean="0"/>
              <a:t>Organisation</a:t>
            </a:r>
            <a:r>
              <a:rPr lang="en-US" dirty="0" smtClean="0"/>
              <a:t>  (PAO)</a:t>
            </a:r>
          </a:p>
          <a:p>
            <a:r>
              <a:rPr lang="en-US" dirty="0" smtClean="0"/>
              <a:t>Drafting of background paper by PAO, ‘Measuring impacts of competition reforms : suggested approaches &amp; methods’ </a:t>
            </a:r>
          </a:p>
          <a:p>
            <a:r>
              <a:rPr lang="en-US" dirty="0" smtClean="0"/>
              <a:t>Inception Meeting in February 2013 (Nairobi, Kenya)</a:t>
            </a:r>
          </a:p>
          <a:p>
            <a:r>
              <a:rPr lang="en-US" dirty="0" smtClean="0"/>
              <a:t>Identification of sectors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9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Any other issues</a:t>
            </a:r>
            <a:endParaRPr lang="en-IN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34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94894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35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Thank You</a:t>
            </a:r>
          </a:p>
          <a:p>
            <a:pPr marL="0" indent="0" algn="ctr">
              <a:buNone/>
            </a:pPr>
            <a:r>
              <a:rPr lang="en-US" sz="4000" b="1" dirty="0" smtClean="0"/>
              <a:t>CUTS Team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 smtClean="0"/>
              <a:t>Beginnings are always exciting!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159461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Meeting Agenda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4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</a:rPr>
              <a:t>Day I (8</a:t>
            </a:r>
            <a:r>
              <a:rPr lang="en-US" sz="2200" b="1" u="sng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</a:rPr>
              <a:t> November 2012)</a:t>
            </a:r>
          </a:p>
          <a:p>
            <a:pPr marL="0" indent="0">
              <a:buNone/>
            </a:pPr>
            <a:r>
              <a:rPr lang="en-US" sz="2400" dirty="0" smtClean="0"/>
              <a:t>1030hrs:	Welcome</a:t>
            </a:r>
          </a:p>
          <a:p>
            <a:pPr marL="0" indent="0">
              <a:buNone/>
            </a:pPr>
            <a:r>
              <a:rPr lang="en-US" sz="2400" dirty="0" smtClean="0"/>
              <a:t>1040hrs:	Introduction of Participants</a:t>
            </a:r>
          </a:p>
          <a:p>
            <a:pPr marL="0" indent="0">
              <a:buNone/>
            </a:pPr>
            <a:r>
              <a:rPr lang="en-US" sz="2400" dirty="0" smtClean="0"/>
              <a:t>1050hrs:	Purpose of Meeting</a:t>
            </a:r>
          </a:p>
          <a:p>
            <a:pPr marL="0" indent="0">
              <a:buNone/>
            </a:pPr>
            <a:r>
              <a:rPr lang="en-US" sz="2400" dirty="0" smtClean="0"/>
              <a:t>1100hrs:	Discussion on Substantive Issues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 </a:t>
            </a:r>
            <a:r>
              <a:rPr lang="en-US" sz="2400" dirty="0" smtClean="0">
                <a:solidFill>
                  <a:srgbClr val="002060"/>
                </a:solidFill>
              </a:rPr>
              <a:t>Research (2hrs)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1300hrs:	Light Lunch</a:t>
            </a:r>
          </a:p>
          <a:p>
            <a:pPr marL="0" indent="0">
              <a:buNone/>
            </a:pPr>
            <a:r>
              <a:rPr lang="en-US" sz="2400" dirty="0" smtClean="0"/>
              <a:t>1330hrs:	Discussion </a:t>
            </a:r>
            <a:r>
              <a:rPr lang="en-US" sz="2400" dirty="0"/>
              <a:t>on Substantive Issues</a:t>
            </a:r>
          </a:p>
          <a:p>
            <a:pPr marL="0" indent="0"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 </a:t>
            </a:r>
            <a:r>
              <a:rPr lang="en-US" sz="2400" dirty="0" smtClean="0">
                <a:solidFill>
                  <a:srgbClr val="002060"/>
                </a:solidFill>
              </a:rPr>
              <a:t>Advocacy &amp; Outreach (1.5 </a:t>
            </a:r>
            <a:r>
              <a:rPr lang="en-US" sz="2400" dirty="0" err="1" smtClean="0">
                <a:solidFill>
                  <a:srgbClr val="002060"/>
                </a:solidFill>
              </a:rPr>
              <a:t>hrs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1500hrs:	Tea Break</a:t>
            </a:r>
          </a:p>
          <a:p>
            <a:pPr marL="0" indent="0">
              <a:buNone/>
            </a:pPr>
            <a:r>
              <a:rPr lang="en-US" sz="2400" dirty="0" smtClean="0"/>
              <a:t>1530hrs:		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 </a:t>
            </a:r>
            <a:r>
              <a:rPr lang="en-US" sz="2400" dirty="0" smtClean="0">
                <a:solidFill>
                  <a:srgbClr val="002060"/>
                </a:solidFill>
              </a:rPr>
              <a:t>Capacity Building (1.5 </a:t>
            </a:r>
            <a:r>
              <a:rPr lang="en-US" sz="2400" dirty="0" err="1" smtClean="0">
                <a:solidFill>
                  <a:srgbClr val="002060"/>
                </a:solidFill>
              </a:rPr>
              <a:t>hrs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/>
              <a:t>1700hrs:	Recap &amp; Close of First Day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193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223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Meeting Agenda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5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8772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Day II (9</a:t>
            </a:r>
            <a:r>
              <a:rPr lang="en-US" sz="2000" b="1" u="sng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 November 2012)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0900hrs: Discussions on Programmatic Issues</a:t>
            </a:r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 Reporting &amp; Management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		 Donor Coordination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		 Project Advisory Committee (Composition, Role 		&amp; Engagement)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1100hrs: Tea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sym typeface="Wingdings"/>
              </a:rPr>
              <a:t>Break</a:t>
            </a:r>
          </a:p>
          <a:p>
            <a:pPr marL="0" indent="0">
              <a:buNone/>
            </a:pPr>
            <a:r>
              <a:rPr lang="en-US" sz="2400" dirty="0" smtClean="0"/>
              <a:t>1115hrs:  Discussions </a:t>
            </a:r>
            <a:r>
              <a:rPr lang="en-US" sz="2400" dirty="0"/>
              <a:t>on Programmatic Issues</a:t>
            </a: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 </a:t>
            </a:r>
            <a:r>
              <a:rPr lang="en-US" sz="2400" dirty="0">
                <a:solidFill>
                  <a:srgbClr val="002060"/>
                </a:solidFill>
                <a:sym typeface="Wingdings"/>
              </a:rPr>
              <a:t>Technical Oversight 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(Sub-Committee, Advisers</a:t>
            </a:r>
            <a:r>
              <a:rPr lang="en-US" sz="2400" dirty="0">
                <a:solidFill>
                  <a:srgbClr val="002060"/>
                </a:solidFill>
                <a:sym typeface="Wingdings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		PAC</a:t>
            </a:r>
            <a:r>
              <a:rPr lang="en-US" sz="2400" dirty="0">
                <a:solidFill>
                  <a:srgbClr val="002060"/>
                </a:solidFill>
                <a:sym typeface="Wingdings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1300hrs: Light Lunch</a:t>
            </a:r>
          </a:p>
          <a:p>
            <a:pPr marL="0" indent="0">
              <a:buNone/>
            </a:pPr>
            <a:r>
              <a:rPr lang="en-US" sz="2400" dirty="0" smtClean="0"/>
              <a:t>1330hrs</a:t>
            </a:r>
            <a:r>
              <a:rPr lang="en-US" sz="2400" dirty="0"/>
              <a:t>: </a:t>
            </a:r>
            <a:r>
              <a:rPr lang="en-US" sz="2400" dirty="0" smtClean="0"/>
              <a:t>Discussions </a:t>
            </a:r>
            <a:r>
              <a:rPr lang="en-US" sz="2400" dirty="0"/>
              <a:t>on Programmatic Issues</a:t>
            </a:r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sym typeface="Wingdings"/>
              </a:rPr>
              <a:t> </a:t>
            </a:r>
            <a:r>
              <a:rPr lang="en-US" sz="2400" dirty="0">
                <a:solidFill>
                  <a:srgbClr val="002060"/>
                </a:solidFill>
                <a:sym typeface="Wingdings"/>
              </a:rPr>
              <a:t>Plan for Inception Phase</a:t>
            </a:r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1500hrs: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Recap &amp; Closing </a:t>
            </a:r>
          </a:p>
        </p:txBody>
      </p:sp>
    </p:spTree>
    <p:extLst>
      <p:ext uri="{BB962C8B-B14F-4D97-AF65-F5344CB8AC3E}">
        <p14:creationId xmlns:p14="http://schemas.microsoft.com/office/powerpoint/2010/main" val="13970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Participants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6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GIZ (Germany)</a:t>
            </a:r>
          </a:p>
          <a:p>
            <a:pPr marL="0" indent="0">
              <a:buNone/>
            </a:pPr>
            <a:r>
              <a:rPr lang="en-US" sz="2400" dirty="0" smtClean="0"/>
              <a:t> – Johanna </a:t>
            </a:r>
            <a:r>
              <a:rPr lang="en-US" sz="2400" dirty="0" err="1" smtClean="0"/>
              <a:t>Speer</a:t>
            </a:r>
            <a:r>
              <a:rPr lang="en-US" sz="2400" dirty="0" smtClean="0"/>
              <a:t>, </a:t>
            </a:r>
            <a:r>
              <a:rPr lang="en-US" sz="2400" dirty="0" err="1" smtClean="0"/>
              <a:t>Eiko</a:t>
            </a:r>
            <a:r>
              <a:rPr lang="en-US" sz="2400" dirty="0" smtClean="0"/>
              <a:t> Kauffmann &amp; Sebastian </a:t>
            </a:r>
            <a:r>
              <a:rPr lang="en-US" sz="2400" dirty="0" err="1" smtClean="0"/>
              <a:t>Gilcher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DFID (UK)</a:t>
            </a:r>
          </a:p>
          <a:p>
            <a:pPr marL="0" indent="0">
              <a:buNone/>
            </a:pPr>
            <a:r>
              <a:rPr lang="en-US" sz="2400" dirty="0" smtClean="0"/>
              <a:t>- Miguel </a:t>
            </a:r>
            <a:r>
              <a:rPr lang="en-US" sz="2400" dirty="0" err="1" smtClean="0"/>
              <a:t>Laric</a:t>
            </a:r>
            <a:endParaRPr lang="en-US" sz="2400" dirty="0" smtClean="0"/>
          </a:p>
          <a:p>
            <a:r>
              <a:rPr lang="en-US" sz="2400" b="1" dirty="0" smtClean="0"/>
              <a:t>CUTS International</a:t>
            </a:r>
          </a:p>
          <a:p>
            <a:pPr>
              <a:buFontTx/>
              <a:buChar char="-"/>
            </a:pPr>
            <a:r>
              <a:rPr lang="en-US" sz="2400" dirty="0" err="1" smtClean="0"/>
              <a:t>Pradeep</a:t>
            </a:r>
            <a:r>
              <a:rPr lang="en-US" sz="2400" dirty="0" smtClean="0"/>
              <a:t> S Mehta, </a:t>
            </a:r>
            <a:r>
              <a:rPr lang="en-US" sz="2400" dirty="0" err="1" smtClean="0"/>
              <a:t>Rijit</a:t>
            </a:r>
            <a:r>
              <a:rPr lang="en-US" sz="2400" dirty="0" smtClean="0"/>
              <a:t> </a:t>
            </a:r>
            <a:r>
              <a:rPr lang="en-US" sz="2400" dirty="0" err="1" smtClean="0"/>
              <a:t>Sengupta</a:t>
            </a:r>
            <a:r>
              <a:rPr lang="en-US" sz="2400" dirty="0" smtClean="0"/>
              <a:t>, Cornelius </a:t>
            </a:r>
            <a:r>
              <a:rPr lang="en-US" sz="2400" dirty="0" err="1" smtClean="0"/>
              <a:t>Dube</a:t>
            </a:r>
            <a:r>
              <a:rPr lang="en-US" sz="2400" dirty="0" smtClean="0"/>
              <a:t> &amp; Julian </a:t>
            </a:r>
            <a:r>
              <a:rPr lang="en-US" sz="2400" dirty="0" err="1" smtClean="0"/>
              <a:t>Mukiibi</a:t>
            </a:r>
            <a:endParaRPr lang="en-US" sz="2400" dirty="0" smtClean="0"/>
          </a:p>
          <a:p>
            <a:r>
              <a:rPr lang="en-US" sz="2400" b="1" dirty="0" smtClean="0"/>
              <a:t>Project Advisers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- Fred Jenny  &amp; </a:t>
            </a:r>
            <a:r>
              <a:rPr lang="en-US" sz="2400" dirty="0" err="1" smtClean="0"/>
              <a:t>Shyam</a:t>
            </a:r>
            <a:r>
              <a:rPr lang="en-US" sz="2400" dirty="0" smtClean="0"/>
              <a:t> </a:t>
            </a:r>
            <a:r>
              <a:rPr lang="en-US" sz="2400" dirty="0" err="1" smtClean="0"/>
              <a:t>Khemani</a:t>
            </a:r>
            <a:endParaRPr lang="en-US" sz="2400" dirty="0" smtClean="0"/>
          </a:p>
          <a:p>
            <a:r>
              <a:rPr lang="en-US" sz="2400" b="1" dirty="0" smtClean="0"/>
              <a:t>Others</a:t>
            </a:r>
          </a:p>
          <a:p>
            <a:pPr marL="0" indent="0">
              <a:buNone/>
            </a:pPr>
            <a:r>
              <a:rPr lang="en-US" sz="2400" dirty="0" smtClean="0"/>
              <a:t>- Representative of DIE, Germany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964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381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Purpose of the Meeting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7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16224"/>
            <a:ext cx="8229600" cy="370100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Harmonise</a:t>
            </a:r>
            <a:r>
              <a:rPr lang="en-US" sz="2400" dirty="0" smtClean="0"/>
              <a:t> implementation process involving all actors</a:t>
            </a:r>
            <a:endParaRPr lang="en-US" sz="2400" dirty="0" smtClean="0"/>
          </a:p>
          <a:p>
            <a:r>
              <a:rPr lang="en-US" sz="2400" dirty="0" smtClean="0"/>
              <a:t>Highlight key </a:t>
            </a:r>
            <a:r>
              <a:rPr lang="en-US" sz="2400" dirty="0" smtClean="0"/>
              <a:t>substantive </a:t>
            </a:r>
            <a:r>
              <a:rPr lang="en-US" sz="2400" dirty="0" smtClean="0"/>
              <a:t>issues</a:t>
            </a:r>
            <a:endParaRPr lang="en-US" sz="2400" dirty="0" smtClean="0"/>
          </a:p>
          <a:p>
            <a:r>
              <a:rPr lang="en-US" sz="2400" dirty="0" smtClean="0"/>
              <a:t>Discuss certain programmatic </a:t>
            </a:r>
            <a:r>
              <a:rPr lang="en-US" sz="2400" dirty="0" smtClean="0"/>
              <a:t>components</a:t>
            </a:r>
          </a:p>
          <a:p>
            <a:r>
              <a:rPr lang="en-US" sz="2400" dirty="0"/>
              <a:t>Identification of the project </a:t>
            </a:r>
            <a:r>
              <a:rPr lang="en-US" sz="2400" dirty="0" smtClean="0"/>
              <a:t>countries</a:t>
            </a:r>
            <a:endParaRPr lang="en-US" sz="2400" dirty="0"/>
          </a:p>
          <a:p>
            <a:r>
              <a:rPr lang="en-US" sz="2400" dirty="0"/>
              <a:t>Discussions on possible sectors: criteria</a:t>
            </a:r>
            <a:endParaRPr lang="en-IN" sz="2400" dirty="0"/>
          </a:p>
          <a:p>
            <a:r>
              <a:rPr lang="en-US" sz="2400" dirty="0" smtClean="0"/>
              <a:t>Discuss </a:t>
            </a:r>
            <a:r>
              <a:rPr lang="en-US" sz="2400" dirty="0" smtClean="0"/>
              <a:t>the Operational Plan for the ‘Inception Phase’</a:t>
            </a:r>
          </a:p>
          <a:p>
            <a:r>
              <a:rPr lang="en-US" sz="2400" dirty="0" smtClean="0"/>
              <a:t>Enhance familiarity between the project team and </a:t>
            </a:r>
            <a:r>
              <a:rPr lang="en-US" sz="2400" dirty="0" smtClean="0"/>
              <a:t>donors</a:t>
            </a:r>
          </a:p>
          <a:p>
            <a:r>
              <a:rPr lang="en-US" sz="2400" dirty="0"/>
              <a:t>Sign the Contract(s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7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8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77240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II. ABOUT THE PROJEC T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0788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CREW </a:t>
            </a:r>
            <a:r>
              <a:rPr lang="en-US" sz="3200" b="1" dirty="0" smtClean="0"/>
              <a:t>Project – Goal &amp; Objectives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9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Goal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 better demonstrate measurable benefits from an effective competition regime in DCs, for ensuring long-term support for competition reforms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b="1" u="sng" dirty="0" smtClean="0"/>
              <a:t>Objectives</a:t>
            </a:r>
            <a:endParaRPr lang="en-US" sz="2400" dirty="0" smtClean="0"/>
          </a:p>
          <a:p>
            <a:r>
              <a:rPr lang="en-US" sz="2400" dirty="0" smtClean="0"/>
              <a:t>Enhance </a:t>
            </a:r>
            <a:r>
              <a:rPr lang="en-US" sz="2400" dirty="0" smtClean="0"/>
              <a:t>understanding of benefits from effective competition regimes in DCs</a:t>
            </a:r>
          </a:p>
          <a:p>
            <a:r>
              <a:rPr lang="en-US" sz="2400" dirty="0" smtClean="0"/>
              <a:t>Develop </a:t>
            </a:r>
            <a:r>
              <a:rPr lang="en-US" sz="2400" dirty="0" smtClean="0"/>
              <a:t>&amp; Test a Methodology to assess efficacy of competition reforms in benefitting all</a:t>
            </a:r>
          </a:p>
          <a:p>
            <a:r>
              <a:rPr lang="en-US" sz="2400" dirty="0" smtClean="0"/>
              <a:t>Advocate </a:t>
            </a:r>
            <a:r>
              <a:rPr lang="en-US" sz="2400" dirty="0" smtClean="0"/>
              <a:t>to key actors (National &amp; International) for greater support to competition reforms in DCs</a:t>
            </a:r>
          </a:p>
          <a:p>
            <a:r>
              <a:rPr lang="en-US" sz="2400" dirty="0" smtClean="0"/>
              <a:t>Sustain </a:t>
            </a:r>
            <a:r>
              <a:rPr lang="en-US" sz="2400" dirty="0" smtClean="0"/>
              <a:t>momentum on competition reforms and take it forward </a:t>
            </a:r>
          </a:p>
        </p:txBody>
      </p:sp>
    </p:spTree>
    <p:extLst>
      <p:ext uri="{BB962C8B-B14F-4D97-AF65-F5344CB8AC3E}">
        <p14:creationId xmlns:p14="http://schemas.microsoft.com/office/powerpoint/2010/main" val="27182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1066</TotalTime>
  <Words>1530</Words>
  <Application>Microsoft Office PowerPoint</Application>
  <PresentationFormat>On-screen Show (4:3)</PresentationFormat>
  <Paragraphs>330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Competition Reforms in Key Markets for Enhancing Social &amp; Economic Welfare in Developing Countries   CREW Project: Investigation &amp; Operational Plan</vt:lpstr>
      <vt:lpstr>Outline of the Discussions</vt:lpstr>
      <vt:lpstr>PowerPoint Presentation</vt:lpstr>
      <vt:lpstr>Meeting Agenda</vt:lpstr>
      <vt:lpstr>Meeting Agenda</vt:lpstr>
      <vt:lpstr>Participants</vt:lpstr>
      <vt:lpstr>Purpose of the Meeting</vt:lpstr>
      <vt:lpstr>PowerPoint Presentation</vt:lpstr>
      <vt:lpstr>CREW Project – Goal &amp; Objectives</vt:lpstr>
      <vt:lpstr>CREW project – Outputs &amp; Outcome</vt:lpstr>
      <vt:lpstr>CREW Project - Implementation</vt:lpstr>
      <vt:lpstr>CREW Project – Caveats</vt:lpstr>
      <vt:lpstr>PowerPoint Presentation</vt:lpstr>
      <vt:lpstr>Effective  competition reforms process: tracing the pathway (Theory of Change)</vt:lpstr>
      <vt:lpstr>Project Phases</vt:lpstr>
      <vt:lpstr>Project Countries: Criteria for Selection</vt:lpstr>
      <vt:lpstr>Criteria for selecting Sectors - discussions</vt:lpstr>
      <vt:lpstr>Critical issues in Research</vt:lpstr>
      <vt:lpstr>Measuring Indicators to assess benefits</vt:lpstr>
      <vt:lpstr>Benefits of competition reforms for Consumers (Indicators)</vt:lpstr>
      <vt:lpstr>Benefits of competition reforms for Producers  (Indicators)</vt:lpstr>
      <vt:lpstr>Benefits of competition reforms for Producers (Indicators)</vt:lpstr>
      <vt:lpstr>Existing Evidence &amp; applicable Methods</vt:lpstr>
      <vt:lpstr>Enforcement &amp; Advocacy Experience</vt:lpstr>
      <vt:lpstr>Application of FCPs: Advocacy &amp; Outreach </vt:lpstr>
      <vt:lpstr>Application of FCPs: Capacity Building</vt:lpstr>
      <vt:lpstr>PowerPoint Presentation</vt:lpstr>
      <vt:lpstr>Key issues: Development partners</vt:lpstr>
      <vt:lpstr>Key issues : Development partners</vt:lpstr>
      <vt:lpstr>Key issues: Technical oversight</vt:lpstr>
      <vt:lpstr>Key issues: Project Advisory Committee</vt:lpstr>
      <vt:lpstr>Key issues: Project Advisory Committee</vt:lpstr>
      <vt:lpstr>Plan for Inception Phase</vt:lpstr>
      <vt:lpstr>Any other issues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Reforms in Key Markets for Enhancing Social &amp; Economic Welfare in Developing Countries (CREW Project)</dc:title>
  <dc:creator>user</dc:creator>
  <cp:lastModifiedBy>user</cp:lastModifiedBy>
  <cp:revision>230</cp:revision>
  <cp:lastPrinted>2012-11-02T11:20:51Z</cp:lastPrinted>
  <dcterms:created xsi:type="dcterms:W3CDTF">2012-11-01T10:57:26Z</dcterms:created>
  <dcterms:modified xsi:type="dcterms:W3CDTF">2012-11-03T12:24:51Z</dcterms:modified>
</cp:coreProperties>
</file>