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70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2" autoAdjust="0"/>
    <p:restoredTop sz="93073" autoAdjust="0"/>
  </p:normalViewPr>
  <p:slideViewPr>
    <p:cSldViewPr>
      <p:cViewPr>
        <p:scale>
          <a:sx n="70" d="100"/>
          <a:sy n="70" d="100"/>
        </p:scale>
        <p:origin x="-185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071E2-CF98-42D8-A34D-1E9476D82813}" type="datetimeFigureOut">
              <a:rPr lang="en-IN" smtClean="0"/>
              <a:t>09-04-2013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7A265-4AD4-4168-964A-0A0B90FCA6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53484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BBCA0-B7CC-4166-88AE-72A64FA989A1}" type="datetimeFigureOut">
              <a:rPr lang="en-IN" smtClean="0"/>
              <a:t>09-04-2013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DD7F4-58ED-45FC-8202-427069E56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200097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BDD7F4-58ED-45FC-8202-427069E56AFC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5565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DD7F4-58ED-45FC-8202-427069E56AFC}" type="slidenum">
              <a:rPr lang="en-IN" smtClean="0"/>
              <a:t>13</a:t>
            </a:fld>
            <a:endParaRPr lang="en-IN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602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00929173-C0A6-4CA4-B5E0-31D7DCFFB3FB}" type="datetime1">
              <a:rPr lang="en-IN" smtClean="0"/>
              <a:t>09-04-2013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8F0252DD-8152-44E2-8180-D055512E0AB5}" type="datetime1">
              <a:rPr lang="en-IN" smtClean="0"/>
              <a:t>09-04-2013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37534A19-B6FA-4C2B-BCC4-71814C839129}" type="datetime1">
              <a:rPr lang="en-IN" smtClean="0"/>
              <a:t>09-04-2013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F36B386C-64DF-448D-90FA-D8E126568C8B}" type="datetime1">
              <a:rPr lang="en-IN" smtClean="0"/>
              <a:t>09-04-2013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BRCC Project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39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6BB685A3-F1DC-4880-8784-1E65F385ED98}" type="datetime1">
              <a:rPr lang="en-IN" smtClean="0"/>
              <a:t>09-04-2013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29"/>
            <a:ext cx="1475656" cy="49157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A9B8A247-4324-4C96-9059-5257B2CE1FCE}" type="datetime1">
              <a:rPr lang="en-IN" smtClean="0"/>
              <a:t>09-04-2013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14678044-6F26-4271-BFD9-DF3D84E7C6CB}" type="datetime1">
              <a:rPr lang="en-IN" smtClean="0"/>
              <a:t>09-04-2013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E9A71D06-0B8F-426F-AB80-BC5899401BFB}" type="datetime1">
              <a:rPr lang="en-IN" smtClean="0"/>
              <a:t>09-04-2013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DEB32918-EA28-4BD0-A144-CD85AA697E7C}" type="datetime1">
              <a:rPr lang="en-IN" smtClean="0"/>
              <a:t>09-04-2013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E56F39C2-AC19-4E11-A5E3-87D535178C16}" type="datetime1">
              <a:rPr lang="en-IN" smtClean="0"/>
              <a:t>09-04-2013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FA9AED1A-4414-4905-A755-40F9E7322760}" type="datetime1">
              <a:rPr lang="en-IN" smtClean="0"/>
              <a:t>09-04-2013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8EA548F4-33F3-4381-96F3-D1EB84AA9FC8}" type="datetime1">
              <a:rPr lang="en-IN" smtClean="0"/>
              <a:t>09-04-2013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733255"/>
            <a:ext cx="3574257" cy="112474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733256"/>
            <a:ext cx="9146380" cy="11247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4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093296"/>
            <a:ext cx="4724400" cy="4661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BRCC Project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08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sg@cut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uts-ccier.org/BRCC" TargetMode="External"/><Relationship Id="rId4" Type="http://schemas.openxmlformats.org/officeDocument/2006/relationships/hyperlink" Target="mailto:c-cier@cuts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../../Users/user/Desktop/ESMTcast%20-%2090%20seconds%20with...Narayana%20Murthy.web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672" y="548680"/>
            <a:ext cx="8064896" cy="3820192"/>
          </a:xfrm>
          <a:solidFill>
            <a:schemeClr val="accent1">
              <a:alpha val="4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2200" b="1" dirty="0">
                <a:solidFill>
                  <a:schemeClr val="accent2">
                    <a:lumMod val="50000"/>
                  </a:schemeClr>
                </a:solidFill>
              </a:rPr>
              <a:t>Identifying Elements of Business Responsibility in</a:t>
            </a:r>
            <a:br>
              <a:rPr lang="en-IN" sz="2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IN" sz="2200" b="1" dirty="0" smtClean="0">
                <a:solidFill>
                  <a:schemeClr val="accent2">
                    <a:lumMod val="50000"/>
                  </a:schemeClr>
                </a:solidFill>
              </a:rPr>
              <a:t>THE PHARMACEUTICAL SECTOR in India</a:t>
            </a:r>
            <a:r>
              <a:rPr lang="en-IN" sz="2200" b="1" dirty="0" smtClean="0"/>
              <a:t/>
            </a:r>
            <a:br>
              <a:rPr lang="en-IN" sz="2200" b="1" dirty="0" smtClean="0"/>
            </a:br>
            <a:r>
              <a:rPr lang="en-IN" sz="2200" b="1" dirty="0"/>
              <a:t/>
            </a:r>
            <a:br>
              <a:rPr lang="en-IN" sz="2200" b="1" dirty="0"/>
            </a:br>
            <a:r>
              <a:rPr lang="en-US" sz="2200" b="1" dirty="0" smtClean="0"/>
              <a:t>(Training workshop for PHARMACEUTICAL managers)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cap="none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Business Responsibility in India: An Overview</a:t>
            </a:r>
            <a:endParaRPr lang="en-IN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9632" y="4941168"/>
            <a:ext cx="6400800" cy="1440160"/>
          </a:xfrm>
        </p:spPr>
        <p:txBody>
          <a:bodyPr>
            <a:noAutofit/>
          </a:bodyPr>
          <a:lstStyle/>
          <a:p>
            <a:pPr algn="r"/>
            <a:r>
              <a:rPr lang="en-US" sz="2000" b="1" cap="none" spc="0" dirty="0" err="1" smtClean="0">
                <a:latin typeface="Georgia" pitchFamily="18" charset="0"/>
              </a:rPr>
              <a:t>Rijit</a:t>
            </a:r>
            <a:r>
              <a:rPr lang="en-US" sz="2000" b="1" cap="none" spc="0" dirty="0" smtClean="0">
                <a:latin typeface="Georgia" pitchFamily="18" charset="0"/>
              </a:rPr>
              <a:t> </a:t>
            </a:r>
            <a:r>
              <a:rPr lang="en-US" sz="2000" b="1" cap="none" spc="0" dirty="0" err="1" smtClean="0">
                <a:latin typeface="Georgia" pitchFamily="18" charset="0"/>
              </a:rPr>
              <a:t>Sengupta</a:t>
            </a:r>
            <a:endParaRPr lang="en-US" sz="2000" b="1" cap="none" spc="0" dirty="0" smtClean="0">
              <a:latin typeface="Georgia" pitchFamily="18" charset="0"/>
            </a:endParaRPr>
          </a:p>
          <a:p>
            <a:pPr algn="r"/>
            <a:r>
              <a:rPr lang="en-US" sz="2000" b="1" cap="none" spc="0" dirty="0" smtClean="0">
                <a:latin typeface="Georgia" pitchFamily="18" charset="0"/>
              </a:rPr>
              <a:t>CUTS International</a:t>
            </a:r>
          </a:p>
          <a:p>
            <a:pPr algn="r"/>
            <a:r>
              <a:rPr lang="en-US" sz="2000" b="1" cap="none" spc="0" dirty="0" smtClean="0">
                <a:latin typeface="Georgia" pitchFamily="18" charset="0"/>
              </a:rPr>
              <a:t>BRCC  Project</a:t>
            </a:r>
          </a:p>
          <a:p>
            <a:pPr algn="r"/>
            <a:r>
              <a:rPr lang="en-US" sz="2000" b="1" cap="none" spc="0" dirty="0" smtClean="0">
                <a:latin typeface="Georgia" pitchFamily="18" charset="0"/>
              </a:rPr>
              <a:t>4-5 </a:t>
            </a:r>
            <a:r>
              <a:rPr lang="en-US" sz="2000" b="1" cap="none" spc="0" dirty="0" smtClean="0">
                <a:latin typeface="Georgia" pitchFamily="18" charset="0"/>
              </a:rPr>
              <a:t>April 2013, </a:t>
            </a:r>
            <a:r>
              <a:rPr lang="en-US" sz="2000" b="1" cap="none" spc="0" dirty="0" smtClean="0">
                <a:latin typeface="Georgia" pitchFamily="18" charset="0"/>
              </a:rPr>
              <a:t>Ahmeda</a:t>
            </a:r>
            <a:r>
              <a:rPr lang="en-US" sz="2000" b="1" cap="none" spc="0" dirty="0" smtClean="0">
                <a:latin typeface="Georgia" pitchFamily="18" charset="0"/>
              </a:rPr>
              <a:t>bad</a:t>
            </a:r>
            <a:endParaRPr lang="en-IN" sz="2000" b="1" cap="none" spc="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24000" cy="648072"/>
          </a:xfrm>
        </p:spPr>
        <p:txBody>
          <a:bodyPr/>
          <a:lstStyle/>
          <a:p>
            <a:r>
              <a:rPr lang="en-US" sz="3200" b="1" dirty="0"/>
              <a:t>Delivery mechanisms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00628"/>
            <a:ext cx="8064896" cy="4272588"/>
          </a:xfrm>
        </p:spPr>
        <p:txBody>
          <a:bodyPr>
            <a:normAutofit/>
          </a:bodyPr>
          <a:lstStyle/>
          <a:p>
            <a:pPr marL="1588" indent="12700"/>
            <a:r>
              <a:rPr lang="en-US" sz="2400" b="0" dirty="0" smtClean="0">
                <a:solidFill>
                  <a:srgbClr val="C00000"/>
                </a:solidFill>
                <a:sym typeface="Wingdings"/>
              </a:rPr>
              <a:t></a:t>
            </a:r>
            <a:r>
              <a:rPr lang="en-US" sz="2400" u="sng" dirty="0" smtClean="0">
                <a:solidFill>
                  <a:srgbClr val="C00000"/>
                </a:solidFill>
              </a:rPr>
              <a:t>Business Responsibility: </a:t>
            </a:r>
            <a:r>
              <a:rPr lang="en-IN" sz="2400" dirty="0"/>
              <a:t>According to this approach, the business entity refines/readjusts its model of doing business from within and in the process makes greater positive contribution to societal development. </a:t>
            </a:r>
            <a:endParaRPr lang="en-IN" sz="2400" dirty="0" smtClean="0"/>
          </a:p>
          <a:p>
            <a:pPr marL="1588" indent="12700"/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10</a:t>
            </a:fld>
            <a:endParaRPr lang="en-IN"/>
          </a:p>
        </p:txBody>
      </p:sp>
      <p:pic>
        <p:nvPicPr>
          <p:cNvPr id="6" name="Picture 5" descr="Chart-C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4392488" cy="2736304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62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7624"/>
            <a:ext cx="7524000" cy="645112"/>
          </a:xfrm>
        </p:spPr>
        <p:txBody>
          <a:bodyPr/>
          <a:lstStyle/>
          <a:p>
            <a:r>
              <a:rPr lang="en-US" sz="3200" b="1" dirty="0" smtClean="0"/>
              <a:t>Role of government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781488" cy="4320480"/>
          </a:xfrm>
        </p:spPr>
        <p:txBody>
          <a:bodyPr>
            <a:normAutofit/>
          </a:bodyPr>
          <a:lstStyle/>
          <a:p>
            <a:pPr marL="400050" indent="-400050">
              <a:buAutoNum type="romanLcPeriod"/>
            </a:pPr>
            <a:r>
              <a:rPr lang="en-US" sz="2400" u="sng" dirty="0" smtClean="0">
                <a:solidFill>
                  <a:srgbClr val="C00000"/>
                </a:solidFill>
              </a:rPr>
              <a:t>Mandating:</a:t>
            </a:r>
            <a:r>
              <a:rPr lang="en-US" sz="2400" dirty="0" smtClean="0"/>
              <a:t> formulating laws, regulations, norms to control/monitor business </a:t>
            </a:r>
            <a:r>
              <a:rPr lang="en-US" sz="2400" dirty="0" err="1" smtClean="0"/>
              <a:t>behaviour</a:t>
            </a:r>
            <a:endParaRPr lang="en-US" sz="2400" dirty="0" smtClean="0"/>
          </a:p>
          <a:p>
            <a:pPr marL="400050" indent="-400050">
              <a:buAutoNum type="romanLcPeriod"/>
            </a:pPr>
            <a:r>
              <a:rPr lang="en-US" sz="2400" u="sng" dirty="0" smtClean="0">
                <a:solidFill>
                  <a:srgbClr val="C00000"/>
                </a:solidFill>
              </a:rPr>
              <a:t>Facilitating:</a:t>
            </a:r>
            <a:r>
              <a:rPr lang="en-US" sz="2400" dirty="0" smtClean="0"/>
              <a:t> developing policies and conditions to enable investment in CSR activities</a:t>
            </a:r>
          </a:p>
          <a:p>
            <a:pPr marL="400050" indent="-400050">
              <a:buAutoNum type="romanLcPeriod"/>
            </a:pPr>
            <a:r>
              <a:rPr lang="en-US" sz="2400" u="sng" dirty="0" smtClean="0">
                <a:solidFill>
                  <a:srgbClr val="C00000"/>
                </a:solidFill>
              </a:rPr>
              <a:t>Partnering:</a:t>
            </a:r>
            <a:r>
              <a:rPr lang="en-US" sz="2400" dirty="0" smtClean="0"/>
              <a:t> combining skills of the public sector with that of the private sector to undertake CSR activities</a:t>
            </a:r>
          </a:p>
          <a:p>
            <a:pPr marL="400050" indent="-400050">
              <a:buAutoNum type="romanLcPeriod"/>
            </a:pPr>
            <a:r>
              <a:rPr lang="en-US" sz="2400" u="sng" dirty="0" smtClean="0">
                <a:solidFill>
                  <a:srgbClr val="C00000"/>
                </a:solidFill>
              </a:rPr>
              <a:t>Endorsing:</a:t>
            </a:r>
            <a:r>
              <a:rPr lang="en-US" sz="2400" dirty="0" smtClean="0"/>
              <a:t> </a:t>
            </a:r>
            <a:r>
              <a:rPr lang="en-US" sz="2400" dirty="0" err="1" smtClean="0"/>
              <a:t>recognising</a:t>
            </a:r>
            <a:r>
              <a:rPr lang="en-US" sz="2400" dirty="0" smtClean="0"/>
              <a:t> CSR activities through award schemes and other incentive measures</a:t>
            </a:r>
          </a:p>
          <a:p>
            <a:pPr marL="400050" indent="-400050">
              <a:buAutoNum type="romanLcPeriod"/>
            </a:pPr>
            <a:r>
              <a:rPr lang="en-US" sz="2400" u="sng" dirty="0" smtClean="0">
                <a:solidFill>
                  <a:srgbClr val="C00000"/>
                </a:solidFill>
              </a:rPr>
              <a:t>Demonstrating:</a:t>
            </a:r>
            <a:r>
              <a:rPr lang="en-US" sz="2400" dirty="0" smtClean="0"/>
              <a:t> leading the way by ensuring that public sector firms are pioneers in undertaking CSR activities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77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7624"/>
            <a:ext cx="7524000" cy="645112"/>
          </a:xfrm>
        </p:spPr>
        <p:txBody>
          <a:bodyPr/>
          <a:lstStyle/>
          <a:p>
            <a:r>
              <a:rPr lang="en-US" sz="3200" b="1" dirty="0" smtClean="0"/>
              <a:t>Current state of play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32048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NVGs </a:t>
            </a:r>
            <a:r>
              <a:rPr lang="en-US" sz="2400" dirty="0" smtClean="0"/>
              <a:t>provide a framework to guide ‘eligible’ firms for investing in CSR activities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‘Eligible’ firms need to make investments in CSR activities as per Section 135 of Companies Bill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Reports to be submitted in a specific format (ABRR; SEBI has made it mandatory for top 100 listed firms)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Can firms claim tax relief for their CSR investments?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Firms are unlikely </a:t>
            </a:r>
            <a:r>
              <a:rPr lang="en-US" sz="2400" dirty="0" smtClean="0"/>
              <a:t>to </a:t>
            </a:r>
            <a:r>
              <a:rPr lang="en-IN" sz="2400" dirty="0" smtClean="0"/>
              <a:t>meet their 2% targets early on; it might be possible for them to carry over unspent amounts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Need to align the NVGs with the Companies Bill (amendment of Schedule VII and/or </a:t>
            </a:r>
            <a:r>
              <a:rPr lang="en-US" sz="2400" i="1" dirty="0" smtClean="0"/>
              <a:t>Regulations</a:t>
            </a:r>
            <a:r>
              <a:rPr lang="en-US" sz="2400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87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203805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Thank You</a:t>
            </a:r>
          </a:p>
          <a:p>
            <a:pPr algn="ctr"/>
            <a:r>
              <a:rPr lang="en-US" sz="2400" dirty="0" smtClean="0">
                <a:hlinkClick r:id="rId3"/>
              </a:rPr>
              <a:t>rsg@cuts.org</a:t>
            </a:r>
            <a:endParaRPr lang="en-US" sz="2400" dirty="0" smtClean="0"/>
          </a:p>
          <a:p>
            <a:pPr algn="ctr"/>
            <a:r>
              <a:rPr lang="en-US" sz="2400" dirty="0" smtClean="0">
                <a:hlinkClick r:id="rId4"/>
              </a:rPr>
              <a:t>c-cier@cuts.org</a:t>
            </a:r>
            <a:r>
              <a:rPr lang="en-US" sz="2400" dirty="0" smtClean="0"/>
              <a:t>  </a:t>
            </a:r>
          </a:p>
          <a:p>
            <a:pPr algn="ctr"/>
            <a:r>
              <a:rPr lang="en-US" sz="2400" dirty="0" smtClean="0">
                <a:hlinkClick r:id="rId5"/>
              </a:rPr>
              <a:t>www.cuts-ccier.org/BRCC</a:t>
            </a:r>
            <a:endParaRPr lang="en-US" sz="2400" dirty="0" smtClean="0"/>
          </a:p>
          <a:p>
            <a:pPr algn="ctr"/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590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2736"/>
            <a:ext cx="7524000" cy="540000"/>
          </a:xfrm>
        </p:spPr>
        <p:txBody>
          <a:bodyPr/>
          <a:lstStyle/>
          <a:p>
            <a:r>
              <a:rPr lang="en-US" dirty="0" smtClean="0"/>
              <a:t>Setting the stage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400" dirty="0" smtClean="0">
                <a:hlinkClick r:id="rId2" action="ppaction://hlinkfile"/>
              </a:rPr>
              <a:t>A short message from </a:t>
            </a:r>
          </a:p>
          <a:p>
            <a:pPr algn="ctr"/>
            <a:r>
              <a:rPr lang="en-US" sz="2400" dirty="0" err="1" smtClean="0">
                <a:hlinkClick r:id="rId2" action="ppaction://hlinkfile"/>
              </a:rPr>
              <a:t>Shri</a:t>
            </a:r>
            <a:r>
              <a:rPr lang="en-US" sz="2400" dirty="0" smtClean="0">
                <a:hlinkClick r:id="rId2" action="ppaction://hlinkfile"/>
              </a:rPr>
              <a:t> N R Narayan Murthy</a:t>
            </a:r>
          </a:p>
          <a:p>
            <a:pPr algn="ctr"/>
            <a:r>
              <a:rPr lang="en-US" sz="2400" dirty="0" smtClean="0">
                <a:hlinkClick r:id="rId2" action="ppaction://hlinkfile"/>
              </a:rPr>
              <a:t>Founder &amp; </a:t>
            </a:r>
            <a:r>
              <a:rPr lang="en-US" sz="2400" dirty="0">
                <a:hlinkClick r:id="rId2" action="ppaction://hlinkfile"/>
              </a:rPr>
              <a:t>C</a:t>
            </a:r>
            <a:r>
              <a:rPr lang="en-US" sz="2400" dirty="0" smtClean="0">
                <a:hlinkClick r:id="rId2" action="ppaction://hlinkfile"/>
              </a:rPr>
              <a:t>hief Mentor, Infosys Technologies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12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520940" cy="64807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Outline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484" y="1484784"/>
            <a:ext cx="7520940" cy="3816424"/>
          </a:xfrm>
          <a:solidFill>
            <a:schemeClr val="accent1">
              <a:alpha val="45000"/>
            </a:schemeClr>
          </a:solidFill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Introduction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Definition &amp; Conceptual Clarity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History of CSR in India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Policies and Measures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Delivery Mechanisms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Role of Government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Current State </a:t>
            </a:r>
            <a:r>
              <a:rPr lang="en-US" sz="2400" dirty="0"/>
              <a:t>of </a:t>
            </a:r>
            <a:r>
              <a:rPr lang="en-US" sz="2400" dirty="0" smtClean="0"/>
              <a:t>Play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88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2736"/>
            <a:ext cx="7524000" cy="540000"/>
          </a:xfrm>
        </p:spPr>
        <p:txBody>
          <a:bodyPr/>
          <a:lstStyle/>
          <a:p>
            <a:r>
              <a:rPr lang="en-US" sz="3200" b="1" dirty="0" smtClean="0"/>
              <a:t>INTRODUCTION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44644"/>
            <a:ext cx="8424936" cy="441660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Promoting ‘responsible business’ is ingrained in the Indian tradition of doing business - </a:t>
            </a:r>
            <a:r>
              <a:rPr lang="en-US" sz="2400" i="1" dirty="0" err="1" smtClean="0">
                <a:solidFill>
                  <a:srgbClr val="C00000"/>
                </a:solidFill>
              </a:rPr>
              <a:t>Sukhasya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Moolam</a:t>
            </a:r>
            <a:r>
              <a:rPr lang="en-US" sz="2400" i="1" dirty="0" smtClean="0">
                <a:solidFill>
                  <a:srgbClr val="C00000"/>
                </a:solidFill>
              </a:rPr>
              <a:t> Dharma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Stalwarts of responsible and ethical business practices: </a:t>
            </a:r>
          </a:p>
          <a:p>
            <a:pPr marL="0" indent="0"/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Kautilya</a:t>
            </a:r>
            <a:r>
              <a:rPr lang="en-US" sz="2400" dirty="0" smtClean="0"/>
              <a:t> (4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B.C.)</a:t>
            </a:r>
          </a:p>
          <a:p>
            <a:pPr marL="0" indent="0"/>
            <a:r>
              <a:rPr lang="en-US" sz="2400" dirty="0"/>
              <a:t>	</a:t>
            </a:r>
            <a:r>
              <a:rPr lang="en-US" sz="2400" dirty="0" smtClean="0"/>
              <a:t>- Mahatma Gandhi (late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&amp; early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Century)</a:t>
            </a:r>
          </a:p>
          <a:p>
            <a:pPr marL="0" indent="0"/>
            <a:r>
              <a:rPr lang="en-US" sz="2400" dirty="0" smtClean="0"/>
              <a:t>	- </a:t>
            </a:r>
            <a:r>
              <a:rPr lang="en-US" sz="2400" dirty="0" err="1" smtClean="0"/>
              <a:t>Jamshetji</a:t>
            </a:r>
            <a:r>
              <a:rPr lang="en-US" sz="2400" dirty="0" smtClean="0"/>
              <a:t> N Tata (Independent India)</a:t>
            </a:r>
          </a:p>
          <a:p>
            <a:pPr marL="0" indent="0"/>
            <a:r>
              <a:rPr lang="en-US" sz="2400" dirty="0"/>
              <a:t>	</a:t>
            </a:r>
            <a:r>
              <a:rPr lang="en-US" sz="2400" dirty="0" smtClean="0"/>
              <a:t>- N R Narayan Murthy (new millennium)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Corporate Social Responsibility – definition incorporating all three elements of sustainable development: </a:t>
            </a:r>
            <a:r>
              <a:rPr lang="en-US" sz="2400" dirty="0" smtClean="0">
                <a:solidFill>
                  <a:srgbClr val="C00000"/>
                </a:solidFill>
              </a:rPr>
              <a:t>economy, equity &amp; environment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2736"/>
            <a:ext cx="7524000" cy="540000"/>
          </a:xfrm>
        </p:spPr>
        <p:txBody>
          <a:bodyPr/>
          <a:lstStyle/>
          <a:p>
            <a:r>
              <a:rPr lang="en-US" sz="3200" b="1" dirty="0" smtClean="0"/>
              <a:t>Definition &amp; conceptual clarity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44644"/>
            <a:ext cx="8640960" cy="4272588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CSR is the </a:t>
            </a:r>
            <a:r>
              <a:rPr lang="en-US" sz="2400" dirty="0" smtClean="0">
                <a:solidFill>
                  <a:srgbClr val="C00000"/>
                </a:solidFill>
              </a:rPr>
              <a:t>continuing commitment by business</a:t>
            </a:r>
            <a:r>
              <a:rPr lang="en-US" sz="2400" dirty="0" smtClean="0"/>
              <a:t> to behave ethically and contribute to economic development while improving the quality of life of the workforce and their families as well as  of the local community and society at large </a:t>
            </a:r>
            <a:r>
              <a:rPr lang="en-US" sz="2400" dirty="0" smtClean="0">
                <a:solidFill>
                  <a:srgbClr val="C00000"/>
                </a:solidFill>
              </a:rPr>
              <a:t>(WBCSD, 1998)</a:t>
            </a:r>
            <a:endParaRPr lang="en-US" sz="2400" dirty="0" smtClean="0"/>
          </a:p>
          <a:p>
            <a:pPr marL="0" indent="0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CSR is the </a:t>
            </a:r>
            <a:r>
              <a:rPr lang="en-US" sz="2400" dirty="0" smtClean="0">
                <a:solidFill>
                  <a:srgbClr val="C00000"/>
                </a:solidFill>
              </a:rPr>
              <a:t>responsibility of enterprises </a:t>
            </a:r>
            <a:r>
              <a:rPr lang="en-US" sz="2400" dirty="0" smtClean="0"/>
              <a:t>for their impacts on society </a:t>
            </a:r>
            <a:r>
              <a:rPr lang="en-US" sz="2400" dirty="0" smtClean="0">
                <a:solidFill>
                  <a:srgbClr val="C00000"/>
                </a:solidFill>
              </a:rPr>
              <a:t>(EU, 2011)</a:t>
            </a:r>
            <a:endParaRPr lang="en-US" sz="2400" b="0" dirty="0" smtClean="0"/>
          </a:p>
          <a:p>
            <a:pPr marL="0" indent="0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CSR is about ensuring that </a:t>
            </a:r>
            <a:r>
              <a:rPr lang="en-US" sz="2400" dirty="0" smtClean="0">
                <a:solidFill>
                  <a:srgbClr val="C00000"/>
                </a:solidFill>
              </a:rPr>
              <a:t>companies can grow on a sustainable basis</a:t>
            </a:r>
            <a:r>
              <a:rPr lang="en-US" sz="2400" dirty="0" smtClean="0"/>
              <a:t>, while ensuring fairness to all stakeholders </a:t>
            </a:r>
            <a:r>
              <a:rPr lang="en-US" sz="2400" dirty="0" smtClean="0">
                <a:solidFill>
                  <a:srgbClr val="C00000"/>
                </a:solidFill>
              </a:rPr>
              <a:t>(N R </a:t>
            </a:r>
            <a:r>
              <a:rPr lang="en-US" sz="2400" dirty="0" err="1" smtClean="0">
                <a:solidFill>
                  <a:srgbClr val="C00000"/>
                </a:solidFill>
              </a:rPr>
              <a:t>Narayana</a:t>
            </a:r>
            <a:r>
              <a:rPr lang="en-US" sz="2400" dirty="0" smtClean="0">
                <a:solidFill>
                  <a:srgbClr val="C00000"/>
                </a:solidFill>
              </a:rPr>
              <a:t> Murthy)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856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24000" cy="64807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History of </a:t>
            </a:r>
            <a:r>
              <a:rPr lang="en-US" sz="3200" b="1" dirty="0" err="1" smtClean="0"/>
              <a:t>csr</a:t>
            </a:r>
            <a:r>
              <a:rPr lang="en-US" sz="3200" b="1" dirty="0" smtClean="0"/>
              <a:t> in india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48" y="1340768"/>
            <a:ext cx="8352928" cy="408390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C00000"/>
                </a:solidFill>
              </a:rPr>
              <a:t>First Phase:</a:t>
            </a:r>
            <a:r>
              <a:rPr lang="en-US" sz="2400" dirty="0" smtClean="0"/>
              <a:t> Vedic philosophy and thoughts enshrined in </a:t>
            </a:r>
            <a:r>
              <a:rPr lang="en-US" sz="2400" dirty="0" err="1" smtClean="0"/>
              <a:t>Arthashashtra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C00000"/>
                </a:solidFill>
              </a:rPr>
              <a:t>Second Phase:</a:t>
            </a:r>
            <a:r>
              <a:rPr lang="en-US" sz="2400" dirty="0" smtClean="0"/>
              <a:t> </a:t>
            </a:r>
            <a:r>
              <a:rPr lang="en-US" sz="2400" dirty="0" err="1" smtClean="0"/>
              <a:t>Characterised</a:t>
            </a:r>
            <a:r>
              <a:rPr lang="en-US" sz="2400" dirty="0" smtClean="0"/>
              <a:t> by altruistic activities mainly by wealthy merchants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C00000"/>
                </a:solidFill>
              </a:rPr>
              <a:t>Third Phase:</a:t>
            </a:r>
            <a:r>
              <a:rPr lang="en-US" sz="2400" dirty="0" smtClean="0"/>
              <a:t> Stress on Indian  industrialists to provide support for building a ‘new India’. Idea of </a:t>
            </a:r>
            <a:r>
              <a:rPr lang="en-US" sz="2400" i="1" dirty="0" smtClean="0"/>
              <a:t>Trusteeship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C00000"/>
                </a:solidFill>
              </a:rPr>
              <a:t>Fourth Phase:</a:t>
            </a:r>
            <a:r>
              <a:rPr lang="en-US" sz="2400" dirty="0" smtClean="0"/>
              <a:t> </a:t>
            </a:r>
            <a:r>
              <a:rPr lang="en-US" sz="2400" dirty="0" err="1" smtClean="0"/>
              <a:t>Characterised</a:t>
            </a:r>
            <a:r>
              <a:rPr lang="en-US" sz="2400" dirty="0" smtClean="0"/>
              <a:t> by enactment of legislations towards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and environmental protection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C00000"/>
                </a:solidFill>
              </a:rPr>
              <a:t>Fifth Phase:</a:t>
            </a:r>
            <a:r>
              <a:rPr lang="en-US" sz="2400" dirty="0" smtClean="0"/>
              <a:t> Businesses have started incorporating elements of CSR in their core business  strategy/model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60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2736"/>
            <a:ext cx="7524000" cy="540000"/>
          </a:xfrm>
        </p:spPr>
        <p:txBody>
          <a:bodyPr/>
          <a:lstStyle/>
          <a:p>
            <a:r>
              <a:rPr lang="en-US" sz="3200" b="1" dirty="0" smtClean="0"/>
              <a:t>Policies &amp; measures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520940" cy="39604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PM’s Ten Point Social Charter (2007)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Voluntary Guidelines on CSR (</a:t>
            </a:r>
            <a:r>
              <a:rPr lang="en-US" sz="2400" dirty="0" err="1" smtClean="0"/>
              <a:t>MoCA</a:t>
            </a:r>
            <a:r>
              <a:rPr lang="en-US" sz="2400" dirty="0" smtClean="0"/>
              <a:t>, 2009)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National Voluntary Guidelines on Social, Economic &amp; Environmental Responsibilities of Business (2011)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Expert Group for implementation of NVGs (2012)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Section 135 in Companies Bill (passed by </a:t>
            </a:r>
            <a:r>
              <a:rPr lang="en-US" sz="2400" dirty="0" err="1" smtClean="0"/>
              <a:t>Lok</a:t>
            </a:r>
            <a:r>
              <a:rPr lang="en-US" sz="2400" dirty="0" smtClean="0"/>
              <a:t> </a:t>
            </a:r>
            <a:r>
              <a:rPr lang="en-US" sz="2400" dirty="0" err="1" smtClean="0"/>
              <a:t>Sabha</a:t>
            </a:r>
            <a:r>
              <a:rPr lang="en-US" sz="2400" dirty="0" smtClean="0"/>
              <a:t>, 2012 and to travel to </a:t>
            </a:r>
            <a:r>
              <a:rPr lang="en-US" sz="2400" dirty="0" err="1" smtClean="0"/>
              <a:t>Rajya</a:t>
            </a:r>
            <a:r>
              <a:rPr lang="en-US" sz="2400" dirty="0" smtClean="0"/>
              <a:t> </a:t>
            </a:r>
            <a:r>
              <a:rPr lang="en-US" sz="2400" dirty="0" err="1" smtClean="0"/>
              <a:t>Sabha</a:t>
            </a:r>
            <a:r>
              <a:rPr lang="en-US" sz="2400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2% CSR expenditure mandatory for certain sized firms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CSR expenditure or CSR Investment? (Tax benefits?)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84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24000" cy="648072"/>
          </a:xfrm>
        </p:spPr>
        <p:txBody>
          <a:bodyPr/>
          <a:lstStyle/>
          <a:p>
            <a:r>
              <a:rPr lang="en-US" sz="3200" b="1" dirty="0" smtClean="0"/>
              <a:t>Delivery mechanisms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084" y="1100628"/>
            <a:ext cx="7732340" cy="3579849"/>
          </a:xfrm>
        </p:spPr>
        <p:txBody>
          <a:bodyPr>
            <a:normAutofit/>
          </a:bodyPr>
          <a:lstStyle/>
          <a:p>
            <a:pPr marL="1588" indent="-1588"/>
            <a:r>
              <a:rPr lang="en-US" sz="2400" b="0" dirty="0" smtClean="0">
                <a:solidFill>
                  <a:srgbClr val="C00000"/>
                </a:solidFill>
                <a:sym typeface="Wingdings"/>
              </a:rPr>
              <a:t></a:t>
            </a:r>
            <a:r>
              <a:rPr lang="en-US" sz="2400" u="sng" dirty="0" smtClean="0">
                <a:solidFill>
                  <a:srgbClr val="C00000"/>
                </a:solidFill>
              </a:rPr>
              <a:t>Individual Philanthropy:</a:t>
            </a:r>
            <a:r>
              <a:rPr lang="en-US" sz="2400" dirty="0" smtClean="0"/>
              <a:t> The idea of ‘giving’ is part of the Indian tradition and is practiced by firms donating to NGOs or Trusts to undertake community services</a:t>
            </a:r>
          </a:p>
          <a:p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8</a:t>
            </a:fld>
            <a:endParaRPr lang="en-IN"/>
          </a:p>
        </p:txBody>
      </p:sp>
      <p:pic>
        <p:nvPicPr>
          <p:cNvPr id="6" name="Picture 5" descr="Chart-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6768752" cy="2840136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85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376" y="404664"/>
            <a:ext cx="7524000" cy="648072"/>
          </a:xfrm>
        </p:spPr>
        <p:txBody>
          <a:bodyPr/>
          <a:lstStyle/>
          <a:p>
            <a:r>
              <a:rPr lang="en-US" sz="3200" b="1" dirty="0"/>
              <a:t>Delivery mechanisms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00628"/>
            <a:ext cx="8208912" cy="4056564"/>
          </a:xfrm>
        </p:spPr>
        <p:txBody>
          <a:bodyPr>
            <a:normAutofit/>
          </a:bodyPr>
          <a:lstStyle/>
          <a:p>
            <a:pPr marL="1588" indent="12700"/>
            <a:r>
              <a:rPr lang="en-US" sz="2400" b="0" dirty="0" smtClean="0">
                <a:solidFill>
                  <a:srgbClr val="C00000"/>
                </a:solidFill>
                <a:sym typeface="Wingdings"/>
              </a:rPr>
              <a:t></a:t>
            </a:r>
            <a:r>
              <a:rPr lang="en-US" sz="2400" u="sng" dirty="0" smtClean="0">
                <a:solidFill>
                  <a:srgbClr val="C00000"/>
                </a:solidFill>
              </a:rPr>
              <a:t>Corporate Social Responsibility/Corporate Philanthropy:</a:t>
            </a:r>
            <a:r>
              <a:rPr lang="en-US" sz="2400" dirty="0" smtClean="0"/>
              <a:t> </a:t>
            </a:r>
            <a:r>
              <a:rPr lang="en-IN" sz="2400" dirty="0"/>
              <a:t>allocates a certain amount of its funds either to a department within the business entity, or creates another organisation (e.g., a foundation) for undertaking such </a:t>
            </a:r>
            <a:r>
              <a:rPr lang="en-IN" sz="2400" dirty="0" smtClean="0"/>
              <a:t>activities</a:t>
            </a:r>
          </a:p>
          <a:p>
            <a:pPr marL="1588" indent="12700"/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9</a:t>
            </a:fld>
            <a:endParaRPr lang="en-IN"/>
          </a:p>
        </p:txBody>
      </p:sp>
      <p:pic>
        <p:nvPicPr>
          <p:cNvPr id="6" name="Picture 5" descr="Chart-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5400600" cy="2664296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15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865</TotalTime>
  <Words>660</Words>
  <Application>Microsoft Office PowerPoint</Application>
  <PresentationFormat>On-screen Show (4:3)</PresentationFormat>
  <Paragraphs>99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Identifying Elements of Business Responsibility in THE PHARMACEUTICAL SECTOR in India  (Training workshop for PHARMACEUTICAL managers)  Business Responsibility in India: An Overview</vt:lpstr>
      <vt:lpstr>Setting the stage</vt:lpstr>
      <vt:lpstr>Outline</vt:lpstr>
      <vt:lpstr>INTRODUCTION</vt:lpstr>
      <vt:lpstr>Definition &amp; conceptual clarity</vt:lpstr>
      <vt:lpstr>History of csr in india</vt:lpstr>
      <vt:lpstr>Policies &amp; measures</vt:lpstr>
      <vt:lpstr>Delivery mechanisms</vt:lpstr>
      <vt:lpstr>Delivery mechanisms</vt:lpstr>
      <vt:lpstr>Delivery mechanisms</vt:lpstr>
      <vt:lpstr>Role of government</vt:lpstr>
      <vt:lpstr>Current state of play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Interplay between Business Regulation &amp; Corporate Conduct in India (BRCC Project)  Corporate Social Responsibility and Business Responsibility</dc:title>
  <dc:creator>user</dc:creator>
  <cp:lastModifiedBy>RUDRA</cp:lastModifiedBy>
  <cp:revision>36</cp:revision>
  <dcterms:created xsi:type="dcterms:W3CDTF">2012-11-26T10:34:08Z</dcterms:created>
  <dcterms:modified xsi:type="dcterms:W3CDTF">2013-04-09T04:39:30Z</dcterms:modified>
</cp:coreProperties>
</file>