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3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07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9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73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01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1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1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41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85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72A4-2E25-435A-B112-9CA2E31DA9CB}" type="datetimeFigureOut">
              <a:rPr lang="en-GB" smtClean="0"/>
              <a:pPr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AC92-7D8D-4A33-A867-96D5757B31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36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Overview of Staple Food Sector in Ghana.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6196" y="56612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May, 2013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3212976"/>
            <a:ext cx="69127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By</a:t>
            </a:r>
          </a:p>
          <a:p>
            <a:r>
              <a:rPr lang="pt-BR" b="1" dirty="0" smtClean="0"/>
              <a:t>Prof</a:t>
            </a:r>
            <a:r>
              <a:rPr lang="pt-BR" b="1" dirty="0"/>
              <a:t>. Felix Asante, Deputy Director, ISSER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792927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of Staple Sector cont’d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277518"/>
              </p:ext>
            </p:extLst>
          </p:nvPr>
        </p:nvGraphicFramePr>
        <p:xfrm>
          <a:off x="993201" y="1700808"/>
          <a:ext cx="7611245" cy="4349557"/>
        </p:xfrm>
        <a:graphic>
          <a:graphicData uri="http://schemas.openxmlformats.org/drawingml/2006/table">
            <a:tbl>
              <a:tblPr firstRow="1" firstCol="1" bandRow="1"/>
              <a:tblGrid>
                <a:gridCol w="1101847"/>
                <a:gridCol w="863293"/>
                <a:gridCol w="1029498"/>
                <a:gridCol w="862314"/>
                <a:gridCol w="862314"/>
                <a:gridCol w="862314"/>
                <a:gridCol w="862314"/>
                <a:gridCol w="1167351"/>
              </a:tblGrid>
              <a:tr h="31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Staple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Area (000 hectares)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47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Roots, Tubers &amp;plantain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%Change 2010/2011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Cassava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878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2.86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Yam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Cocoyam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Plantain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Cereals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Maize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793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954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992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1,023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Sorghum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-3.32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Millet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Rice (Milled)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8.97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1109277"/>
            <a:ext cx="54187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Table 1: Area Cultivated of Selected Staples, 2006-2011</a:t>
            </a:r>
            <a:endParaRPr kumimoji="0" lang="en-GB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6438" y="6094402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Source: Ministry of Food and Agriculture, Accra, 2011.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743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of Staple Sector cont’d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442490"/>
              </p:ext>
            </p:extLst>
          </p:nvPr>
        </p:nvGraphicFramePr>
        <p:xfrm>
          <a:off x="611560" y="1628797"/>
          <a:ext cx="7560837" cy="4588440"/>
        </p:xfrm>
        <a:graphic>
          <a:graphicData uri="http://schemas.openxmlformats.org/drawingml/2006/table">
            <a:tbl>
              <a:tblPr firstRow="1" firstCol="1" bandRow="1"/>
              <a:tblGrid>
                <a:gridCol w="1114593"/>
                <a:gridCol w="873280"/>
                <a:gridCol w="902949"/>
                <a:gridCol w="872290"/>
                <a:gridCol w="872290"/>
                <a:gridCol w="872290"/>
                <a:gridCol w="872290"/>
                <a:gridCol w="1180855"/>
              </a:tblGrid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Staple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Output (000 tonnes)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08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Roots, Tubers &amp;plantain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%Change 2010/2011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Cassava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9,638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10,218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11,351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12,260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13,550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14,703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Yam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4,288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4,376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4,895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5,778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5,960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6,285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Cocoyam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1,660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1,690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1,688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1,504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1,355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1,265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-6.65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Plantain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2,900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3,234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3,338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3,563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3,538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3,641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Cereals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Maize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1,188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1,220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1,470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1,620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1,872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1,684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-10.02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Sorghum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-11.12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Millet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-14.84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Rice (Milled)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391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492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464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-5.62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153291"/>
            <a:ext cx="73448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Table 2: Output of Selected Staples, 2006-2011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6908" y="6289435"/>
            <a:ext cx="35148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Source: Ministry of Food and Agriculture, Accra, 2011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9077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of Staple Sector cont’d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242336"/>
              </p:ext>
            </p:extLst>
          </p:nvPr>
        </p:nvGraphicFramePr>
        <p:xfrm>
          <a:off x="395534" y="1538009"/>
          <a:ext cx="8064897" cy="4555289"/>
        </p:xfrm>
        <a:graphic>
          <a:graphicData uri="http://schemas.openxmlformats.org/drawingml/2006/table">
            <a:tbl>
              <a:tblPr firstRow="1" firstCol="1" bandRow="1"/>
              <a:tblGrid>
                <a:gridCol w="1167520"/>
                <a:gridCol w="914747"/>
                <a:gridCol w="1090858"/>
                <a:gridCol w="913711"/>
                <a:gridCol w="913711"/>
                <a:gridCol w="913711"/>
                <a:gridCol w="913711"/>
                <a:gridCol w="1236928"/>
              </a:tblGrid>
              <a:tr h="32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Staple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Yield (tonnes per hectares)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76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Roots, Tubers &amp;plantain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%Change 2010/2011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Cassava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Yam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15.54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Cocoyam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-7.09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Plantain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10.79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-0.39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Cereals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Maize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1.74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1.89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1.65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-12.80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Sorghum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-8.07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Millet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-16.60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0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Rice (Milled)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2.72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2.35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-13.39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2128" y="1168679"/>
            <a:ext cx="64087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Table 3: Yield per Hectare of Selected Staples, 2006-2011</a:t>
            </a:r>
            <a:endParaRPr kumimoji="0" lang="en-GB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6169838"/>
            <a:ext cx="41142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Source: Ministry of Food and Agriculture, Accra, 2011.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17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of Staple Sector cont’d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There </a:t>
            </a:r>
            <a:r>
              <a:rPr lang="en-GB" dirty="0" smtClean="0">
                <a:ea typeface="Calibri"/>
                <a:cs typeface="Times New Roman"/>
              </a:rPr>
              <a:t>has been general </a:t>
            </a:r>
            <a:r>
              <a:rPr lang="en-GB" dirty="0">
                <a:ea typeface="Calibri"/>
                <a:cs typeface="Times New Roman"/>
              </a:rPr>
              <a:t>decline in total domestic </a:t>
            </a:r>
            <a:r>
              <a:rPr lang="en-GB" dirty="0" smtClean="0">
                <a:ea typeface="Calibri"/>
                <a:cs typeface="Times New Roman"/>
              </a:rPr>
              <a:t>production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There is however ascendency of  </a:t>
            </a:r>
            <a:r>
              <a:rPr lang="en-GB" dirty="0">
                <a:ea typeface="Calibri"/>
                <a:cs typeface="Times New Roman"/>
              </a:rPr>
              <a:t>estimated national </a:t>
            </a:r>
            <a:r>
              <a:rPr lang="en-GB" dirty="0" smtClean="0">
                <a:ea typeface="Calibri"/>
                <a:cs typeface="Times New Roman"/>
              </a:rPr>
              <a:t>consumption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However, the country </a:t>
            </a:r>
            <a:r>
              <a:rPr lang="en-GB" dirty="0">
                <a:ea typeface="Calibri"/>
                <a:cs typeface="Times New Roman"/>
              </a:rPr>
              <a:t>continued to run </a:t>
            </a:r>
            <a:r>
              <a:rPr lang="en-GB" dirty="0" smtClean="0">
                <a:ea typeface="Calibri"/>
                <a:cs typeface="Times New Roman"/>
              </a:rPr>
              <a:t>surplus </a:t>
            </a:r>
            <a:r>
              <a:rPr lang="en-GB" dirty="0">
                <a:ea typeface="Calibri"/>
                <a:cs typeface="Times New Roman"/>
              </a:rPr>
              <a:t>in most of her staples. </a:t>
            </a:r>
            <a:endParaRPr lang="en-GB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Rich sill encounters deficit in production.</a:t>
            </a:r>
            <a:endParaRPr lang="en-GB" dirty="0">
              <a:ea typeface="Calibri"/>
              <a:cs typeface="Times New Roman"/>
            </a:endParaRPr>
          </a:p>
          <a:p>
            <a:pPr marL="354013" indent="-35401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93808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of Staple Sector cont’d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242699"/>
              </p:ext>
            </p:extLst>
          </p:nvPr>
        </p:nvGraphicFramePr>
        <p:xfrm>
          <a:off x="467544" y="1450617"/>
          <a:ext cx="8280921" cy="4879326"/>
        </p:xfrm>
        <a:graphic>
          <a:graphicData uri="http://schemas.openxmlformats.org/drawingml/2006/table">
            <a:tbl>
              <a:tblPr firstRow="1" firstCol="1" bandRow="1"/>
              <a:tblGrid>
                <a:gridCol w="924020"/>
                <a:gridCol w="986332"/>
                <a:gridCol w="967474"/>
                <a:gridCol w="697728"/>
                <a:gridCol w="872366"/>
                <a:gridCol w="981413"/>
                <a:gridCol w="1100296"/>
                <a:gridCol w="934678"/>
                <a:gridCol w="816614"/>
              </a:tblGrid>
              <a:tr h="974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Staple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Domestic Production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Production Available for Human Consumption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Estimated National Consumption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Deficit/Surplus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74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Roots, Tubers &amp;plantain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Cassava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13,550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14,703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9,485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9,969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3,703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3,884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5,781.90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6,084.90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Yam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5,960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6,285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4,768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5,036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3,175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1,740.90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1,861.40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Cocoyam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1,355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1,265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1,287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1,016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318.3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Plantain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3,538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3,641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3,077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2,054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2,154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953.2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922.9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Cereals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Maize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1,872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1,684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1,310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1,179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1,061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1,113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249.4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Sorghum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161.1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Millet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Rice (Milled)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-324.7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-367.4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1112060"/>
            <a:ext cx="71320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Table 4: Domestic Staple Food Supply and Demand Position (2010/2011)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(‘000MT)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6237312"/>
            <a:ext cx="41142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Source: Ministry of Food and Agriculture, Accra, 2011.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208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and Private Participation in the Sector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staple food sector is free and open to all economic agents in the economy.</a:t>
            </a:r>
          </a:p>
          <a:p>
            <a:r>
              <a:rPr lang="en-GB" dirty="0" smtClean="0"/>
              <a:t>Notable public agents are: </a:t>
            </a:r>
            <a:r>
              <a:rPr lang="en-GB" dirty="0" err="1" smtClean="0"/>
              <a:t>MoFA</a:t>
            </a:r>
            <a:r>
              <a:rPr lang="en-GB" dirty="0" smtClean="0"/>
              <a:t> and Programme Directorates, CSIR, NAFCO, Agricultural training institutions, and NGOs.</a:t>
            </a:r>
          </a:p>
          <a:p>
            <a:r>
              <a:rPr lang="en-GB" dirty="0" smtClean="0"/>
              <a:t>Notable private agents are: Farmers, marketing companies/individuals, input dealers, processing companies and food joints.</a:t>
            </a:r>
          </a:p>
          <a:p>
            <a:r>
              <a:rPr lang="en-GB" dirty="0" smtClean="0"/>
              <a:t>The public agents busy themselves with controlling, technological dissemination and raw material improvements</a:t>
            </a:r>
          </a:p>
          <a:p>
            <a:r>
              <a:rPr lang="en-GB" dirty="0" smtClean="0"/>
              <a:t>The private agent are much interested in actual production to satisfy consumers and for income.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94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and Private Participation in the Sector cont’d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Public and private agents participate at various levels and degree along the staple foods value chain.</a:t>
            </a:r>
          </a:p>
          <a:p>
            <a:r>
              <a:rPr lang="en-GB" dirty="0" smtClean="0"/>
              <a:t>For instance, NAFCO have special arrangements with Licensed Buying Companies.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010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and Producer Concerns at the Market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/>
          <a:lstStyle/>
          <a:p>
            <a:pPr marL="468313" indent="-457200"/>
            <a:r>
              <a:rPr lang="en-GB" dirty="0" smtClean="0"/>
              <a:t>Post-Harvest handling and storage at farm gate. </a:t>
            </a:r>
          </a:p>
          <a:p>
            <a:pPr marL="536575" indent="-457200" defTabSz="720725">
              <a:buFont typeface="Wingdings" pitchFamily="2" charset="2"/>
              <a:buChar char="ü"/>
            </a:pPr>
            <a:r>
              <a:rPr lang="en-GB" dirty="0" smtClean="0"/>
              <a:t>Pest and foreign material infestation</a:t>
            </a:r>
          </a:p>
          <a:p>
            <a:pPr marL="468313" indent="-457200"/>
            <a:r>
              <a:rPr lang="en-GB" dirty="0" smtClean="0"/>
              <a:t>Handling at market and warehouse </a:t>
            </a:r>
          </a:p>
          <a:p>
            <a:pPr marL="468313" indent="-457200">
              <a:buFont typeface="Wingdings" pitchFamily="2" charset="2"/>
              <a:buChar char="ü"/>
            </a:pPr>
            <a:r>
              <a:rPr lang="en-GB" dirty="0" smtClean="0"/>
              <a:t>Rodent attacks</a:t>
            </a:r>
          </a:p>
          <a:p>
            <a:pPr marL="468313" indent="-457200">
              <a:buFont typeface="Wingdings" pitchFamily="2" charset="2"/>
              <a:buChar char="ü"/>
            </a:pPr>
            <a:r>
              <a:rPr lang="en-GB" dirty="0" smtClean="0"/>
              <a:t>Moisture control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024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Association and their Nature of Engagement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There are a number of farmer base organisations (FBO’s) in the staple food sector</a:t>
            </a:r>
          </a:p>
          <a:p>
            <a:r>
              <a:rPr lang="en-GB" dirty="0" smtClean="0"/>
              <a:t>Their concepts are base on the cooperative system.</a:t>
            </a:r>
          </a:p>
          <a:p>
            <a:r>
              <a:rPr lang="en-GB" dirty="0" smtClean="0"/>
              <a:t>One known association is the </a:t>
            </a:r>
            <a:r>
              <a:rPr lang="en-GB" dirty="0" err="1" smtClean="0"/>
              <a:t>N’arziki</a:t>
            </a:r>
            <a:r>
              <a:rPr lang="en-GB" dirty="0" smtClean="0"/>
              <a:t> Farmers Association – an initiative of </a:t>
            </a:r>
            <a:r>
              <a:rPr lang="en-GB" dirty="0" err="1" smtClean="0"/>
              <a:t>Wienco</a:t>
            </a:r>
            <a:r>
              <a:rPr lang="en-GB" dirty="0" smtClean="0"/>
              <a:t> (Ghana) Limited.</a:t>
            </a:r>
          </a:p>
          <a:p>
            <a:pPr marL="720725">
              <a:buFont typeface="Wingdings" pitchFamily="2" charset="2"/>
              <a:buChar char="ü"/>
            </a:pPr>
            <a:r>
              <a:rPr lang="en-GB" dirty="0" smtClean="0"/>
              <a:t> support small medium holder farmers to adopt good agricultural practices and understand agribusiness.</a:t>
            </a:r>
          </a:p>
          <a:p>
            <a:pPr marL="720725">
              <a:buFont typeface="Wingdings" pitchFamily="2" charset="2"/>
              <a:buChar char="ü"/>
            </a:pPr>
            <a:r>
              <a:rPr lang="en-GB" dirty="0" smtClean="0"/>
              <a:t>Facilitate better access to markets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055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342900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Thank You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206084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Bradley Hand ITC" pitchFamily="66" charset="0"/>
              </a:rPr>
              <a:t>The end</a:t>
            </a:r>
            <a:endParaRPr lang="en-GB" sz="32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9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the Market and Distribution Network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Small scale rural farmers dominate the staple food sector in Ghana for household food security and income.</a:t>
            </a:r>
          </a:p>
          <a:p>
            <a:r>
              <a:rPr lang="en-GB" dirty="0" smtClean="0"/>
              <a:t>Most of the staples foods in Ghana are gathered in small quantities and aggregated by itinerant traders.</a:t>
            </a:r>
          </a:p>
          <a:p>
            <a:r>
              <a:rPr lang="en-GB" dirty="0" smtClean="0"/>
              <a:t>Wholesale prices for staple foods ranges and depend on proximity to regional markets and time of the year</a:t>
            </a:r>
          </a:p>
          <a:p>
            <a:r>
              <a:rPr lang="en-GB" dirty="0" smtClean="0"/>
              <a:t>Transport cost and nature of roads also translate into the wholesale price also.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69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the Market and Distribution Network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However, there are distinct months where the peak and trough prices of staples are predictable</a:t>
            </a:r>
          </a:p>
          <a:p>
            <a:r>
              <a:rPr lang="en-GB" dirty="0" smtClean="0"/>
              <a:t>For example, maize prices are generally highest in July and lowest January and February.</a:t>
            </a:r>
          </a:p>
          <a:p>
            <a:r>
              <a:rPr lang="en-GB" dirty="0" smtClean="0"/>
              <a:t>The staple foods are sold predominantly at the domestic market throughout the country with occasional formal and informal exports in smaller quantities.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82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 smtClean="0"/>
              <a:t>Figure 1: General Distribution Network of Staple Foods.</a:t>
            </a:r>
          </a:p>
          <a:p>
            <a:pPr marL="0" indent="0">
              <a:buNone/>
            </a:pPr>
            <a:endParaRPr lang="en-GB" sz="24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4177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the Market and Distribution Network cont’d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811768" y="1628800"/>
            <a:ext cx="1584176" cy="5040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Producers 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3811768" y="2590023"/>
            <a:ext cx="158417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Frontline Assemblers 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323528" y="3473320"/>
            <a:ext cx="2520280" cy="675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Itinerant Wholesalers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6300192" y="3473321"/>
            <a:ext cx="2304256" cy="675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Resident Wholesalers</a:t>
            </a:r>
            <a:endParaRPr lang="en-GB" b="1" dirty="0"/>
          </a:p>
        </p:txBody>
      </p:sp>
      <p:sp>
        <p:nvSpPr>
          <p:cNvPr id="9" name="Rectangle 8"/>
          <p:cNvSpPr/>
          <p:nvPr/>
        </p:nvSpPr>
        <p:spPr>
          <a:xfrm>
            <a:off x="3004525" y="4653136"/>
            <a:ext cx="3168352" cy="7920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Retailers [Market Traders and Hawkers]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3923928" y="5949280"/>
            <a:ext cx="1296144" cy="531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Consumers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8" idx="1"/>
            <a:endCxn id="7" idx="3"/>
          </p:cNvCxnSpPr>
          <p:nvPr/>
        </p:nvCxnSpPr>
        <p:spPr>
          <a:xfrm flipH="1" flipV="1">
            <a:off x="2843808" y="3811200"/>
            <a:ext cx="345638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2"/>
            <a:endCxn id="6" idx="0"/>
          </p:cNvCxnSpPr>
          <p:nvPr/>
        </p:nvCxnSpPr>
        <p:spPr>
          <a:xfrm>
            <a:off x="4603856" y="2132856"/>
            <a:ext cx="0" cy="4571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1"/>
          </p:cNvCxnSpPr>
          <p:nvPr/>
        </p:nvCxnSpPr>
        <p:spPr>
          <a:xfrm flipH="1">
            <a:off x="2843808" y="3022071"/>
            <a:ext cx="96796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3"/>
          </p:cNvCxnSpPr>
          <p:nvPr/>
        </p:nvCxnSpPr>
        <p:spPr>
          <a:xfrm>
            <a:off x="5395944" y="3022071"/>
            <a:ext cx="904248" cy="45125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843808" y="4149080"/>
            <a:ext cx="160717" cy="50405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72877" y="4149080"/>
            <a:ext cx="127315" cy="50405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2"/>
            <a:endCxn id="10" idx="0"/>
          </p:cNvCxnSpPr>
          <p:nvPr/>
        </p:nvCxnSpPr>
        <p:spPr>
          <a:xfrm flipH="1">
            <a:off x="4572000" y="5445224"/>
            <a:ext cx="16701" cy="50405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16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Reforms Undertaken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 smtClean="0"/>
              <a:t>Agricultural modernisation agenda in the 10 years development plan (1951-1964)</a:t>
            </a:r>
          </a:p>
          <a:p>
            <a:pPr marL="892175">
              <a:buFont typeface="Wingdings" pitchFamily="2" charset="2"/>
              <a:buChar char="ü"/>
            </a:pPr>
            <a:r>
              <a:rPr lang="en-GB" dirty="0" smtClean="0"/>
              <a:t>Agricultural Development Corporation</a:t>
            </a:r>
          </a:p>
          <a:p>
            <a:pPr marL="892175">
              <a:buFont typeface="Wingdings" pitchFamily="2" charset="2"/>
              <a:buChar char="ü"/>
            </a:pPr>
            <a:r>
              <a:rPr lang="en-GB" dirty="0"/>
              <a:t>State Farms Workers Brigade and </a:t>
            </a:r>
            <a:endParaRPr lang="en-GB" dirty="0" smtClean="0"/>
          </a:p>
          <a:p>
            <a:pPr marL="982663">
              <a:buFont typeface="Wingdings" pitchFamily="2" charset="2"/>
              <a:buChar char="ü"/>
            </a:pPr>
            <a:r>
              <a:rPr lang="en-GB" dirty="0" smtClean="0"/>
              <a:t>Farmers</a:t>
            </a:r>
            <a:r>
              <a:rPr lang="en-GB" dirty="0"/>
              <a:t>’ </a:t>
            </a:r>
            <a:r>
              <a:rPr lang="en-GB" dirty="0" smtClean="0"/>
              <a:t>Co-operative</a:t>
            </a:r>
          </a:p>
          <a:p>
            <a:r>
              <a:rPr lang="en-GB" dirty="0" smtClean="0"/>
              <a:t>“</a:t>
            </a:r>
            <a:r>
              <a:rPr lang="en-GB" dirty="0"/>
              <a:t>Operation Feed Yourself” and “Feed Your Industry” </a:t>
            </a:r>
            <a:r>
              <a:rPr lang="en-GB" dirty="0" smtClean="0"/>
              <a:t>(</a:t>
            </a:r>
            <a:r>
              <a:rPr lang="en-GB" dirty="0"/>
              <a:t>1972-1974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899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r>
              <a:rPr lang="en-GB" sz="2150" dirty="0" smtClean="0"/>
              <a:t>Economic Recovery Programme (ERP)/Structural Adjustment Programme (SAP) (1983-2000)</a:t>
            </a:r>
          </a:p>
          <a:p>
            <a:pPr marL="892175">
              <a:buFont typeface="Wingdings" pitchFamily="2" charset="2"/>
              <a:buChar char="ü"/>
            </a:pPr>
            <a:r>
              <a:rPr lang="en-GB" sz="2150" dirty="0" smtClean="0"/>
              <a:t>Agricultural Services Rehabilitation Project (ASRP) (1987-90)</a:t>
            </a:r>
          </a:p>
          <a:p>
            <a:pPr marL="892175">
              <a:buFont typeface="Wingdings" pitchFamily="2" charset="2"/>
              <a:buChar char="ü"/>
            </a:pPr>
            <a:r>
              <a:rPr lang="en-GB" sz="2150" dirty="0"/>
              <a:t>Rural Finance Project (RFP) (1989-92</a:t>
            </a:r>
            <a:r>
              <a:rPr lang="en-GB" sz="2150" dirty="0" smtClean="0"/>
              <a:t>)</a:t>
            </a:r>
          </a:p>
          <a:p>
            <a:r>
              <a:rPr lang="en-GB" sz="2150" dirty="0" smtClean="0"/>
              <a:t>Medium Term Agricultural Development Programme (MTADP), 1990</a:t>
            </a:r>
          </a:p>
          <a:p>
            <a:pPr marL="892175">
              <a:buFont typeface="Wingdings" pitchFamily="2" charset="2"/>
              <a:buChar char="ü"/>
            </a:pPr>
            <a:r>
              <a:rPr lang="en-GB" sz="2150" dirty="0" smtClean="0"/>
              <a:t>Agricultural Diversification Project (ADP) (1991-99), </a:t>
            </a:r>
          </a:p>
          <a:p>
            <a:pPr marL="892175">
              <a:buFont typeface="Wingdings" pitchFamily="2" charset="2"/>
              <a:buChar char="ü"/>
            </a:pPr>
            <a:r>
              <a:rPr lang="en-GB" sz="2150" dirty="0" smtClean="0"/>
              <a:t>National Agricultural Research Project (NARP) (1991-99),</a:t>
            </a:r>
          </a:p>
          <a:p>
            <a:pPr marL="892175">
              <a:buFont typeface="Wingdings" pitchFamily="2" charset="2"/>
              <a:buChar char="ü"/>
            </a:pPr>
            <a:r>
              <a:rPr lang="en-GB" sz="2150" dirty="0" smtClean="0"/>
              <a:t>National</a:t>
            </a:r>
            <a:r>
              <a:rPr lang="en-GB" sz="2150" dirty="0"/>
              <a:t> </a:t>
            </a:r>
            <a:r>
              <a:rPr lang="en-GB" sz="2150" dirty="0" smtClean="0"/>
              <a:t>Agricultural Extension Project (NAEP) (1992-2000),</a:t>
            </a:r>
          </a:p>
          <a:p>
            <a:pPr marL="892175">
              <a:buFont typeface="Wingdings" pitchFamily="2" charset="2"/>
              <a:buChar char="ü"/>
            </a:pPr>
            <a:r>
              <a:rPr lang="en-GB" sz="2150" dirty="0" smtClean="0"/>
              <a:t>Agricultural Sector Adjustment Credit (ASAC) (1992-99),</a:t>
            </a:r>
          </a:p>
          <a:p>
            <a:pPr marL="892175">
              <a:buFont typeface="Wingdings" pitchFamily="2" charset="2"/>
              <a:buChar char="ü"/>
            </a:pPr>
            <a:r>
              <a:rPr lang="en-GB" sz="2150" dirty="0" smtClean="0"/>
              <a:t>Agricultural Sector Investment Project (ASIP) (1994-2000)</a:t>
            </a:r>
          </a:p>
          <a:p>
            <a:pPr marL="354013"/>
            <a:r>
              <a:rPr lang="en-GB" sz="2150" dirty="0" smtClean="0"/>
              <a:t>Accelerated Agricultural Development Strategy (AAGDS), 1996</a:t>
            </a:r>
          </a:p>
          <a:p>
            <a:pPr marL="892175">
              <a:buFont typeface="Wingdings" pitchFamily="2" charset="2"/>
              <a:buChar char="ü"/>
            </a:pPr>
            <a:r>
              <a:rPr lang="en-GB" sz="2150" dirty="0" smtClean="0"/>
              <a:t>Agricultural Services Sub-sector Investment Project (</a:t>
            </a:r>
            <a:r>
              <a:rPr lang="en-GB" sz="2150" dirty="0" err="1" smtClean="0"/>
              <a:t>AgSSIP</a:t>
            </a:r>
            <a:r>
              <a:rPr lang="en-GB" sz="2150" dirty="0" smtClean="0"/>
              <a:t>), 2002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Reforms Undertaken cont’d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841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r>
              <a:rPr lang="en-GB" sz="2400" dirty="0" smtClean="0"/>
              <a:t>Comprehensive African Agricultural Development Program (CAADP), 2003</a:t>
            </a:r>
          </a:p>
          <a:p>
            <a:r>
              <a:rPr lang="en-GB" sz="2400" dirty="0" smtClean="0"/>
              <a:t>Food and Agriculture Sector Development Policy (FASDEP I&amp;II), (2002-2008)</a:t>
            </a:r>
          </a:p>
          <a:p>
            <a:r>
              <a:rPr lang="en-GB" sz="2400" dirty="0" smtClean="0"/>
              <a:t>Medium Term Agriculture Sector Investment Plan (METASIP), (2011-2015)</a:t>
            </a:r>
          </a:p>
          <a:p>
            <a:r>
              <a:rPr lang="en-GB" sz="2400" dirty="0" smtClean="0"/>
              <a:t>Ghana Shared Growth and Development Agenda (GSGDA), (2010-2013)</a:t>
            </a:r>
          </a:p>
          <a:p>
            <a:pPr marL="628650">
              <a:buFont typeface="Wingdings" pitchFamily="2" charset="2"/>
              <a:buChar char="ü"/>
            </a:pPr>
            <a:r>
              <a:rPr lang="en-GB" sz="2400" dirty="0" smtClean="0"/>
              <a:t>Fertilizer Subsidy Programme</a:t>
            </a:r>
          </a:p>
          <a:p>
            <a:pPr marL="628650">
              <a:buFont typeface="Wingdings" pitchFamily="2" charset="2"/>
              <a:buChar char="ü"/>
            </a:pPr>
            <a:r>
              <a:rPr lang="en-GB" sz="2400" dirty="0" smtClean="0"/>
              <a:t>Agricultural Mechanisation Programme </a:t>
            </a:r>
          </a:p>
          <a:p>
            <a:pPr marL="628650">
              <a:buFont typeface="Wingdings" pitchFamily="2" charset="2"/>
              <a:buChar char="ü"/>
            </a:pPr>
            <a:r>
              <a:rPr lang="en-GB" sz="2400" dirty="0" smtClean="0"/>
              <a:t>Block Farm and Youth in Agricultural Programme</a:t>
            </a:r>
          </a:p>
          <a:p>
            <a:pPr marL="628650">
              <a:buFont typeface="Wingdings" pitchFamily="2" charset="2"/>
              <a:buChar char="ü"/>
            </a:pPr>
            <a:r>
              <a:rPr lang="en-GB" sz="2400" dirty="0" smtClean="0"/>
              <a:t>National Buffer Stock Company (NAFCO)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Reforms Undertaken cont’d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81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of Current Programmes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800100" indent="-514350">
              <a:buFont typeface="+mj-lt"/>
              <a:buAutoNum type="arabicPeriod"/>
            </a:pPr>
            <a:r>
              <a:rPr lang="en-GB" b="1" dirty="0" smtClean="0"/>
              <a:t>Fertilizer Subsidy Programme</a:t>
            </a:r>
          </a:p>
          <a:p>
            <a:pPr marL="285750" indent="0">
              <a:buNone/>
            </a:pPr>
            <a:r>
              <a:rPr lang="en-GB" dirty="0" smtClean="0"/>
              <a:t>There has been increased fertilizer usage in terms of area and per unit application.</a:t>
            </a:r>
          </a:p>
          <a:p>
            <a:pPr marL="800100" indent="-514350">
              <a:buAutoNum type="arabicPeriod" startAt="2"/>
            </a:pPr>
            <a:r>
              <a:rPr lang="en-GB" b="1" dirty="0" smtClean="0"/>
              <a:t>Agricultural Mechanisation Programme </a:t>
            </a:r>
          </a:p>
          <a:p>
            <a:pPr marL="285750" indent="0">
              <a:buNone/>
            </a:pPr>
            <a:r>
              <a:rPr lang="en-GB" dirty="0" smtClean="0"/>
              <a:t>There has been increased access by farmers around project location to mechanisation services which has also resulted in increase acreages.</a:t>
            </a:r>
          </a:p>
          <a:p>
            <a:pPr marL="800100" indent="-514350">
              <a:buAutoNum type="arabicPeriod" startAt="3"/>
            </a:pPr>
            <a:r>
              <a:rPr lang="en-GB" b="1" dirty="0" smtClean="0"/>
              <a:t>Block Farm and Youth in Agricultural Programme</a:t>
            </a:r>
          </a:p>
          <a:p>
            <a:pPr marL="285750" indent="0">
              <a:buNone/>
            </a:pPr>
            <a:r>
              <a:rPr lang="en-GB" dirty="0" smtClean="0"/>
              <a:t>Here has been easy access to low cost input credit and mechanisation services. Contrarily to the concept of the programme, youth (18-35 years) participation has been low.</a:t>
            </a:r>
          </a:p>
          <a:p>
            <a:pPr marL="800100" indent="-514350">
              <a:buAutoNum type="arabicPeriod" startAt="4"/>
            </a:pPr>
            <a:r>
              <a:rPr lang="en-GB" b="1" dirty="0" smtClean="0"/>
              <a:t>National Buffer Stock Company (NAFCO)</a:t>
            </a:r>
          </a:p>
          <a:p>
            <a:pPr marL="285750" indent="0">
              <a:buNone/>
            </a:pPr>
            <a:r>
              <a:rPr lang="en-GB" dirty="0" smtClean="0"/>
              <a:t>There has been relative stabilisation of maize price since 2010.</a:t>
            </a:r>
          </a:p>
          <a:p>
            <a:pPr marL="285750" indent="0">
              <a:buNone/>
            </a:pPr>
            <a:r>
              <a:rPr lang="en-GB" dirty="0" smtClean="0"/>
              <a:t>(Benin et al., 2011)</a:t>
            </a:r>
          </a:p>
        </p:txBody>
      </p:sp>
    </p:spTree>
    <p:extLst>
      <p:ext uri="{BB962C8B-B14F-4D97-AF65-F5344CB8AC3E}">
        <p14:creationId xmlns:p14="http://schemas.microsoft.com/office/powerpoint/2010/main" val="23629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of Staple Sector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354013" indent="-354013"/>
            <a:r>
              <a:rPr lang="en-GB" dirty="0"/>
              <a:t>Production and productivity of some staples saw an increase whiles others decreased in 2011. </a:t>
            </a:r>
            <a:endParaRPr lang="en-GB" dirty="0" smtClean="0"/>
          </a:p>
          <a:p>
            <a:pPr marL="354013" indent="-354013"/>
            <a:r>
              <a:rPr lang="en-GB" dirty="0" smtClean="0"/>
              <a:t>Although </a:t>
            </a:r>
            <a:r>
              <a:rPr lang="en-GB" dirty="0"/>
              <a:t>maize and rice witnessed a positive rate of growth in area cultivated (3.2% and 8.97% respectively</a:t>
            </a:r>
            <a:r>
              <a:rPr lang="en-GB" dirty="0" smtClean="0"/>
              <a:t>),  </a:t>
            </a:r>
            <a:r>
              <a:rPr lang="en-GB" dirty="0"/>
              <a:t>in 2010/2011 cropping seasons, the rate of growth in production and productivity were </a:t>
            </a:r>
            <a:r>
              <a:rPr lang="en-GB" dirty="0" smtClean="0"/>
              <a:t>negative.</a:t>
            </a:r>
            <a:endParaRPr lang="en-GB" dirty="0"/>
          </a:p>
          <a:p>
            <a:pPr marL="354013" indent="-35401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52579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1351</Words>
  <Application>Microsoft Office PowerPoint</Application>
  <PresentationFormat>On-screen Show (4:3)</PresentationFormat>
  <Paragraphs>442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Brief Overview of Staple Food Sector in Ghana.</vt:lpstr>
      <vt:lpstr>Structure of the Market and Distribution Network</vt:lpstr>
      <vt:lpstr>Structure of the Market and Distribution Network cont’d</vt:lpstr>
      <vt:lpstr>Structure of the Market and Distribution Network cont’d</vt:lpstr>
      <vt:lpstr>Reforms Undertaken</vt:lpstr>
      <vt:lpstr>Reforms Undertaken cont’d</vt:lpstr>
      <vt:lpstr>Reforms Undertaken cont’d</vt:lpstr>
      <vt:lpstr>Performance of Current Programmes</vt:lpstr>
      <vt:lpstr>Performance of Staple Sector</vt:lpstr>
      <vt:lpstr>Performance of Staple Sector cont’d</vt:lpstr>
      <vt:lpstr>Performance of Staple Sector cont’d</vt:lpstr>
      <vt:lpstr>Performance of Staple Sector cont’d</vt:lpstr>
      <vt:lpstr>Performance of Staple Sector cont’d</vt:lpstr>
      <vt:lpstr>Performance of Staple Sector cont’d</vt:lpstr>
      <vt:lpstr>Public and Private Participation in the Sector</vt:lpstr>
      <vt:lpstr>Public and Private Participation in the Sector cont’d</vt:lpstr>
      <vt:lpstr>Consumer and Producer Concerns at the Market</vt:lpstr>
      <vt:lpstr>Private Association and their Nature of Engagement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Overview of Staple Food Sector in Ghana.</dc:title>
  <dc:creator>NAS</dc:creator>
  <cp:lastModifiedBy>USER-09</cp:lastModifiedBy>
  <cp:revision>34</cp:revision>
  <dcterms:created xsi:type="dcterms:W3CDTF">2013-04-23T16:47:09Z</dcterms:created>
  <dcterms:modified xsi:type="dcterms:W3CDTF">2013-06-10T11:15:16Z</dcterms:modified>
</cp:coreProperties>
</file>