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272" r:id="rId2"/>
    <p:sldId id="304" r:id="rId3"/>
    <p:sldId id="325" r:id="rId4"/>
    <p:sldId id="300" r:id="rId5"/>
    <p:sldId id="326" r:id="rId6"/>
    <p:sldId id="302" r:id="rId7"/>
    <p:sldId id="305" r:id="rId8"/>
    <p:sldId id="327" r:id="rId9"/>
    <p:sldId id="306" r:id="rId10"/>
    <p:sldId id="307" r:id="rId11"/>
    <p:sldId id="308" r:id="rId12"/>
    <p:sldId id="309" r:id="rId13"/>
    <p:sldId id="310" r:id="rId14"/>
    <p:sldId id="311" r:id="rId15"/>
    <p:sldId id="312" r:id="rId16"/>
    <p:sldId id="313" r:id="rId17"/>
    <p:sldId id="314" r:id="rId18"/>
    <p:sldId id="328" r:id="rId19"/>
    <p:sldId id="315" r:id="rId20"/>
    <p:sldId id="329" r:id="rId21"/>
    <p:sldId id="316" r:id="rId22"/>
    <p:sldId id="330" r:id="rId23"/>
    <p:sldId id="318" r:id="rId24"/>
    <p:sldId id="332" r:id="rId25"/>
    <p:sldId id="319" r:id="rId26"/>
    <p:sldId id="331" r:id="rId27"/>
    <p:sldId id="320" r:id="rId28"/>
    <p:sldId id="317" r:id="rId29"/>
    <p:sldId id="321" r:id="rId30"/>
    <p:sldId id="322" r:id="rId31"/>
    <p:sldId id="324" r:id="rId32"/>
    <p:sldId id="323" r:id="rId33"/>
  </p:sldIdLst>
  <p:sldSz cx="9144000" cy="6858000" type="screen4x3"/>
  <p:notesSz cx="6858000" cy="9144000"/>
  <p:defaultTextStyle>
    <a:defPPr>
      <a:defRPr lang="zh-CN"/>
    </a:defPPr>
    <a:lvl1pPr algn="l" rtl="0" fontAlgn="base">
      <a:spcBef>
        <a:spcPct val="0"/>
      </a:spcBef>
      <a:spcAft>
        <a:spcPct val="0"/>
      </a:spcAft>
      <a:defRPr i="1" kern="1200">
        <a:solidFill>
          <a:schemeClr val="tx1"/>
        </a:solidFill>
        <a:latin typeface="Arial" charset="0"/>
        <a:ea typeface="华文细黑" pitchFamily="2" charset="-122"/>
        <a:cs typeface="+mn-cs"/>
      </a:defRPr>
    </a:lvl1pPr>
    <a:lvl2pPr marL="457200" algn="l" rtl="0" fontAlgn="base">
      <a:spcBef>
        <a:spcPct val="0"/>
      </a:spcBef>
      <a:spcAft>
        <a:spcPct val="0"/>
      </a:spcAft>
      <a:defRPr i="1" kern="1200">
        <a:solidFill>
          <a:schemeClr val="tx1"/>
        </a:solidFill>
        <a:latin typeface="Arial" charset="0"/>
        <a:ea typeface="华文细黑" pitchFamily="2" charset="-122"/>
        <a:cs typeface="+mn-cs"/>
      </a:defRPr>
    </a:lvl2pPr>
    <a:lvl3pPr marL="914400" algn="l" rtl="0" fontAlgn="base">
      <a:spcBef>
        <a:spcPct val="0"/>
      </a:spcBef>
      <a:spcAft>
        <a:spcPct val="0"/>
      </a:spcAft>
      <a:defRPr i="1" kern="1200">
        <a:solidFill>
          <a:schemeClr val="tx1"/>
        </a:solidFill>
        <a:latin typeface="Arial" charset="0"/>
        <a:ea typeface="华文细黑" pitchFamily="2" charset="-122"/>
        <a:cs typeface="+mn-cs"/>
      </a:defRPr>
    </a:lvl3pPr>
    <a:lvl4pPr marL="1371600" algn="l" rtl="0" fontAlgn="base">
      <a:spcBef>
        <a:spcPct val="0"/>
      </a:spcBef>
      <a:spcAft>
        <a:spcPct val="0"/>
      </a:spcAft>
      <a:defRPr i="1" kern="1200">
        <a:solidFill>
          <a:schemeClr val="tx1"/>
        </a:solidFill>
        <a:latin typeface="Arial" charset="0"/>
        <a:ea typeface="华文细黑" pitchFamily="2" charset="-122"/>
        <a:cs typeface="+mn-cs"/>
      </a:defRPr>
    </a:lvl4pPr>
    <a:lvl5pPr marL="1828800" algn="l" rtl="0" fontAlgn="base">
      <a:spcBef>
        <a:spcPct val="0"/>
      </a:spcBef>
      <a:spcAft>
        <a:spcPct val="0"/>
      </a:spcAft>
      <a:defRPr i="1" kern="1200">
        <a:solidFill>
          <a:schemeClr val="tx1"/>
        </a:solidFill>
        <a:latin typeface="Arial" charset="0"/>
        <a:ea typeface="华文细黑" pitchFamily="2" charset="-122"/>
        <a:cs typeface="+mn-cs"/>
      </a:defRPr>
    </a:lvl5pPr>
    <a:lvl6pPr marL="2286000" algn="l" defTabSz="914400" rtl="0" eaLnBrk="1" latinLnBrk="0" hangingPunct="1">
      <a:defRPr i="1" kern="1200">
        <a:solidFill>
          <a:schemeClr val="tx1"/>
        </a:solidFill>
        <a:latin typeface="Arial" charset="0"/>
        <a:ea typeface="华文细黑" pitchFamily="2" charset="-122"/>
        <a:cs typeface="+mn-cs"/>
      </a:defRPr>
    </a:lvl6pPr>
    <a:lvl7pPr marL="2743200" algn="l" defTabSz="914400" rtl="0" eaLnBrk="1" latinLnBrk="0" hangingPunct="1">
      <a:defRPr i="1" kern="1200">
        <a:solidFill>
          <a:schemeClr val="tx1"/>
        </a:solidFill>
        <a:latin typeface="Arial" charset="0"/>
        <a:ea typeface="华文细黑" pitchFamily="2" charset="-122"/>
        <a:cs typeface="+mn-cs"/>
      </a:defRPr>
    </a:lvl7pPr>
    <a:lvl8pPr marL="3200400" algn="l" defTabSz="914400" rtl="0" eaLnBrk="1" latinLnBrk="0" hangingPunct="1">
      <a:defRPr i="1" kern="1200">
        <a:solidFill>
          <a:schemeClr val="tx1"/>
        </a:solidFill>
        <a:latin typeface="Arial" charset="0"/>
        <a:ea typeface="华文细黑" pitchFamily="2" charset="-122"/>
        <a:cs typeface="+mn-cs"/>
      </a:defRPr>
    </a:lvl8pPr>
    <a:lvl9pPr marL="3657600" algn="l" defTabSz="914400" rtl="0" eaLnBrk="1" latinLnBrk="0" hangingPunct="1">
      <a:defRPr i="1" kern="1200">
        <a:solidFill>
          <a:schemeClr val="tx1"/>
        </a:solidFill>
        <a:latin typeface="Arial" charset="0"/>
        <a:ea typeface="华文细黑"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0033"/>
    <a:srgbClr val="663300"/>
    <a:srgbClr val="CC3300"/>
    <a:srgbClr val="996600"/>
    <a:srgbClr val="FF99CC"/>
    <a:srgbClr val="FF0066"/>
    <a:srgbClr val="FF6699"/>
    <a:srgbClr val="FFCC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37" autoAdjust="0"/>
    <p:restoredTop sz="77778" autoAdjust="0"/>
  </p:normalViewPr>
  <p:slideViewPr>
    <p:cSldViewPr snapToGrid="0">
      <p:cViewPr>
        <p:scale>
          <a:sx n="62" d="100"/>
          <a:sy n="62" d="100"/>
        </p:scale>
        <p:origin x="-594" y="144"/>
      </p:cViewPr>
      <p:guideLst>
        <p:guide orient="horz" pos="2160"/>
        <p:guide pos="2891"/>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i="0"/>
            </a:lvl1pPr>
          </a:lstStyle>
          <a:p>
            <a:pPr>
              <a:defRPr/>
            </a:pPr>
            <a:endParaRPr lang="en-US" altLang="zh-CN"/>
          </a:p>
        </p:txBody>
      </p:sp>
      <p:sp>
        <p:nvSpPr>
          <p:cNvPr id="1945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i="0"/>
            </a:lvl1pPr>
          </a:lstStyle>
          <a:p>
            <a:pPr>
              <a:defRPr/>
            </a:pPr>
            <a:endParaRPr lang="en-US" altLang="zh-CN"/>
          </a:p>
        </p:txBody>
      </p:sp>
      <p:sp>
        <p:nvSpPr>
          <p:cNvPr id="3789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946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zh-CN" altLang="en-US" noProof="0" smtClean="0"/>
              <a:t>单击此处编辑母版文本样式</a:t>
            </a:r>
          </a:p>
          <a:p>
            <a:pPr lvl="1"/>
            <a:r>
              <a:rPr lang="zh-CN" altLang="en-US" noProof="0" smtClean="0"/>
              <a:t>第二级</a:t>
            </a:r>
          </a:p>
          <a:p>
            <a:pPr lvl="2"/>
            <a:r>
              <a:rPr lang="zh-CN" altLang="en-US" noProof="0" smtClean="0"/>
              <a:t>第三级</a:t>
            </a:r>
          </a:p>
          <a:p>
            <a:pPr lvl="3"/>
            <a:r>
              <a:rPr lang="zh-CN" altLang="en-US" noProof="0" smtClean="0"/>
              <a:t>第四级</a:t>
            </a:r>
          </a:p>
          <a:p>
            <a:pPr lvl="4"/>
            <a:r>
              <a:rPr lang="zh-CN" altLang="en-US" noProof="0" smtClean="0"/>
              <a:t>第五级</a:t>
            </a:r>
          </a:p>
        </p:txBody>
      </p:sp>
      <p:sp>
        <p:nvSpPr>
          <p:cNvPr id="1946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i="0"/>
            </a:lvl1pPr>
          </a:lstStyle>
          <a:p>
            <a:pPr>
              <a:defRPr/>
            </a:pPr>
            <a:endParaRPr lang="en-US" altLang="zh-CN"/>
          </a:p>
        </p:txBody>
      </p:sp>
      <p:sp>
        <p:nvSpPr>
          <p:cNvPr id="1946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i="0"/>
            </a:lvl1pPr>
          </a:lstStyle>
          <a:p>
            <a:pPr>
              <a:defRPr/>
            </a:pPr>
            <a:fld id="{E7F899FA-D11F-4DD0-B125-648F67B52B45}" type="slidenum">
              <a:rPr lang="en-US" altLang="zh-CN"/>
              <a:pPr>
                <a:defRPr/>
              </a:pPr>
              <a:t>‹#›</a:t>
            </a:fld>
            <a:endParaRPr lang="en-US" altLang="zh-CN"/>
          </a:p>
        </p:txBody>
      </p:sp>
    </p:spTree>
    <p:extLst>
      <p:ext uri="{BB962C8B-B14F-4D97-AF65-F5344CB8AC3E}">
        <p14:creationId xmlns:p14="http://schemas.microsoft.com/office/powerpoint/2010/main" val="202816422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华文细黑" pitchFamily="2" charset="-122"/>
        <a:cs typeface="+mn-cs"/>
      </a:defRPr>
    </a:lvl1pPr>
    <a:lvl2pPr marL="457200" algn="l" rtl="0" eaLnBrk="0" fontAlgn="base" hangingPunct="0">
      <a:spcBef>
        <a:spcPct val="30000"/>
      </a:spcBef>
      <a:spcAft>
        <a:spcPct val="0"/>
      </a:spcAft>
      <a:defRPr sz="1200" kern="1200">
        <a:solidFill>
          <a:schemeClr val="tx1"/>
        </a:solidFill>
        <a:latin typeface="Arial" charset="0"/>
        <a:ea typeface="华文细黑" pitchFamily="2" charset="-122"/>
        <a:cs typeface="+mn-cs"/>
      </a:defRPr>
    </a:lvl2pPr>
    <a:lvl3pPr marL="914400" algn="l" rtl="0" eaLnBrk="0" fontAlgn="base" hangingPunct="0">
      <a:spcBef>
        <a:spcPct val="30000"/>
      </a:spcBef>
      <a:spcAft>
        <a:spcPct val="0"/>
      </a:spcAft>
      <a:defRPr sz="1200" kern="1200">
        <a:solidFill>
          <a:schemeClr val="tx1"/>
        </a:solidFill>
        <a:latin typeface="Arial" charset="0"/>
        <a:ea typeface="华文细黑" pitchFamily="2" charset="-122"/>
        <a:cs typeface="+mn-cs"/>
      </a:defRPr>
    </a:lvl3pPr>
    <a:lvl4pPr marL="1371600" algn="l" rtl="0" eaLnBrk="0" fontAlgn="base" hangingPunct="0">
      <a:spcBef>
        <a:spcPct val="30000"/>
      </a:spcBef>
      <a:spcAft>
        <a:spcPct val="0"/>
      </a:spcAft>
      <a:defRPr sz="1200" kern="1200">
        <a:solidFill>
          <a:schemeClr val="tx1"/>
        </a:solidFill>
        <a:latin typeface="Arial" charset="0"/>
        <a:ea typeface="华文细黑" pitchFamily="2" charset="-122"/>
        <a:cs typeface="+mn-cs"/>
      </a:defRPr>
    </a:lvl4pPr>
    <a:lvl5pPr marL="1828800" algn="l" rtl="0" eaLnBrk="0" fontAlgn="base" hangingPunct="0">
      <a:spcBef>
        <a:spcPct val="30000"/>
      </a:spcBef>
      <a:spcAft>
        <a:spcPct val="0"/>
      </a:spcAft>
      <a:defRPr sz="1200" kern="1200">
        <a:solidFill>
          <a:schemeClr val="tx1"/>
        </a:solidFill>
        <a:latin typeface="Arial" charset="0"/>
        <a:ea typeface="华文细黑"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ln/>
        </p:spPr>
      </p:sp>
      <p:sp>
        <p:nvSpPr>
          <p:cNvPr id="38915" name="Notes Placeholder 2"/>
          <p:cNvSpPr>
            <a:spLocks noGrp="1"/>
          </p:cNvSpPr>
          <p:nvPr>
            <p:ph type="body" idx="1"/>
          </p:nvPr>
        </p:nvSpPr>
        <p:spPr>
          <a:noFill/>
          <a:ln/>
        </p:spPr>
        <p:txBody>
          <a:bodyPr/>
          <a:lstStyle/>
          <a:p>
            <a:endParaRPr lang="en-US" smtClean="0"/>
          </a:p>
        </p:txBody>
      </p:sp>
      <p:sp>
        <p:nvSpPr>
          <p:cNvPr id="38916" name="Slide Number Placeholder 3"/>
          <p:cNvSpPr>
            <a:spLocks noGrp="1"/>
          </p:cNvSpPr>
          <p:nvPr>
            <p:ph type="sldNum" sz="quarter" idx="5"/>
          </p:nvPr>
        </p:nvSpPr>
        <p:spPr>
          <a:noFill/>
        </p:spPr>
        <p:txBody>
          <a:bodyPr/>
          <a:lstStyle/>
          <a:p>
            <a:fld id="{A906DBA4-0AF8-4F87-ABC2-E51C36141B8B}" type="slidenum">
              <a:rPr lang="en-US" altLang="zh-CN" smtClean="0"/>
              <a:pPr/>
              <a:t>2</a:t>
            </a:fld>
            <a:endParaRPr lang="en-US" altLang="zh-CN"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ln/>
        </p:spPr>
      </p:sp>
      <p:sp>
        <p:nvSpPr>
          <p:cNvPr id="39939" name="Notes Placeholder 2"/>
          <p:cNvSpPr>
            <a:spLocks noGrp="1"/>
          </p:cNvSpPr>
          <p:nvPr>
            <p:ph type="body" idx="1"/>
          </p:nvPr>
        </p:nvSpPr>
        <p:spPr>
          <a:noFill/>
          <a:ln/>
        </p:spPr>
        <p:txBody>
          <a:bodyPr/>
          <a:lstStyle/>
          <a:p>
            <a:endParaRPr lang="en-US" smtClean="0"/>
          </a:p>
        </p:txBody>
      </p:sp>
      <p:sp>
        <p:nvSpPr>
          <p:cNvPr id="39940" name="Slide Number Placeholder 3"/>
          <p:cNvSpPr>
            <a:spLocks noGrp="1"/>
          </p:cNvSpPr>
          <p:nvPr>
            <p:ph type="sldNum" sz="quarter" idx="5"/>
          </p:nvPr>
        </p:nvSpPr>
        <p:spPr>
          <a:noFill/>
        </p:spPr>
        <p:txBody>
          <a:bodyPr/>
          <a:lstStyle/>
          <a:p>
            <a:fld id="{65D2FD31-9D7E-4D19-9A2C-8508B3A33BC5}" type="slidenum">
              <a:rPr lang="en-US" altLang="zh-CN" smtClean="0"/>
              <a:pPr/>
              <a:t>6</a:t>
            </a:fld>
            <a:endParaRPr lang="en-US" altLang="zh-CN"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4" name="Picture 15"/>
          <p:cNvPicPr>
            <a:picLocks noChangeAspect="1" noChangeArrowheads="1"/>
          </p:cNvPicPr>
          <p:nvPr/>
        </p:nvPicPr>
        <p:blipFill>
          <a:blip r:embed="rId2" cstate="print"/>
          <a:srcRect/>
          <a:stretch>
            <a:fillRect/>
          </a:stretch>
        </p:blipFill>
        <p:spPr bwMode="auto">
          <a:xfrm>
            <a:off x="6723063" y="2824163"/>
            <a:ext cx="2420937" cy="4033837"/>
          </a:xfrm>
          <a:prstGeom prst="rect">
            <a:avLst/>
          </a:prstGeom>
          <a:noFill/>
          <a:ln w="9525">
            <a:noFill/>
            <a:miter lim="800000"/>
            <a:headEnd/>
            <a:tailEnd/>
          </a:ln>
        </p:spPr>
      </p:pic>
      <p:pic>
        <p:nvPicPr>
          <p:cNvPr id="5" name="Picture 14"/>
          <p:cNvPicPr>
            <a:picLocks noChangeAspect="1" noChangeArrowheads="1"/>
          </p:cNvPicPr>
          <p:nvPr/>
        </p:nvPicPr>
        <p:blipFill>
          <a:blip r:embed="rId3" cstate="print"/>
          <a:srcRect/>
          <a:stretch>
            <a:fillRect/>
          </a:stretch>
        </p:blipFill>
        <p:spPr bwMode="auto">
          <a:xfrm>
            <a:off x="0" y="0"/>
            <a:ext cx="2420938" cy="4033838"/>
          </a:xfrm>
          <a:prstGeom prst="rect">
            <a:avLst/>
          </a:prstGeom>
          <a:noFill/>
          <a:ln w="9525">
            <a:noFill/>
            <a:miter lim="800000"/>
            <a:headEnd/>
            <a:tailEnd/>
          </a:ln>
        </p:spPr>
      </p:pic>
      <p:sp>
        <p:nvSpPr>
          <p:cNvPr id="7" name="Rectangle 2"/>
          <p:cNvSpPr>
            <a:spLocks noGrp="1" noChangeArrowheads="1"/>
          </p:cNvSpPr>
          <p:nvPr>
            <p:ph type="ctrTitle"/>
          </p:nvPr>
        </p:nvSpPr>
        <p:spPr>
          <a:xfrm>
            <a:off x="2701925" y="2130425"/>
            <a:ext cx="4800600" cy="1470025"/>
          </a:xfrm>
          <a:prstGeom prst="rect">
            <a:avLst/>
          </a:prstGeom>
        </p:spPr>
        <p:txBody>
          <a:bodyPr/>
          <a:lstStyle>
            <a:lvl1pPr algn="l">
              <a:buClr>
                <a:srgbClr val="FFFFFF"/>
              </a:buClr>
              <a:defRPr sz="3600"/>
            </a:lvl1pPr>
          </a:lstStyle>
          <a:p>
            <a:r>
              <a:rPr lang="en-US" dirty="0" smtClean="0"/>
              <a:t>Click to edit Master title style</a:t>
            </a:r>
            <a:endParaRPr lang="en-US" dirty="0"/>
          </a:p>
        </p:txBody>
      </p:sp>
      <p:sp>
        <p:nvSpPr>
          <p:cNvPr id="8" name="Rectangle 3"/>
          <p:cNvSpPr>
            <a:spLocks noGrp="1" noChangeArrowheads="1"/>
          </p:cNvSpPr>
          <p:nvPr>
            <p:ph type="subTitle" idx="1"/>
          </p:nvPr>
        </p:nvSpPr>
        <p:spPr>
          <a:xfrm>
            <a:off x="2701925" y="3886200"/>
            <a:ext cx="4114800" cy="1752600"/>
          </a:xfrm>
          <a:prstGeom prst="rect">
            <a:avLst/>
          </a:prstGeom>
        </p:spPr>
        <p:txBody>
          <a:bodyPr/>
          <a:lstStyle>
            <a:lvl1pPr marL="0" indent="0">
              <a:buClr>
                <a:srgbClr val="FFFFFF"/>
              </a:buClr>
              <a:buFontTx/>
              <a:buNone/>
              <a:defRPr sz="3500" baseline="0"/>
            </a:lvl1pPr>
          </a:lstStyle>
          <a:p>
            <a:r>
              <a:rPr lang="en-US" smtClean="0"/>
              <a:t>Click to edit Master subtitle style</a:t>
            </a:r>
            <a:endParaRPr lang="en-US" dirty="0"/>
          </a:p>
        </p:txBody>
      </p:sp>
    </p:spTree>
  </p:cSld>
  <p:clrMapOvr>
    <a:masterClrMapping/>
  </p:clrMapOvr>
  <p:hf hdr="0" ftr="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sp>
        <p:nvSpPr>
          <p:cNvPr id="5" name="Title 1"/>
          <p:cNvSpPr>
            <a:spLocks noGrp="1"/>
          </p:cNvSpPr>
          <p:nvPr>
            <p:ph type="title"/>
          </p:nvPr>
        </p:nvSpPr>
        <p:spPr>
          <a:xfrm>
            <a:off x="2703513" y="274638"/>
            <a:ext cx="6316662" cy="1143000"/>
          </a:xfrm>
          <a:prstGeom prst="rect">
            <a:avLst/>
          </a:prstGeom>
        </p:spPr>
        <p:txBody>
          <a:bodyPr/>
          <a:lstStyle/>
          <a:p>
            <a:r>
              <a:rPr lang="en-US" smtClean="0"/>
              <a:t>Click to edit Master title style</a:t>
            </a:r>
            <a:endParaRPr lang="en-US"/>
          </a:p>
        </p:txBody>
      </p:sp>
      <p:sp>
        <p:nvSpPr>
          <p:cNvPr id="6" name="Content Placeholder 2"/>
          <p:cNvSpPr>
            <a:spLocks noGrp="1"/>
          </p:cNvSpPr>
          <p:nvPr>
            <p:ph idx="1"/>
          </p:nvPr>
        </p:nvSpPr>
        <p:spPr>
          <a:xfrm>
            <a:off x="2693988" y="1600200"/>
            <a:ext cx="6326187"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两栏内容">
    <p:spTree>
      <p:nvGrpSpPr>
        <p:cNvPr id="1" name=""/>
        <p:cNvGrpSpPr/>
        <p:nvPr/>
      </p:nvGrpSpPr>
      <p:grpSpPr>
        <a:xfrm>
          <a:off x="0" y="0"/>
          <a:ext cx="0" cy="0"/>
          <a:chOff x="0" y="0"/>
          <a:chExt cx="0" cy="0"/>
        </a:xfrm>
      </p:grpSpPr>
      <p:sp>
        <p:nvSpPr>
          <p:cNvPr id="3" name="内容占位符 2"/>
          <p:cNvSpPr>
            <a:spLocks noGrp="1"/>
          </p:cNvSpPr>
          <p:nvPr>
            <p:ph sz="half" idx="1"/>
          </p:nvPr>
        </p:nvSpPr>
        <p:spPr>
          <a:xfrm>
            <a:off x="539750" y="1341438"/>
            <a:ext cx="3956050" cy="4784725"/>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4" name="内容占位符 3"/>
          <p:cNvSpPr>
            <a:spLocks noGrp="1"/>
          </p:cNvSpPr>
          <p:nvPr>
            <p:ph sz="half" idx="2"/>
          </p:nvPr>
        </p:nvSpPr>
        <p:spPr>
          <a:xfrm>
            <a:off x="4648200" y="1341438"/>
            <a:ext cx="3956050" cy="4784725"/>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仅标题">
    <p:spTree>
      <p:nvGrpSpPr>
        <p:cNvPr id="1" name=""/>
        <p:cNvGrpSpPr/>
        <p:nvPr/>
      </p:nvGrpSpPr>
      <p:grpSpPr>
        <a:xfrm>
          <a:off x="0" y="0"/>
          <a:ext cx="0" cy="0"/>
          <a:chOff x="0" y="0"/>
          <a:chExt cx="0" cy="0"/>
        </a:xfrm>
      </p:grpSpPr>
      <p:sp>
        <p:nvSpPr>
          <p:cNvPr id="4" name="Title 1"/>
          <p:cNvSpPr>
            <a:spLocks noGrp="1"/>
          </p:cNvSpPr>
          <p:nvPr>
            <p:ph type="title"/>
          </p:nvPr>
        </p:nvSpPr>
        <p:spPr>
          <a:xfrm>
            <a:off x="2703513" y="274638"/>
            <a:ext cx="6316662" cy="1143000"/>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ltLang="zh-CN" smtClean="0"/>
              <a:t>Click to edit Master title style</a:t>
            </a:r>
            <a:endParaRPr lang="zh-CN" altLang="en-US"/>
          </a:p>
        </p:txBody>
      </p:sp>
      <p:sp>
        <p:nvSpPr>
          <p:cNvPr id="3" name="图片占位符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altLang="zh-CN" noProof="0" smtClean="0"/>
              <a:t>Click icon to add picture</a:t>
            </a:r>
            <a:endParaRPr lang="zh-CN" altLang="en-US" noProof="0"/>
          </a:p>
        </p:txBody>
      </p:sp>
      <p:sp>
        <p:nvSpPr>
          <p:cNvPr id="4" name="文本占位符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CN"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2843213" y="404813"/>
            <a:ext cx="5832475" cy="692150"/>
          </a:xfrm>
          <a:prstGeom prst="rect">
            <a:avLst/>
          </a:prstGeom>
        </p:spPr>
        <p:txBody>
          <a:bodyPr/>
          <a:lstStyle/>
          <a:p>
            <a:r>
              <a:rPr lang="en-US" altLang="zh-CN" smtClean="0"/>
              <a:t>Click to edit Master title style</a:t>
            </a:r>
            <a:endParaRPr lang="zh-CN" altLang="en-US"/>
          </a:p>
        </p:txBody>
      </p:sp>
      <p:sp>
        <p:nvSpPr>
          <p:cNvPr id="3" name="竖排文字占位符 2"/>
          <p:cNvSpPr>
            <a:spLocks noGrp="1"/>
          </p:cNvSpPr>
          <p:nvPr>
            <p:ph type="body" orient="vert" idx="1"/>
          </p:nvPr>
        </p:nvSpPr>
        <p:spPr>
          <a:xfrm>
            <a:off x="468313" y="1298575"/>
            <a:ext cx="8207375" cy="4827588"/>
          </a:xfrm>
          <a:prstGeom prst="rect">
            <a:avLst/>
          </a:prstGeom>
        </p:spPr>
        <p:txBody>
          <a:bodyPr vert="eaVert"/>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40513" y="260350"/>
            <a:ext cx="2057400" cy="5865813"/>
          </a:xfrm>
          <a:prstGeom prst="rect">
            <a:avLst/>
          </a:prstGeom>
        </p:spPr>
        <p:txBody>
          <a:bodyPr vert="eaVert"/>
          <a:lstStyle/>
          <a:p>
            <a:r>
              <a:rPr lang="en-US" altLang="zh-CN" smtClean="0"/>
              <a:t>Click to edit Master title style</a:t>
            </a:r>
            <a:endParaRPr lang="zh-CN" altLang="en-US"/>
          </a:p>
        </p:txBody>
      </p:sp>
      <p:sp>
        <p:nvSpPr>
          <p:cNvPr id="3" name="竖排文字占位符 2"/>
          <p:cNvSpPr>
            <a:spLocks noGrp="1"/>
          </p:cNvSpPr>
          <p:nvPr>
            <p:ph type="body" orient="vert" idx="1"/>
          </p:nvPr>
        </p:nvSpPr>
        <p:spPr>
          <a:xfrm>
            <a:off x="468313" y="260350"/>
            <a:ext cx="6019800" cy="5865813"/>
          </a:xfrm>
          <a:prstGeom prst="rect">
            <a:avLst/>
          </a:prstGeom>
        </p:spPr>
        <p:txBody>
          <a:bodyPr vert="eaVert"/>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40" descr="34343.png"/>
          <p:cNvPicPr>
            <a:picLocks noChangeAspect="1"/>
          </p:cNvPicPr>
          <p:nvPr/>
        </p:nvPicPr>
        <p:blipFill>
          <a:blip r:embed="rId9" cstate="print"/>
          <a:srcRect/>
          <a:stretch>
            <a:fillRect/>
          </a:stretch>
        </p:blipFill>
        <p:spPr bwMode="auto">
          <a:xfrm>
            <a:off x="0" y="0"/>
            <a:ext cx="2571750" cy="428625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874" r:id="rId1"/>
    <p:sldLayoutId id="2147483868" r:id="rId2"/>
    <p:sldLayoutId id="2147483869" r:id="rId3"/>
    <p:sldLayoutId id="2147483870" r:id="rId4"/>
    <p:sldLayoutId id="2147483871" r:id="rId5"/>
    <p:sldLayoutId id="2147483872" r:id="rId6"/>
    <p:sldLayoutId id="2147483873" r:id="rId7"/>
  </p:sldLayoutIdLst>
  <p:timing>
    <p:tnLst>
      <p:par>
        <p:cTn id="1" dur="indefinite" restart="never" nodeType="tmRoot"/>
      </p:par>
    </p:tnLst>
  </p:timing>
  <p:hf hdr="0" ftr="0"/>
  <p:txStyles>
    <p:titleStyle>
      <a:lvl1pPr algn="r" rtl="0" eaLnBrk="0" fontAlgn="base" hangingPunct="0">
        <a:spcBef>
          <a:spcPct val="0"/>
        </a:spcBef>
        <a:spcAft>
          <a:spcPct val="0"/>
        </a:spcAft>
        <a:defRPr sz="2400">
          <a:solidFill>
            <a:schemeClr val="tx1"/>
          </a:solidFill>
          <a:latin typeface="+mj-lt"/>
          <a:ea typeface="华文细黑" pitchFamily="2" charset="-122"/>
          <a:cs typeface="+mj-cs"/>
        </a:defRPr>
      </a:lvl1pPr>
      <a:lvl2pPr algn="r" rtl="0" eaLnBrk="0" fontAlgn="base" hangingPunct="0">
        <a:spcBef>
          <a:spcPct val="0"/>
        </a:spcBef>
        <a:spcAft>
          <a:spcPct val="0"/>
        </a:spcAft>
        <a:defRPr sz="2400">
          <a:solidFill>
            <a:schemeClr val="tx1"/>
          </a:solidFill>
          <a:latin typeface="Arial" charset="0"/>
          <a:ea typeface="华文细黑" pitchFamily="2" charset="-122"/>
        </a:defRPr>
      </a:lvl2pPr>
      <a:lvl3pPr algn="r" rtl="0" eaLnBrk="0" fontAlgn="base" hangingPunct="0">
        <a:spcBef>
          <a:spcPct val="0"/>
        </a:spcBef>
        <a:spcAft>
          <a:spcPct val="0"/>
        </a:spcAft>
        <a:defRPr sz="2400">
          <a:solidFill>
            <a:schemeClr val="tx1"/>
          </a:solidFill>
          <a:latin typeface="Arial" charset="0"/>
          <a:ea typeface="华文细黑" pitchFamily="2" charset="-122"/>
        </a:defRPr>
      </a:lvl3pPr>
      <a:lvl4pPr algn="r" rtl="0" eaLnBrk="0" fontAlgn="base" hangingPunct="0">
        <a:spcBef>
          <a:spcPct val="0"/>
        </a:spcBef>
        <a:spcAft>
          <a:spcPct val="0"/>
        </a:spcAft>
        <a:defRPr sz="2400">
          <a:solidFill>
            <a:schemeClr val="tx1"/>
          </a:solidFill>
          <a:latin typeface="Arial" charset="0"/>
          <a:ea typeface="华文细黑" pitchFamily="2" charset="-122"/>
        </a:defRPr>
      </a:lvl4pPr>
      <a:lvl5pPr algn="r" rtl="0" eaLnBrk="0" fontAlgn="base" hangingPunct="0">
        <a:spcBef>
          <a:spcPct val="0"/>
        </a:spcBef>
        <a:spcAft>
          <a:spcPct val="0"/>
        </a:spcAft>
        <a:defRPr sz="2400">
          <a:solidFill>
            <a:schemeClr val="tx1"/>
          </a:solidFill>
          <a:latin typeface="Arial" charset="0"/>
          <a:ea typeface="华文细黑" pitchFamily="2" charset="-122"/>
        </a:defRPr>
      </a:lvl5pPr>
      <a:lvl6pPr marL="457200" algn="l" rtl="0" eaLnBrk="1" fontAlgn="base" hangingPunct="1">
        <a:spcBef>
          <a:spcPct val="0"/>
        </a:spcBef>
        <a:spcAft>
          <a:spcPct val="0"/>
        </a:spcAft>
        <a:defRPr sz="2800">
          <a:solidFill>
            <a:schemeClr val="bg1"/>
          </a:solidFill>
          <a:latin typeface="Arial" charset="0"/>
          <a:ea typeface="黑体" pitchFamily="2" charset="-122"/>
        </a:defRPr>
      </a:lvl6pPr>
      <a:lvl7pPr marL="914400" algn="l" rtl="0" eaLnBrk="1" fontAlgn="base" hangingPunct="1">
        <a:spcBef>
          <a:spcPct val="0"/>
        </a:spcBef>
        <a:spcAft>
          <a:spcPct val="0"/>
        </a:spcAft>
        <a:defRPr sz="2800">
          <a:solidFill>
            <a:schemeClr val="bg1"/>
          </a:solidFill>
          <a:latin typeface="Arial" charset="0"/>
          <a:ea typeface="黑体" pitchFamily="2" charset="-122"/>
        </a:defRPr>
      </a:lvl7pPr>
      <a:lvl8pPr marL="1371600" algn="l" rtl="0" eaLnBrk="1" fontAlgn="base" hangingPunct="1">
        <a:spcBef>
          <a:spcPct val="0"/>
        </a:spcBef>
        <a:spcAft>
          <a:spcPct val="0"/>
        </a:spcAft>
        <a:defRPr sz="2800">
          <a:solidFill>
            <a:schemeClr val="bg1"/>
          </a:solidFill>
          <a:latin typeface="Arial" charset="0"/>
          <a:ea typeface="黑体" pitchFamily="2" charset="-122"/>
        </a:defRPr>
      </a:lvl8pPr>
      <a:lvl9pPr marL="1828800" algn="l" rtl="0" eaLnBrk="1" fontAlgn="base" hangingPunct="1">
        <a:spcBef>
          <a:spcPct val="0"/>
        </a:spcBef>
        <a:spcAft>
          <a:spcPct val="0"/>
        </a:spcAft>
        <a:defRPr sz="2800">
          <a:solidFill>
            <a:schemeClr val="bg1"/>
          </a:solidFill>
          <a:latin typeface="Arial" charset="0"/>
          <a:ea typeface="黑体" pitchFamily="2" charset="-122"/>
        </a:defRPr>
      </a:lvl9pPr>
    </p:titleStyle>
    <p:bodyStyle>
      <a:lvl1pPr marL="342900" indent="-342900" algn="l" rtl="0" eaLnBrk="0" fontAlgn="base" hangingPunct="0">
        <a:spcBef>
          <a:spcPct val="20000"/>
        </a:spcBef>
        <a:spcAft>
          <a:spcPct val="0"/>
        </a:spcAft>
        <a:buClr>
          <a:schemeClr val="accent1"/>
        </a:buClr>
        <a:buFont typeface="Wingdings" pitchFamily="2" charset="2"/>
        <a:buChar char="n"/>
        <a:defRPr sz="2000">
          <a:solidFill>
            <a:schemeClr val="tx1"/>
          </a:solidFill>
          <a:latin typeface="+mn-lt"/>
          <a:ea typeface="华文细黑" pitchFamily="2" charset="-122"/>
          <a:cs typeface="+mn-cs"/>
        </a:defRPr>
      </a:lvl1pPr>
      <a:lvl2pPr marL="742950" indent="-285750" algn="l" rtl="0" eaLnBrk="0" fontAlgn="base" hangingPunct="0">
        <a:spcBef>
          <a:spcPct val="20000"/>
        </a:spcBef>
        <a:spcAft>
          <a:spcPct val="0"/>
        </a:spcAft>
        <a:buClr>
          <a:schemeClr val="accent1"/>
        </a:buClr>
        <a:buFont typeface="Wingdings" pitchFamily="2" charset="2"/>
        <a:buChar char="n"/>
        <a:defRPr sz="2800">
          <a:solidFill>
            <a:schemeClr val="tx1"/>
          </a:solidFill>
          <a:latin typeface="+mn-lt"/>
          <a:ea typeface="华文细黑" pitchFamily="2" charset="-122"/>
        </a:defRPr>
      </a:lvl2pPr>
      <a:lvl3pPr marL="1143000" indent="-228600" algn="l" rtl="0" eaLnBrk="0" fontAlgn="base" hangingPunct="0">
        <a:spcBef>
          <a:spcPct val="20000"/>
        </a:spcBef>
        <a:spcAft>
          <a:spcPct val="0"/>
        </a:spcAft>
        <a:buClr>
          <a:schemeClr val="accent2"/>
        </a:buClr>
        <a:buFont typeface="Wingdings" pitchFamily="2" charset="2"/>
        <a:buChar char="n"/>
        <a:defRPr sz="1600">
          <a:solidFill>
            <a:schemeClr val="tx1"/>
          </a:solidFill>
          <a:latin typeface="+mn-lt"/>
          <a:ea typeface="华文细黑" pitchFamily="2" charset="-122"/>
        </a:defRPr>
      </a:lvl3pPr>
      <a:lvl4pPr marL="1600200" indent="-228600" algn="l" rtl="0" eaLnBrk="0" fontAlgn="base" hangingPunct="0">
        <a:spcBef>
          <a:spcPct val="20000"/>
        </a:spcBef>
        <a:spcAft>
          <a:spcPct val="0"/>
        </a:spcAft>
        <a:buClr>
          <a:schemeClr val="hlink"/>
        </a:buClr>
        <a:buFont typeface="Wingdings" pitchFamily="2" charset="2"/>
        <a:buChar char="n"/>
        <a:defRPr sz="1400">
          <a:solidFill>
            <a:schemeClr val="tx1"/>
          </a:solidFill>
          <a:latin typeface="+mn-lt"/>
          <a:ea typeface="华文细黑" pitchFamily="2" charset="-122"/>
        </a:defRPr>
      </a:lvl4pPr>
      <a:lvl5pPr marL="2057400" indent="-228600" algn="l" rtl="0" eaLnBrk="0" fontAlgn="base" hangingPunct="0">
        <a:spcBef>
          <a:spcPct val="20000"/>
        </a:spcBef>
        <a:spcAft>
          <a:spcPct val="0"/>
        </a:spcAft>
        <a:buChar char="»"/>
        <a:defRPr sz="2000">
          <a:solidFill>
            <a:schemeClr val="tx1"/>
          </a:solidFill>
          <a:latin typeface="+mn-lt"/>
          <a:ea typeface="华文细黑" pitchFamily="2" charset="-122"/>
        </a:defRPr>
      </a:lvl5pPr>
      <a:lvl6pPr marL="2514600" indent="-228600" algn="l" rtl="0" eaLnBrk="1" fontAlgn="base" hangingPunct="1">
        <a:spcBef>
          <a:spcPct val="20000"/>
        </a:spcBef>
        <a:spcAft>
          <a:spcPct val="0"/>
        </a:spcAft>
        <a:defRPr sz="2000">
          <a:solidFill>
            <a:schemeClr val="bg1"/>
          </a:solidFill>
          <a:latin typeface="+mn-lt"/>
          <a:ea typeface="+mn-ea"/>
        </a:defRPr>
      </a:lvl6pPr>
      <a:lvl7pPr marL="2971800" indent="-228600" algn="l" rtl="0" eaLnBrk="1" fontAlgn="base" hangingPunct="1">
        <a:spcBef>
          <a:spcPct val="20000"/>
        </a:spcBef>
        <a:spcAft>
          <a:spcPct val="0"/>
        </a:spcAft>
        <a:defRPr sz="2000">
          <a:solidFill>
            <a:schemeClr val="bg1"/>
          </a:solidFill>
          <a:latin typeface="+mn-lt"/>
          <a:ea typeface="+mn-ea"/>
        </a:defRPr>
      </a:lvl7pPr>
      <a:lvl8pPr marL="3429000" indent="-228600" algn="l" rtl="0" eaLnBrk="1" fontAlgn="base" hangingPunct="1">
        <a:spcBef>
          <a:spcPct val="20000"/>
        </a:spcBef>
        <a:spcAft>
          <a:spcPct val="0"/>
        </a:spcAft>
        <a:defRPr sz="2000">
          <a:solidFill>
            <a:schemeClr val="bg1"/>
          </a:solidFill>
          <a:latin typeface="+mn-lt"/>
          <a:ea typeface="+mn-ea"/>
        </a:defRPr>
      </a:lvl8pPr>
      <a:lvl9pPr marL="3886200" indent="-228600" algn="l" rtl="0" eaLnBrk="1" fontAlgn="base" hangingPunct="1">
        <a:spcBef>
          <a:spcPct val="20000"/>
        </a:spcBef>
        <a:spcAft>
          <a:spcPct val="0"/>
        </a:spcAft>
        <a:defRPr sz="2000">
          <a:solidFill>
            <a:schemeClr val="bg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bwMode="auto">
          <a:xfrm>
            <a:off x="2632075" y="650875"/>
            <a:ext cx="4800600" cy="3062288"/>
          </a:xfrm>
          <a:noFill/>
          <a:ln>
            <a:miter lim="800000"/>
            <a:headEnd/>
            <a:tailEnd/>
          </a:ln>
        </p:spPr>
        <p:txBody>
          <a:bodyPr vert="horz" wrap="square" lIns="91440" tIns="45720" rIns="91440" bIns="45720" numCol="1" anchor="t" anchorCtr="0" compatLnSpc="1">
            <a:prstTxWarp prst="textNoShape">
              <a:avLst/>
            </a:prstTxWarp>
          </a:bodyPr>
          <a:lstStyle/>
          <a:p>
            <a:pPr algn="ctr" eaLnBrk="1" hangingPunct="1"/>
            <a:r>
              <a:rPr lang="en-IN" sz="3200" b="1" smtClean="0">
                <a:latin typeface="Century Gothic" pitchFamily="34" charset="0"/>
              </a:rPr>
              <a:t>CREW PROJECT</a:t>
            </a:r>
            <a:br>
              <a:rPr lang="en-IN" sz="3200" b="1" smtClean="0">
                <a:latin typeface="Century Gothic" pitchFamily="34" charset="0"/>
              </a:rPr>
            </a:br>
            <a:r>
              <a:rPr lang="en-US" sz="3200" smtClean="0">
                <a:latin typeface="Century Gothic" pitchFamily="34" charset="0"/>
              </a:rPr>
              <a:t/>
            </a:r>
            <a:br>
              <a:rPr lang="en-US" sz="3200" smtClean="0">
                <a:latin typeface="Century Gothic" pitchFamily="34" charset="0"/>
              </a:rPr>
            </a:br>
            <a:r>
              <a:rPr lang="en-IN" sz="3200" b="1" smtClean="0">
                <a:latin typeface="Century Gothic" pitchFamily="34" charset="0"/>
              </a:rPr>
              <a:t>BRIEF OVERVIEW OF THE PASSENGER TRANSPORT SECTOR IN GHANA </a:t>
            </a:r>
            <a:endParaRPr lang="en-US" sz="3200" smtClean="0">
              <a:latin typeface="Century Gothic" pitchFamily="34" charset="0"/>
            </a:endParaRPr>
          </a:p>
        </p:txBody>
      </p:sp>
      <p:sp>
        <p:nvSpPr>
          <p:cNvPr id="3075" name="Rectangle 3"/>
          <p:cNvSpPr>
            <a:spLocks noGrp="1" noChangeArrowheads="1"/>
          </p:cNvSpPr>
          <p:nvPr>
            <p:ph type="subTitle"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sz="2800" b="1" smtClean="0">
                <a:latin typeface="Century Gothic" pitchFamily="34" charset="0"/>
              </a:rPr>
              <a:t>Dr PAULINA AGYEKUM</a:t>
            </a:r>
          </a:p>
          <a:p>
            <a:pPr eaLnBrk="1" hangingPunct="1"/>
            <a:r>
              <a:rPr lang="en-US" sz="2800" b="1" smtClean="0">
                <a:latin typeface="Century Gothic" pitchFamily="34" charset="0"/>
              </a:rPr>
              <a:t>7</a:t>
            </a:r>
            <a:r>
              <a:rPr lang="en-US" sz="2800" b="1" baseline="30000" smtClean="0">
                <a:latin typeface="Century Gothic" pitchFamily="34" charset="0"/>
              </a:rPr>
              <a:t>th</a:t>
            </a:r>
            <a:r>
              <a:rPr lang="en-US" sz="2800" b="1" smtClean="0">
                <a:latin typeface="Century Gothic" pitchFamily="34" charset="0"/>
              </a:rPr>
              <a:t> MAY 2013</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bwMode="auto">
          <a:xfrm>
            <a:off x="2100263" y="274638"/>
            <a:ext cx="6919912" cy="538162"/>
          </a:xfrm>
          <a:noFill/>
          <a:ln>
            <a:miter lim="800000"/>
            <a:headEnd/>
            <a:tailEnd/>
          </a:ln>
        </p:spPr>
        <p:txBody>
          <a:bodyPr vert="horz" wrap="square" lIns="91440" tIns="45720" rIns="91440" bIns="45720" numCol="1" anchor="t" anchorCtr="0" compatLnSpc="1">
            <a:prstTxWarp prst="textNoShape">
              <a:avLst/>
            </a:prstTxWarp>
          </a:bodyPr>
          <a:lstStyle/>
          <a:p>
            <a:pPr algn="ctr"/>
            <a:r>
              <a:rPr lang="en-US" sz="2800" smtClean="0">
                <a:latin typeface="Century Gothic" pitchFamily="34" charset="0"/>
              </a:rPr>
              <a:t>SERVICE PROVIDERS</a:t>
            </a:r>
            <a:endParaRPr lang="en-US" sz="2800" smtClean="0"/>
          </a:p>
        </p:txBody>
      </p:sp>
      <p:sp>
        <p:nvSpPr>
          <p:cNvPr id="14339" name="Content Placeholder 2"/>
          <p:cNvSpPr>
            <a:spLocks noGrp="1"/>
          </p:cNvSpPr>
          <p:nvPr>
            <p:ph idx="1"/>
          </p:nvPr>
        </p:nvSpPr>
        <p:spPr bwMode="auto">
          <a:xfrm>
            <a:off x="2014538" y="744538"/>
            <a:ext cx="7005637" cy="5381625"/>
          </a:xfrm>
          <a:noFill/>
          <a:ln>
            <a:miter lim="800000"/>
            <a:headEnd/>
            <a:tailEnd/>
          </a:ln>
        </p:spPr>
        <p:txBody>
          <a:bodyPr vert="horz" wrap="square" lIns="91440" tIns="45720" rIns="91440" bIns="45720" numCol="1" anchor="t" anchorCtr="0" compatLnSpc="1">
            <a:prstTxWarp prst="textNoShape">
              <a:avLst/>
            </a:prstTxWarp>
          </a:bodyPr>
          <a:lstStyle/>
          <a:p>
            <a:r>
              <a:rPr lang="en-US" sz="2400" smtClean="0">
                <a:latin typeface="Century Gothic" pitchFamily="34" charset="0"/>
              </a:rPr>
              <a:t>The vehicle owner is a semi-passive investor with no direct involvement in its day-to-day operation</a:t>
            </a:r>
          </a:p>
          <a:p>
            <a:r>
              <a:rPr lang="en-US" sz="2400" smtClean="0">
                <a:latin typeface="Century Gothic" pitchFamily="34" charset="0"/>
              </a:rPr>
              <a:t>His commitment to the industry is not strong, and he may withdraw from it when faced with major problem</a:t>
            </a:r>
          </a:p>
          <a:p>
            <a:r>
              <a:rPr lang="en-US" sz="2400" smtClean="0">
                <a:latin typeface="Century Gothic" pitchFamily="34" charset="0"/>
              </a:rPr>
              <a:t>Most of them operate through controlled transport associations such as GPRTU.</a:t>
            </a:r>
          </a:p>
          <a:p>
            <a:r>
              <a:rPr lang="en-US" sz="2400" smtClean="0">
                <a:latin typeface="Century Gothic" pitchFamily="34" charset="0"/>
              </a:rPr>
              <a:t>Associations charge various fees for the usage of bus terminals (Monthly, daily and park loading fees);</a:t>
            </a:r>
          </a:p>
          <a:p>
            <a:endParaRPr lang="en-US" smtClean="0"/>
          </a:p>
          <a:p>
            <a:endParaRPr lang="en-US"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bwMode="auto">
          <a:xfrm>
            <a:off x="2303463" y="274638"/>
            <a:ext cx="6716712" cy="520700"/>
          </a:xfrm>
          <a:noFill/>
          <a:ln>
            <a:miter lim="800000"/>
            <a:headEnd/>
            <a:tailEnd/>
          </a:ln>
        </p:spPr>
        <p:txBody>
          <a:bodyPr vert="horz" wrap="square" lIns="91440" tIns="45720" rIns="91440" bIns="45720" numCol="1" anchor="t" anchorCtr="0" compatLnSpc="1">
            <a:prstTxWarp prst="textNoShape">
              <a:avLst/>
            </a:prstTxWarp>
          </a:bodyPr>
          <a:lstStyle/>
          <a:p>
            <a:pPr algn="ctr"/>
            <a:r>
              <a:rPr lang="en-US" sz="2800" smtClean="0">
                <a:latin typeface="Century Gothic" pitchFamily="34" charset="0"/>
              </a:rPr>
              <a:t>SERVICE PROVIDERS</a:t>
            </a:r>
            <a:endParaRPr lang="en-US" sz="2800" smtClean="0"/>
          </a:p>
        </p:txBody>
      </p:sp>
      <p:sp>
        <p:nvSpPr>
          <p:cNvPr id="15363" name="Content Placeholder 2"/>
          <p:cNvSpPr>
            <a:spLocks noGrp="1"/>
          </p:cNvSpPr>
          <p:nvPr>
            <p:ph idx="1"/>
          </p:nvPr>
        </p:nvSpPr>
        <p:spPr bwMode="auto">
          <a:xfrm>
            <a:off x="2235200" y="896938"/>
            <a:ext cx="6784975" cy="5229225"/>
          </a:xfrm>
          <a:noFill/>
          <a:ln>
            <a:miter lim="800000"/>
            <a:headEnd/>
            <a:tailEnd/>
          </a:ln>
        </p:spPr>
        <p:txBody>
          <a:bodyPr vert="horz" wrap="square" lIns="91440" tIns="45720" rIns="91440" bIns="45720" numCol="1" anchor="t" anchorCtr="0" compatLnSpc="1">
            <a:prstTxWarp prst="textNoShape">
              <a:avLst/>
            </a:prstTxWarp>
          </a:bodyPr>
          <a:lstStyle/>
          <a:p>
            <a:r>
              <a:rPr lang="en-US" sz="2400" smtClean="0">
                <a:latin typeface="Century Gothic" pitchFamily="34" charset="0"/>
              </a:rPr>
              <a:t>Associations set fares, allocate routes and carry out self-enforcement on their operations, regardless of transport needs and efficiency.</a:t>
            </a:r>
          </a:p>
          <a:p>
            <a:pPr>
              <a:buFont typeface="Wingdings" pitchFamily="2" charset="2"/>
              <a:buNone/>
            </a:pPr>
            <a:endParaRPr lang="en-US" sz="2400" smtClean="0">
              <a:latin typeface="Century Gothic" pitchFamily="34" charset="0"/>
            </a:endParaRPr>
          </a:p>
          <a:p>
            <a:r>
              <a:rPr lang="en-US" sz="2400" smtClean="0">
                <a:latin typeface="Century Gothic" pitchFamily="34" charset="0"/>
              </a:rPr>
              <a:t>The association increases its revenue and its political power</a:t>
            </a:r>
          </a:p>
          <a:p>
            <a:endParaRPr lang="en-US" sz="2400" smtClean="0">
              <a:latin typeface="Century Gothic" pitchFamily="34" charset="0"/>
            </a:endParaRPr>
          </a:p>
          <a:p>
            <a:r>
              <a:rPr lang="en-US" sz="2400" smtClean="0">
                <a:latin typeface="Century Gothic" pitchFamily="34" charset="0"/>
              </a:rPr>
              <a:t>Ownership pattern restrict the likely level of capital investment that may be made.</a:t>
            </a:r>
          </a:p>
          <a:p>
            <a:pPr>
              <a:buFont typeface="Wingdings" pitchFamily="2" charset="2"/>
              <a:buNone/>
            </a:pPr>
            <a:r>
              <a:rPr lang="en-US" sz="2400" smtClean="0">
                <a:latin typeface="Century Gothic" pitchFamily="34" charset="0"/>
              </a:rPr>
              <a:t> </a:t>
            </a:r>
          </a:p>
          <a:p>
            <a:r>
              <a:rPr lang="en-US" sz="2400" smtClean="0">
                <a:latin typeface="Century Gothic" pitchFamily="34" charset="0"/>
              </a:rPr>
              <a:t>It produces incentives for maximising short-term cashflows</a:t>
            </a:r>
            <a:r>
              <a:rPr lang="en-US" smtClean="0"/>
              <a:t>.</a:t>
            </a:r>
          </a:p>
          <a:p>
            <a:endParaRPr lang="en-US"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bwMode="auto">
          <a:xfrm>
            <a:off x="2354263" y="274638"/>
            <a:ext cx="6665912" cy="639762"/>
          </a:xfrm>
          <a:noFill/>
          <a:ln>
            <a:miter lim="800000"/>
            <a:headEnd/>
            <a:tailEnd/>
          </a:ln>
        </p:spPr>
        <p:txBody>
          <a:bodyPr vert="horz" wrap="square" lIns="91440" tIns="45720" rIns="91440" bIns="45720" numCol="1" anchor="t" anchorCtr="0" compatLnSpc="1">
            <a:prstTxWarp prst="textNoShape">
              <a:avLst/>
            </a:prstTxWarp>
          </a:bodyPr>
          <a:lstStyle/>
          <a:p>
            <a:pPr algn="ctr"/>
            <a:r>
              <a:rPr lang="en-US" sz="2800" smtClean="0">
                <a:latin typeface="Century Gothic" pitchFamily="34" charset="0"/>
              </a:rPr>
              <a:t>SERVICE PROVIDERS</a:t>
            </a:r>
            <a:endParaRPr lang="en-US" sz="2800" smtClean="0"/>
          </a:p>
        </p:txBody>
      </p:sp>
      <p:sp>
        <p:nvSpPr>
          <p:cNvPr id="16387" name="Content Placeholder 2"/>
          <p:cNvSpPr>
            <a:spLocks noGrp="1"/>
          </p:cNvSpPr>
          <p:nvPr>
            <p:ph idx="1"/>
          </p:nvPr>
        </p:nvSpPr>
        <p:spPr bwMode="auto">
          <a:xfrm>
            <a:off x="2100263" y="846138"/>
            <a:ext cx="6919912" cy="5280025"/>
          </a:xfrm>
          <a:noFill/>
          <a:ln>
            <a:miter lim="800000"/>
            <a:headEnd/>
            <a:tailEnd/>
          </a:ln>
        </p:spPr>
        <p:txBody>
          <a:bodyPr vert="horz" wrap="square" lIns="91440" tIns="45720" rIns="91440" bIns="45720" numCol="1" anchor="t" anchorCtr="0" compatLnSpc="1">
            <a:prstTxWarp prst="textNoShape">
              <a:avLst/>
            </a:prstTxWarp>
          </a:bodyPr>
          <a:lstStyle/>
          <a:p>
            <a:r>
              <a:rPr lang="en-US" sz="2400" smtClean="0">
                <a:latin typeface="Century Gothic" pitchFamily="34" charset="0"/>
              </a:rPr>
              <a:t>Emphasis on short-term cashflow for the owner results in the setting of daily hire rates that leave little margin for the driver after meeting his unavoidable costs</a:t>
            </a:r>
          </a:p>
          <a:p>
            <a:r>
              <a:rPr lang="en-US" sz="2400" smtClean="0">
                <a:latin typeface="Century Gothic" pitchFamily="34" charset="0"/>
              </a:rPr>
              <a:t>This leads to deferral of repair expenditure on the vehicle and avoidance of preventive maintenance. </a:t>
            </a:r>
          </a:p>
          <a:p>
            <a:pPr>
              <a:buFont typeface="Wingdings" pitchFamily="2" charset="2"/>
              <a:buNone/>
            </a:pPr>
            <a:endParaRPr lang="en-US" sz="2400" smtClean="0">
              <a:latin typeface="Century Gothic" pitchFamily="34" charset="0"/>
            </a:endParaRPr>
          </a:p>
          <a:p>
            <a:r>
              <a:rPr lang="en-US" sz="2400" smtClean="0">
                <a:latin typeface="Century Gothic" pitchFamily="34" charset="0"/>
              </a:rPr>
              <a:t>Association do not allow any form of competition and shows strong resistance to any changes/reforms</a:t>
            </a:r>
          </a:p>
          <a:p>
            <a:r>
              <a:rPr lang="en-US" sz="2400" smtClean="0">
                <a:latin typeface="Century Gothic" pitchFamily="34" charset="0"/>
              </a:rPr>
              <a:t>There are compromises on safety standards since tehy are not professionals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pPr algn="ctr"/>
            <a:r>
              <a:rPr lang="en-US" sz="2800" smtClean="0">
                <a:latin typeface="Century Gothic" pitchFamily="34" charset="0"/>
              </a:rPr>
              <a:t>SERVICE PROVIDERS</a:t>
            </a:r>
            <a:endParaRPr lang="en-US" sz="2800" smtClean="0"/>
          </a:p>
        </p:txBody>
      </p:sp>
      <p:sp>
        <p:nvSpPr>
          <p:cNvPr id="17411" name="Content Placeholder 2"/>
          <p:cNvSpPr>
            <a:spLocks noGrp="1"/>
          </p:cNvSpPr>
          <p:nvPr>
            <p:ph idx="1"/>
          </p:nvPr>
        </p:nvSpPr>
        <p:spPr bwMode="auto">
          <a:xfrm>
            <a:off x="2217738" y="863600"/>
            <a:ext cx="6802437" cy="5262563"/>
          </a:xfrm>
          <a:noFill/>
          <a:ln>
            <a:miter lim="800000"/>
            <a:headEnd/>
            <a:tailEnd/>
          </a:ln>
        </p:spPr>
        <p:txBody>
          <a:bodyPr vert="horz" wrap="square" lIns="91440" tIns="45720" rIns="91440" bIns="45720" numCol="1" anchor="t" anchorCtr="0" compatLnSpc="1">
            <a:prstTxWarp prst="textNoShape">
              <a:avLst/>
            </a:prstTxWarp>
          </a:bodyPr>
          <a:lstStyle/>
          <a:p>
            <a:r>
              <a:rPr lang="en-US" sz="2400" smtClean="0">
                <a:latin typeface="Century Gothic" pitchFamily="34" charset="0"/>
              </a:rPr>
              <a:t>Access to finance for the purchase of vehicles is only possible for established transport companies. </a:t>
            </a:r>
          </a:p>
          <a:p>
            <a:r>
              <a:rPr lang="en-US" sz="2400" smtClean="0">
                <a:latin typeface="Century Gothic" pitchFamily="34" charset="0"/>
              </a:rPr>
              <a:t>The initial capital required for new large buses is high and therefore more difficult to raise by private operators,</a:t>
            </a:r>
          </a:p>
          <a:p>
            <a:pPr>
              <a:buFont typeface="Wingdings" pitchFamily="2" charset="2"/>
              <a:buNone/>
            </a:pPr>
            <a:endParaRPr lang="en-US" sz="2400" smtClean="0">
              <a:latin typeface="Century Gothic" pitchFamily="34" charset="0"/>
            </a:endParaRPr>
          </a:p>
          <a:p>
            <a:r>
              <a:rPr lang="en-US" sz="2400" smtClean="0">
                <a:latin typeface="Century Gothic" pitchFamily="34" charset="0"/>
              </a:rPr>
              <a:t>Only a few operators use financial institutions (Banks and leasing companies. </a:t>
            </a:r>
          </a:p>
          <a:p>
            <a:r>
              <a:rPr lang="en-US" sz="2400" smtClean="0">
                <a:latin typeface="Century Gothic" pitchFamily="34" charset="0"/>
              </a:rPr>
              <a:t>Most operators finance their vehicles using traditional channels through down payment or the ''work and pay'' system, which predominates among mini-buses.</a:t>
            </a:r>
          </a:p>
          <a:p>
            <a:endParaRPr lang="en-US"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bwMode="auto">
          <a:xfrm>
            <a:off x="2354263" y="274638"/>
            <a:ext cx="6665912" cy="1143000"/>
          </a:xfrm>
          <a:noFill/>
          <a:ln>
            <a:miter lim="800000"/>
            <a:headEnd/>
            <a:tailEnd/>
          </a:ln>
        </p:spPr>
        <p:txBody>
          <a:bodyPr vert="horz" wrap="square" lIns="91440" tIns="45720" rIns="91440" bIns="45720" numCol="1" anchor="t" anchorCtr="0" compatLnSpc="1">
            <a:prstTxWarp prst="textNoShape">
              <a:avLst/>
            </a:prstTxWarp>
          </a:bodyPr>
          <a:lstStyle/>
          <a:p>
            <a:pPr algn="ctr"/>
            <a:r>
              <a:rPr lang="en-US" sz="2800" smtClean="0">
                <a:latin typeface="Century Gothic" pitchFamily="34" charset="0"/>
              </a:rPr>
              <a:t>OPERATION PROCEDURES</a:t>
            </a:r>
          </a:p>
        </p:txBody>
      </p:sp>
      <p:sp>
        <p:nvSpPr>
          <p:cNvPr id="18435" name="Content Placeholder 2"/>
          <p:cNvSpPr>
            <a:spLocks noGrp="1"/>
          </p:cNvSpPr>
          <p:nvPr>
            <p:ph idx="1"/>
          </p:nvPr>
        </p:nvSpPr>
        <p:spPr bwMode="auto">
          <a:xfrm>
            <a:off x="1998663" y="1084263"/>
            <a:ext cx="7021512" cy="5041900"/>
          </a:xfrm>
          <a:noFill/>
          <a:ln>
            <a:miter lim="800000"/>
            <a:headEnd/>
            <a:tailEnd/>
          </a:ln>
        </p:spPr>
        <p:txBody>
          <a:bodyPr vert="horz" wrap="square" lIns="91440" tIns="45720" rIns="91440" bIns="45720" numCol="1" anchor="t" anchorCtr="0" compatLnSpc="1">
            <a:prstTxWarp prst="textNoShape">
              <a:avLst/>
            </a:prstTxWarp>
          </a:bodyPr>
          <a:lstStyle/>
          <a:p>
            <a:r>
              <a:rPr lang="en-US" sz="2400" smtClean="0">
                <a:latin typeface="Century Gothic" pitchFamily="34" charset="0"/>
              </a:rPr>
              <a:t>Operating procedures designed to maximize their own returns (and those of their members) rather than prioritize customer needs</a:t>
            </a:r>
          </a:p>
          <a:p>
            <a:endParaRPr lang="en-US" sz="2400" smtClean="0">
              <a:latin typeface="Century Gothic" pitchFamily="34" charset="0"/>
            </a:endParaRPr>
          </a:p>
          <a:p>
            <a:r>
              <a:rPr lang="en-US" sz="2400" smtClean="0">
                <a:latin typeface="Century Gothic" pitchFamily="34" charset="0"/>
              </a:rPr>
              <a:t>Distribution of routes among operators remains a major issue </a:t>
            </a:r>
          </a:p>
          <a:p>
            <a:r>
              <a:rPr lang="en-US" sz="2400" smtClean="0">
                <a:latin typeface="Century Gothic" pitchFamily="34" charset="0"/>
              </a:rPr>
              <a:t>It is often decided without reference to transport needs</a:t>
            </a:r>
          </a:p>
          <a:p>
            <a:r>
              <a:rPr lang="en-US" sz="2400" smtClean="0">
                <a:latin typeface="Century Gothic" pitchFamily="34" charset="0"/>
              </a:rPr>
              <a:t>It is a subject of frequent disputes among association members </a:t>
            </a:r>
          </a:p>
          <a:p>
            <a:endParaRPr lang="en-US"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bwMode="auto">
          <a:xfrm>
            <a:off x="2217738" y="274638"/>
            <a:ext cx="6802437" cy="639762"/>
          </a:xfrm>
          <a:noFill/>
          <a:ln>
            <a:miter lim="800000"/>
            <a:headEnd/>
            <a:tailEnd/>
          </a:ln>
        </p:spPr>
        <p:txBody>
          <a:bodyPr vert="horz" wrap="square" lIns="91440" tIns="45720" rIns="91440" bIns="45720" numCol="1" anchor="t" anchorCtr="0" compatLnSpc="1">
            <a:prstTxWarp prst="textNoShape">
              <a:avLst/>
            </a:prstTxWarp>
          </a:bodyPr>
          <a:lstStyle/>
          <a:p>
            <a:pPr algn="ctr"/>
            <a:r>
              <a:rPr lang="en-US" sz="2800" smtClean="0">
                <a:latin typeface="Century Gothic" pitchFamily="34" charset="0"/>
              </a:rPr>
              <a:t>OPERATION PROCEDURES</a:t>
            </a:r>
            <a:endParaRPr lang="en-US" sz="2800" smtClean="0"/>
          </a:p>
        </p:txBody>
      </p:sp>
      <p:sp>
        <p:nvSpPr>
          <p:cNvPr id="19459" name="Content Placeholder 2"/>
          <p:cNvSpPr>
            <a:spLocks noGrp="1"/>
          </p:cNvSpPr>
          <p:nvPr>
            <p:ph idx="1"/>
          </p:nvPr>
        </p:nvSpPr>
        <p:spPr bwMode="auto">
          <a:xfrm>
            <a:off x="2201863" y="947738"/>
            <a:ext cx="6818312" cy="5178425"/>
          </a:xfrm>
          <a:noFill/>
          <a:ln>
            <a:miter lim="800000"/>
            <a:headEnd/>
            <a:tailEnd/>
          </a:ln>
        </p:spPr>
        <p:txBody>
          <a:bodyPr vert="horz" wrap="square" lIns="91440" tIns="45720" rIns="91440" bIns="45720" numCol="1" anchor="t" anchorCtr="0" compatLnSpc="1">
            <a:prstTxWarp prst="textNoShape">
              <a:avLst/>
            </a:prstTxWarp>
          </a:bodyPr>
          <a:lstStyle/>
          <a:p>
            <a:r>
              <a:rPr lang="en-US" sz="2400" smtClean="0">
                <a:latin typeface="Century Gothic" pitchFamily="34" charset="0"/>
              </a:rPr>
              <a:t>There is no centralized bus routing and scheduling plan for most private sector operation</a:t>
            </a:r>
          </a:p>
          <a:p>
            <a:r>
              <a:rPr lang="en-US" sz="2400" smtClean="0">
                <a:latin typeface="Century Gothic" pitchFamily="34" charset="0"/>
              </a:rPr>
              <a:t>The route network has developed over time on an ad hoc basis as demand has been identified</a:t>
            </a:r>
          </a:p>
          <a:p>
            <a:r>
              <a:rPr lang="en-US" sz="2400" smtClean="0">
                <a:latin typeface="Century Gothic" pitchFamily="34" charset="0"/>
              </a:rPr>
              <a:t>There is high queuing time at loading points.</a:t>
            </a:r>
          </a:p>
          <a:p>
            <a:r>
              <a:rPr lang="en-US" sz="2400" smtClean="0">
                <a:latin typeface="Century Gothic" pitchFamily="34" charset="0"/>
              </a:rPr>
              <a:t>Low vehicle utilization</a:t>
            </a:r>
          </a:p>
          <a:p>
            <a:r>
              <a:rPr lang="en-US" sz="2400" smtClean="0">
                <a:latin typeface="Century Gothic" pitchFamily="34" charset="0"/>
              </a:rPr>
              <a:t> - High breakdown and low frequency </a:t>
            </a:r>
          </a:p>
          <a:p>
            <a:r>
              <a:rPr lang="en-US" sz="2400" smtClean="0">
                <a:latin typeface="Century Gothic" pitchFamily="34" charset="0"/>
              </a:rPr>
              <a:t> - High accident rate</a:t>
            </a:r>
          </a:p>
          <a:p>
            <a:r>
              <a:rPr lang="en-US" sz="2400" smtClean="0">
                <a:latin typeface="Century Gothic" pitchFamily="34" charset="0"/>
              </a:rPr>
              <a:t> - High traffic congestion and pollution in some cities</a:t>
            </a:r>
          </a:p>
          <a:p>
            <a:pPr>
              <a:buFont typeface="Wingdings" pitchFamily="2" charset="2"/>
              <a:buNone/>
            </a:pPr>
            <a:endParaRPr lang="en-US" sz="2400" smtClean="0">
              <a:latin typeface="Century Gothic"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bwMode="auto">
          <a:xfrm>
            <a:off x="2703513" y="274638"/>
            <a:ext cx="6316662" cy="758825"/>
          </a:xfrm>
          <a:noFill/>
          <a:ln>
            <a:miter lim="800000"/>
            <a:headEnd/>
            <a:tailEnd/>
          </a:ln>
        </p:spPr>
        <p:txBody>
          <a:bodyPr vert="horz" wrap="square" lIns="91440" tIns="45720" rIns="91440" bIns="45720" numCol="1" anchor="t" anchorCtr="0" compatLnSpc="1">
            <a:prstTxWarp prst="textNoShape">
              <a:avLst/>
            </a:prstTxWarp>
          </a:bodyPr>
          <a:lstStyle/>
          <a:p>
            <a:pPr algn="ctr"/>
            <a:r>
              <a:rPr lang="en-US" sz="2800" smtClean="0">
                <a:latin typeface="Century Gothic" pitchFamily="34" charset="0"/>
              </a:rPr>
              <a:t>OPERATION PROCEDURES</a:t>
            </a:r>
            <a:endParaRPr lang="en-US" sz="2800" smtClean="0"/>
          </a:p>
        </p:txBody>
      </p:sp>
      <p:sp>
        <p:nvSpPr>
          <p:cNvPr id="20483" name="Content Placeholder 2"/>
          <p:cNvSpPr>
            <a:spLocks noGrp="1"/>
          </p:cNvSpPr>
          <p:nvPr>
            <p:ph idx="1"/>
          </p:nvPr>
        </p:nvSpPr>
        <p:spPr bwMode="auto">
          <a:xfrm>
            <a:off x="2268538" y="1049338"/>
            <a:ext cx="6751637" cy="5076825"/>
          </a:xfrm>
          <a:noFill/>
          <a:ln>
            <a:miter lim="800000"/>
            <a:headEnd/>
            <a:tailEnd/>
          </a:ln>
        </p:spPr>
        <p:txBody>
          <a:bodyPr vert="horz" wrap="square" lIns="91440" tIns="45720" rIns="91440" bIns="45720" numCol="1" anchor="t" anchorCtr="0" compatLnSpc="1">
            <a:prstTxWarp prst="textNoShape">
              <a:avLst/>
            </a:prstTxWarp>
          </a:bodyPr>
          <a:lstStyle/>
          <a:p>
            <a:r>
              <a:rPr lang="en-US" sz="2400" smtClean="0">
                <a:latin typeface="Century Gothic" pitchFamily="34" charset="0"/>
              </a:rPr>
              <a:t>Terminals are poorly designed, planned and in unkempt conditions</a:t>
            </a:r>
          </a:p>
          <a:p>
            <a:r>
              <a:rPr lang="en-US" sz="2400" smtClean="0">
                <a:latin typeface="Century Gothic" pitchFamily="34" charset="0"/>
              </a:rPr>
              <a:t>Comprehensive transport planning is not given as much importance it deserves </a:t>
            </a:r>
          </a:p>
          <a:p>
            <a:r>
              <a:rPr lang="en-US" sz="2400" smtClean="0">
                <a:latin typeface="Century Gothic" pitchFamily="34" charset="0"/>
              </a:rPr>
              <a:t>The state of public transportation imposes high costs on the economy in terms of high VOC, long uncomfortable commuting times that ruin the productivity of workers. </a:t>
            </a:r>
          </a:p>
          <a:p>
            <a:r>
              <a:rPr lang="en-US" sz="2400" smtClean="0">
                <a:latin typeface="Century Gothic" pitchFamily="34" charset="0"/>
              </a:rPr>
              <a:t>The liberal regulatory / institutional environment does not enhance competition and growth of the industry</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bwMode="auto">
          <a:xfrm>
            <a:off x="2703513" y="274638"/>
            <a:ext cx="6316662" cy="588962"/>
          </a:xfrm>
          <a:noFill/>
          <a:ln>
            <a:miter lim="800000"/>
            <a:headEnd/>
            <a:tailEnd/>
          </a:ln>
        </p:spPr>
        <p:txBody>
          <a:bodyPr vert="horz" wrap="square" lIns="91440" tIns="45720" rIns="91440" bIns="45720" numCol="1" anchor="t" anchorCtr="0" compatLnSpc="1">
            <a:prstTxWarp prst="textNoShape">
              <a:avLst/>
            </a:prstTxWarp>
          </a:bodyPr>
          <a:lstStyle/>
          <a:p>
            <a:pPr algn="ctr"/>
            <a:r>
              <a:rPr lang="en-US" sz="2800" smtClean="0">
                <a:latin typeface="Century Gothic" pitchFamily="34" charset="0"/>
              </a:rPr>
              <a:t>MARKET STRUCTURE</a:t>
            </a:r>
          </a:p>
        </p:txBody>
      </p:sp>
      <p:sp>
        <p:nvSpPr>
          <p:cNvPr id="21507" name="Content Placeholder 2"/>
          <p:cNvSpPr>
            <a:spLocks noGrp="1"/>
          </p:cNvSpPr>
          <p:nvPr>
            <p:ph idx="1"/>
          </p:nvPr>
        </p:nvSpPr>
        <p:spPr bwMode="auto">
          <a:xfrm>
            <a:off x="2235200" y="728663"/>
            <a:ext cx="6784975" cy="5397500"/>
          </a:xfrm>
          <a:noFill/>
          <a:ln>
            <a:miter lim="800000"/>
            <a:headEnd/>
            <a:tailEnd/>
          </a:ln>
        </p:spPr>
        <p:txBody>
          <a:bodyPr vert="horz" wrap="square" lIns="91440" tIns="45720" rIns="91440" bIns="45720" numCol="1" anchor="t" anchorCtr="0" compatLnSpc="1">
            <a:prstTxWarp prst="textNoShape">
              <a:avLst/>
            </a:prstTxWarp>
          </a:bodyPr>
          <a:lstStyle/>
          <a:p>
            <a:r>
              <a:rPr lang="en-US" sz="2400" smtClean="0">
                <a:latin typeface="Century Gothic" pitchFamily="34" charset="0"/>
              </a:rPr>
              <a:t>There is competition between individual transport operators because of free entry and exit,</a:t>
            </a:r>
          </a:p>
          <a:p>
            <a:r>
              <a:rPr lang="en-US" sz="2400" smtClean="0">
                <a:latin typeface="Century Gothic" pitchFamily="34" charset="0"/>
              </a:rPr>
              <a:t>Entry is by:</a:t>
            </a:r>
          </a:p>
          <a:p>
            <a:r>
              <a:rPr lang="en-US" sz="2400" smtClean="0">
                <a:latin typeface="Century Gothic" pitchFamily="34" charset="0"/>
              </a:rPr>
              <a:t>Registration of vehicle with DVLA and certification of road worthiness</a:t>
            </a:r>
          </a:p>
          <a:p>
            <a:r>
              <a:rPr lang="en-US" sz="2400" smtClean="0">
                <a:latin typeface="Century Gothic" pitchFamily="34" charset="0"/>
              </a:rPr>
              <a:t>Registration with respective District Assembly</a:t>
            </a:r>
          </a:p>
          <a:p>
            <a:r>
              <a:rPr lang="en-US" sz="2400" smtClean="0">
                <a:latin typeface="Century Gothic" pitchFamily="34" charset="0"/>
              </a:rPr>
              <a:t>Route licensing system is being  done in under the UTP but not on the basis of transport needs.</a:t>
            </a:r>
          </a:p>
          <a:p>
            <a:r>
              <a:rPr lang="en-US" sz="2400" smtClean="0">
                <a:latin typeface="Century Gothic" pitchFamily="34" charset="0"/>
              </a:rPr>
              <a:t> There is no route franchise, this creates conflicts in some situations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bwMode="auto">
          <a:xfrm>
            <a:off x="2703513" y="274638"/>
            <a:ext cx="6316662" cy="690562"/>
          </a:xfrm>
          <a:noFill/>
          <a:ln>
            <a:miter lim="800000"/>
            <a:headEnd/>
            <a:tailEnd/>
          </a:ln>
        </p:spPr>
        <p:txBody>
          <a:bodyPr vert="horz" wrap="square" lIns="91440" tIns="45720" rIns="91440" bIns="45720" numCol="1" anchor="t" anchorCtr="0" compatLnSpc="1">
            <a:prstTxWarp prst="textNoShape">
              <a:avLst/>
            </a:prstTxWarp>
          </a:bodyPr>
          <a:lstStyle/>
          <a:p>
            <a:pPr algn="ctr"/>
            <a:r>
              <a:rPr lang="en-US" sz="2800" smtClean="0">
                <a:latin typeface="Century Gothic" pitchFamily="34" charset="0"/>
              </a:rPr>
              <a:t>MARKET STRUCTURE</a:t>
            </a:r>
            <a:endParaRPr lang="en-US" sz="2800" smtClean="0"/>
          </a:p>
        </p:txBody>
      </p:sp>
      <p:sp>
        <p:nvSpPr>
          <p:cNvPr id="22531" name="Content Placeholder 2"/>
          <p:cNvSpPr>
            <a:spLocks noGrp="1"/>
          </p:cNvSpPr>
          <p:nvPr>
            <p:ph idx="1"/>
          </p:nvPr>
        </p:nvSpPr>
        <p:spPr bwMode="auto">
          <a:xfrm>
            <a:off x="2151063" y="1016000"/>
            <a:ext cx="6869112" cy="5110163"/>
          </a:xfrm>
          <a:noFill/>
          <a:ln>
            <a:miter lim="800000"/>
            <a:headEnd/>
            <a:tailEnd/>
          </a:ln>
        </p:spPr>
        <p:txBody>
          <a:bodyPr vert="horz" wrap="square" lIns="91440" tIns="45720" rIns="91440" bIns="45720" numCol="1" anchor="t" anchorCtr="0" compatLnSpc="1">
            <a:prstTxWarp prst="textNoShape">
              <a:avLst/>
            </a:prstTxWarp>
          </a:bodyPr>
          <a:lstStyle/>
          <a:p>
            <a:r>
              <a:rPr lang="en-US" sz="2400" smtClean="0">
                <a:latin typeface="Century Gothic" pitchFamily="34" charset="0"/>
              </a:rPr>
              <a:t>While fares are controlled by governments in a manner which tend to satisfy social rather than economic factors, fuel prices are determined in relation to crude oil.</a:t>
            </a:r>
          </a:p>
          <a:p>
            <a:endParaRPr lang="en-US" sz="2400" smtClean="0">
              <a:latin typeface="Century Gothic" pitchFamily="34" charset="0"/>
            </a:endParaRPr>
          </a:p>
          <a:p>
            <a:r>
              <a:rPr lang="en-US" sz="2400" smtClean="0">
                <a:latin typeface="Century Gothic" pitchFamily="34" charset="0"/>
              </a:rPr>
              <a:t>This system of inconsistent price determination for fares and fuel prices leaves management of public transport always in deficit</a:t>
            </a:r>
          </a:p>
          <a:p>
            <a:r>
              <a:rPr lang="en-US" sz="2400" smtClean="0">
                <a:latin typeface="Century Gothic" pitchFamily="34" charset="0"/>
              </a:rPr>
              <a:t>The re is no entry barrier</a:t>
            </a:r>
          </a:p>
          <a:p>
            <a:r>
              <a:rPr lang="en-US" sz="2400" smtClean="0">
                <a:latin typeface="Century Gothic" pitchFamily="34" charset="0"/>
              </a:rPr>
              <a:t>There is complete absence of governmental policies to regulate the activities of the operators</a:t>
            </a:r>
          </a:p>
          <a:p>
            <a:endParaRPr lang="en-US"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bwMode="auto">
          <a:xfrm>
            <a:off x="1727200" y="274638"/>
            <a:ext cx="7292975" cy="657225"/>
          </a:xfrm>
          <a:noFill/>
          <a:ln>
            <a:miter lim="800000"/>
            <a:headEnd/>
            <a:tailEnd/>
          </a:ln>
        </p:spPr>
        <p:txBody>
          <a:bodyPr vert="horz" wrap="square" lIns="91440" tIns="45720" rIns="91440" bIns="45720" numCol="1" anchor="t" anchorCtr="0" compatLnSpc="1">
            <a:prstTxWarp prst="textNoShape">
              <a:avLst/>
            </a:prstTxWarp>
          </a:bodyPr>
          <a:lstStyle/>
          <a:p>
            <a:pPr algn="ctr"/>
            <a:r>
              <a:rPr lang="en-US" sz="2800" smtClean="0"/>
              <a:t>MARKET STRUCTURE</a:t>
            </a:r>
          </a:p>
        </p:txBody>
      </p:sp>
      <p:sp>
        <p:nvSpPr>
          <p:cNvPr id="23555" name="Content Placeholder 2"/>
          <p:cNvSpPr>
            <a:spLocks noGrp="1"/>
          </p:cNvSpPr>
          <p:nvPr>
            <p:ph idx="1"/>
          </p:nvPr>
        </p:nvSpPr>
        <p:spPr bwMode="auto">
          <a:xfrm>
            <a:off x="2354263" y="863600"/>
            <a:ext cx="6665912" cy="5262563"/>
          </a:xfrm>
          <a:noFill/>
          <a:ln>
            <a:miter lim="800000"/>
            <a:headEnd/>
            <a:tailEnd/>
          </a:ln>
        </p:spPr>
        <p:txBody>
          <a:bodyPr vert="horz" wrap="square" lIns="91440" tIns="45720" rIns="91440" bIns="45720" numCol="1" anchor="t" anchorCtr="0" compatLnSpc="1">
            <a:prstTxWarp prst="textNoShape">
              <a:avLst/>
            </a:prstTxWarp>
          </a:bodyPr>
          <a:lstStyle/>
          <a:p>
            <a:r>
              <a:rPr lang="en-US" smtClean="0"/>
              <a:t>. </a:t>
            </a:r>
            <a:r>
              <a:rPr lang="en-US" sz="2400" smtClean="0">
                <a:latin typeface="Century Gothic" pitchFamily="34" charset="0"/>
              </a:rPr>
              <a:t>Much of the private commercial bus sector is self-regulated by the various associations and is made up of numerous small operators working under their name with very little central control.</a:t>
            </a:r>
          </a:p>
          <a:p>
            <a:r>
              <a:rPr lang="en-US" sz="2400" smtClean="0">
                <a:latin typeface="Century Gothic" pitchFamily="34" charset="0"/>
              </a:rPr>
              <a:t> Individual operators work, as they please, and the whole operation can be likened to an uncontrollable franchise operation, with financial contributions to the central body.</a:t>
            </a:r>
          </a:p>
          <a:p>
            <a:r>
              <a:rPr lang="en-US" sz="2400" smtClean="0">
                <a:latin typeface="Century Gothic" pitchFamily="34" charset="0"/>
              </a:rPr>
              <a:t>At present each of the local assemblies issues its own permits for the operation of commercial passenger transport services in its area,</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bwMode="auto">
          <a:xfrm>
            <a:off x="457200" y="274638"/>
            <a:ext cx="8562975" cy="774700"/>
          </a:xfrm>
          <a:noFill/>
          <a:ln>
            <a:miter lim="800000"/>
            <a:headEnd/>
            <a:tailEnd/>
          </a:ln>
        </p:spPr>
        <p:txBody>
          <a:bodyPr vert="horz" wrap="square" lIns="91440" tIns="45720" rIns="91440" bIns="45720" numCol="1" anchor="t" anchorCtr="0" compatLnSpc="1">
            <a:prstTxWarp prst="textNoShape">
              <a:avLst/>
            </a:prstTxWarp>
          </a:bodyPr>
          <a:lstStyle/>
          <a:p>
            <a:pPr algn="ctr"/>
            <a:r>
              <a:rPr lang="en-US" sz="2800" smtClean="0">
                <a:latin typeface="Century Gothic" pitchFamily="34" charset="0"/>
              </a:rPr>
              <a:t>REFERENCE POINTS FOR TRANSPORT DEVELOPMENT</a:t>
            </a:r>
          </a:p>
        </p:txBody>
      </p:sp>
      <p:sp>
        <p:nvSpPr>
          <p:cNvPr id="3" name="Content Placeholder 2"/>
          <p:cNvSpPr>
            <a:spLocks noGrp="1"/>
          </p:cNvSpPr>
          <p:nvPr>
            <p:ph idx="1"/>
          </p:nvPr>
        </p:nvSpPr>
        <p:spPr>
          <a:xfrm>
            <a:off x="2032000" y="1117600"/>
            <a:ext cx="6988175" cy="5418138"/>
          </a:xfrm>
        </p:spPr>
        <p:txBody>
          <a:bodyPr/>
          <a:lstStyle/>
          <a:p>
            <a:pPr>
              <a:defRPr/>
            </a:pPr>
            <a:r>
              <a:rPr lang="en-US" sz="2400" b="1" kern="1200" dirty="0" smtClean="0">
                <a:latin typeface="Century Gothic" pitchFamily="34" charset="0"/>
              </a:rPr>
              <a:t>Policy Vision</a:t>
            </a:r>
          </a:p>
          <a:p>
            <a:pPr>
              <a:defRPr/>
            </a:pPr>
            <a:r>
              <a:rPr lang="en-US" sz="2400" kern="1200" dirty="0" smtClean="0">
                <a:latin typeface="Century Gothic" pitchFamily="34" charset="0"/>
              </a:rPr>
              <a:t> Provide an integrated, efficient, cost-effective and sustainable transportation system responsive to the needs of society, supporting growth and poverty reduction and capable of establishing and maintaining Ghana as a transportation hub of West Africa.</a:t>
            </a:r>
          </a:p>
          <a:p>
            <a:pPr>
              <a:buFont typeface="Wingdings" pitchFamily="2" charset="2"/>
              <a:buNone/>
              <a:defRPr/>
            </a:pPr>
            <a:endParaRPr lang="en-US" sz="2400" kern="1200" dirty="0" smtClean="0">
              <a:latin typeface="Century Gothic" pitchFamily="34" charset="0"/>
            </a:endParaRPr>
          </a:p>
          <a:p>
            <a:pPr>
              <a:defRPr/>
            </a:pPr>
            <a:r>
              <a:rPr lang="en-US" sz="2400" b="1" kern="1200" dirty="0" smtClean="0">
                <a:latin typeface="Century Gothic" pitchFamily="34" charset="0"/>
              </a:rPr>
              <a:t>Shared Growth Agenda</a:t>
            </a:r>
          </a:p>
          <a:p>
            <a:pPr>
              <a:defRPr/>
            </a:pPr>
            <a:r>
              <a:rPr lang="en-US" sz="2400" dirty="0" smtClean="0">
                <a:latin typeface="Century Gothic" pitchFamily="34" charset="0"/>
              </a:rPr>
              <a:t>Provision, expansion and maintenance of transport infrastructure of all kinds</a:t>
            </a:r>
          </a:p>
          <a:p>
            <a:pPr>
              <a:defRPr/>
            </a:pPr>
            <a:r>
              <a:rPr lang="en-US" sz="2400" dirty="0" smtClean="0">
                <a:latin typeface="Century Gothic" pitchFamily="34" charset="0"/>
              </a:rPr>
              <a:t>business</a:t>
            </a:r>
          </a:p>
          <a:p>
            <a:pPr>
              <a:defRPr/>
            </a:pPr>
            <a:endParaRPr lang="en-US" kern="1200" dirty="0">
              <a:latin typeface="Century Gothic"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bwMode="auto">
          <a:xfrm>
            <a:off x="2471738" y="274638"/>
            <a:ext cx="6548437" cy="825500"/>
          </a:xfrm>
          <a:noFill/>
          <a:ln>
            <a:miter lim="800000"/>
            <a:headEnd/>
            <a:tailEnd/>
          </a:ln>
        </p:spPr>
        <p:txBody>
          <a:bodyPr vert="horz" wrap="square" lIns="91440" tIns="45720" rIns="91440" bIns="45720" numCol="1" anchor="t" anchorCtr="0" compatLnSpc="1">
            <a:prstTxWarp prst="textNoShape">
              <a:avLst/>
            </a:prstTxWarp>
          </a:bodyPr>
          <a:lstStyle/>
          <a:p>
            <a:pPr algn="ctr"/>
            <a:r>
              <a:rPr lang="en-US" sz="2800" smtClean="0"/>
              <a:t>MARKET STRUCTURE</a:t>
            </a:r>
          </a:p>
        </p:txBody>
      </p:sp>
      <p:sp>
        <p:nvSpPr>
          <p:cNvPr id="24579" name="Content Placeholder 2"/>
          <p:cNvSpPr>
            <a:spLocks noGrp="1"/>
          </p:cNvSpPr>
          <p:nvPr>
            <p:ph idx="1"/>
          </p:nvPr>
        </p:nvSpPr>
        <p:spPr bwMode="auto">
          <a:xfrm>
            <a:off x="2268538" y="998538"/>
            <a:ext cx="6751637" cy="5127625"/>
          </a:xfrm>
          <a:noFill/>
          <a:ln>
            <a:miter lim="800000"/>
            <a:headEnd/>
            <a:tailEnd/>
          </a:ln>
        </p:spPr>
        <p:txBody>
          <a:bodyPr vert="horz" wrap="square" lIns="91440" tIns="45720" rIns="91440" bIns="45720" numCol="1" anchor="t" anchorCtr="0" compatLnSpc="1">
            <a:prstTxWarp prst="textNoShape">
              <a:avLst/>
            </a:prstTxWarp>
          </a:bodyPr>
          <a:lstStyle/>
          <a:p>
            <a:r>
              <a:rPr lang="en-US" sz="2400" smtClean="0">
                <a:latin typeface="Century Gothic" pitchFamily="34" charset="0"/>
              </a:rPr>
              <a:t>Their validity is accepted in the territory of the neighboring assemblies. </a:t>
            </a:r>
          </a:p>
          <a:p>
            <a:r>
              <a:rPr lang="en-US" sz="2400" smtClean="0">
                <a:latin typeface="Century Gothic" pitchFamily="34" charset="0"/>
              </a:rPr>
              <a:t>Permits are issued on demand to any vehicle meeting the basic requirements of roadworthiness, and having a properly qualified driver.</a:t>
            </a:r>
          </a:p>
          <a:p>
            <a:pPr>
              <a:buFont typeface="Wingdings" pitchFamily="2" charset="2"/>
              <a:buNone/>
            </a:pPr>
            <a:endParaRPr lang="en-US" sz="2400" smtClean="0">
              <a:latin typeface="Century Gothic" pitchFamily="34" charset="0"/>
            </a:endParaRPr>
          </a:p>
          <a:p>
            <a:r>
              <a:rPr lang="en-US" sz="2400" smtClean="0">
                <a:latin typeface="Century Gothic" pitchFamily="34" charset="0"/>
              </a:rPr>
              <a:t>These permits are for the whole licence area, and are not tied to specific routes. </a:t>
            </a:r>
          </a:p>
          <a:p>
            <a:r>
              <a:rPr lang="en-US" sz="2400" smtClean="0">
                <a:latin typeface="Century Gothic" pitchFamily="34" charset="0"/>
              </a:rPr>
              <a:t>In practice these regulations are not applied to Metro Mass Transit Ltd</a:t>
            </a:r>
          </a:p>
          <a:p>
            <a:endParaRPr lang="en-US"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pPr algn="ctr"/>
            <a:r>
              <a:rPr lang="en-US" sz="2800" smtClean="0">
                <a:latin typeface="Century Gothic" pitchFamily="34" charset="0"/>
              </a:rPr>
              <a:t>REGULATORY INSTRUMENTS</a:t>
            </a:r>
          </a:p>
        </p:txBody>
      </p:sp>
      <p:sp>
        <p:nvSpPr>
          <p:cNvPr id="25603" name="Content Placeholder 2"/>
          <p:cNvSpPr>
            <a:spLocks noGrp="1"/>
          </p:cNvSpPr>
          <p:nvPr>
            <p:ph idx="1"/>
          </p:nvPr>
        </p:nvSpPr>
        <p:spPr bwMode="auto">
          <a:xfrm>
            <a:off x="2252663" y="1049338"/>
            <a:ext cx="6767512" cy="5076825"/>
          </a:xfrm>
          <a:noFill/>
          <a:ln>
            <a:miter lim="800000"/>
            <a:headEnd/>
            <a:tailEnd/>
          </a:ln>
        </p:spPr>
        <p:txBody>
          <a:bodyPr vert="horz" wrap="square" lIns="91440" tIns="45720" rIns="91440" bIns="45720" numCol="1" anchor="t" anchorCtr="0" compatLnSpc="1">
            <a:prstTxWarp prst="textNoShape">
              <a:avLst/>
            </a:prstTxWarp>
          </a:bodyPr>
          <a:lstStyle/>
          <a:p>
            <a:r>
              <a:rPr lang="en-US" sz="2400" b="1" smtClean="0">
                <a:latin typeface="Century Gothic" pitchFamily="34" charset="0"/>
              </a:rPr>
              <a:t>Road Traffic Ordinace 1952, Repealed to road traffic act 683, 2004 and  road traffic act 761 2012</a:t>
            </a:r>
          </a:p>
          <a:p>
            <a:r>
              <a:rPr lang="en-US" sz="2400" smtClean="0">
                <a:latin typeface="Century Gothic" pitchFamily="34" charset="0"/>
              </a:rPr>
              <a:t>It enjoins formation of transport authority</a:t>
            </a:r>
          </a:p>
          <a:p>
            <a:r>
              <a:rPr lang="en-US" sz="2400" smtClean="0">
                <a:latin typeface="Century Gothic" pitchFamily="34" charset="0"/>
              </a:rPr>
              <a:t>Requires all drivers to form management associations</a:t>
            </a:r>
          </a:p>
          <a:p>
            <a:r>
              <a:rPr lang="en-US" sz="2400" smtClean="0">
                <a:latin typeface="Century Gothic" pitchFamily="34" charset="0"/>
              </a:rPr>
              <a:t>Issuance of commercial drivers operating permits</a:t>
            </a:r>
          </a:p>
          <a:p>
            <a:r>
              <a:rPr lang="en-US" sz="2400" smtClean="0">
                <a:latin typeface="Century Gothic" pitchFamily="34" charset="0"/>
              </a:rPr>
              <a:t>Refresher training for commercial drivers</a:t>
            </a:r>
          </a:p>
          <a:p>
            <a:r>
              <a:rPr lang="en-US" sz="2400" smtClean="0">
                <a:latin typeface="Century Gothic" pitchFamily="34" charset="0"/>
              </a:rPr>
              <a:t>New Licensing procedures</a:t>
            </a:r>
          </a:p>
          <a:p>
            <a:r>
              <a:rPr lang="en-US" sz="2400" smtClean="0">
                <a:latin typeface="Century Gothic" pitchFamily="34" charset="0"/>
              </a:rPr>
              <a:t>New DVLA service outlets</a:t>
            </a:r>
          </a:p>
          <a:p>
            <a:pPr>
              <a:buFont typeface="Wingdings" pitchFamily="2" charset="2"/>
              <a:buNone/>
            </a:pPr>
            <a:endParaRPr lang="en-US" sz="2400" smtClean="0">
              <a:latin typeface="Century Gothic"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bwMode="auto">
          <a:xfrm>
            <a:off x="2471738" y="274638"/>
            <a:ext cx="6548437" cy="673100"/>
          </a:xfrm>
          <a:noFill/>
          <a:ln>
            <a:miter lim="800000"/>
            <a:headEnd/>
            <a:tailEnd/>
          </a:ln>
        </p:spPr>
        <p:txBody>
          <a:bodyPr vert="horz" wrap="square" lIns="91440" tIns="45720" rIns="91440" bIns="45720" numCol="1" anchor="t" anchorCtr="0" compatLnSpc="1">
            <a:prstTxWarp prst="textNoShape">
              <a:avLst/>
            </a:prstTxWarp>
          </a:bodyPr>
          <a:lstStyle/>
          <a:p>
            <a:pPr algn="ctr"/>
            <a:r>
              <a:rPr lang="en-US" sz="2800" smtClean="0">
                <a:latin typeface="Century Gothic" pitchFamily="34" charset="0"/>
              </a:rPr>
              <a:t>REGULATORY INSTRUMENTS</a:t>
            </a:r>
            <a:endParaRPr lang="en-US" sz="2800" smtClean="0"/>
          </a:p>
        </p:txBody>
      </p:sp>
      <p:sp>
        <p:nvSpPr>
          <p:cNvPr id="26627" name="Content Placeholder 2"/>
          <p:cNvSpPr>
            <a:spLocks noGrp="1"/>
          </p:cNvSpPr>
          <p:nvPr>
            <p:ph idx="1"/>
          </p:nvPr>
        </p:nvSpPr>
        <p:spPr bwMode="auto">
          <a:xfrm>
            <a:off x="2133600" y="914400"/>
            <a:ext cx="6886575" cy="5211763"/>
          </a:xfrm>
          <a:noFill/>
          <a:ln>
            <a:miter lim="800000"/>
            <a:headEnd/>
            <a:tailEnd/>
          </a:ln>
        </p:spPr>
        <p:txBody>
          <a:bodyPr vert="horz" wrap="square" lIns="91440" tIns="45720" rIns="91440" bIns="45720" numCol="1" anchor="t" anchorCtr="0" compatLnSpc="1">
            <a:prstTxWarp prst="textNoShape">
              <a:avLst/>
            </a:prstTxWarp>
          </a:bodyPr>
          <a:lstStyle/>
          <a:p>
            <a:r>
              <a:rPr lang="en-US" sz="2400" b="1" smtClean="0">
                <a:latin typeface="Century Gothic" pitchFamily="34" charset="0"/>
              </a:rPr>
              <a:t>Road traffic offenses 1974, LI of June 2012</a:t>
            </a:r>
          </a:p>
          <a:p>
            <a:pPr>
              <a:buFont typeface="Wingdings" pitchFamily="2" charset="2"/>
              <a:buNone/>
            </a:pPr>
            <a:endParaRPr lang="en-US" sz="2400" smtClean="0">
              <a:latin typeface="Century Gothic" pitchFamily="34" charset="0"/>
            </a:endParaRPr>
          </a:p>
          <a:p>
            <a:r>
              <a:rPr lang="en-US" sz="2400" smtClean="0">
                <a:latin typeface="Century Gothic" pitchFamily="34" charset="0"/>
              </a:rPr>
              <a:t>Towing, use of LPG in vehicles etc, setbelts, helmets, mobile phones</a:t>
            </a:r>
          </a:p>
          <a:p>
            <a:endParaRPr lang="en-US"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bwMode="auto">
          <a:xfrm>
            <a:off x="2268538" y="274638"/>
            <a:ext cx="6751637" cy="774700"/>
          </a:xfrm>
          <a:noFill/>
          <a:ln>
            <a:miter lim="800000"/>
            <a:headEnd/>
            <a:tailEnd/>
          </a:ln>
        </p:spPr>
        <p:txBody>
          <a:bodyPr vert="horz" wrap="square" lIns="91440" tIns="45720" rIns="91440" bIns="45720" numCol="1" anchor="t" anchorCtr="0" compatLnSpc="1">
            <a:prstTxWarp prst="textNoShape">
              <a:avLst/>
            </a:prstTxWarp>
          </a:bodyPr>
          <a:lstStyle/>
          <a:p>
            <a:pPr algn="ctr"/>
            <a:r>
              <a:rPr lang="en-US" sz="2800" smtClean="0">
                <a:latin typeface="Century Gothic" pitchFamily="34" charset="0"/>
              </a:rPr>
              <a:t>POLICY ISSUES</a:t>
            </a:r>
          </a:p>
        </p:txBody>
      </p:sp>
      <p:sp>
        <p:nvSpPr>
          <p:cNvPr id="27651" name="Content Placeholder 2"/>
          <p:cNvSpPr>
            <a:spLocks noGrp="1"/>
          </p:cNvSpPr>
          <p:nvPr>
            <p:ph idx="1"/>
          </p:nvPr>
        </p:nvSpPr>
        <p:spPr bwMode="auto">
          <a:xfrm>
            <a:off x="1897063" y="812800"/>
            <a:ext cx="7123112" cy="5313363"/>
          </a:xfrm>
          <a:noFill/>
          <a:ln>
            <a:miter lim="800000"/>
            <a:headEnd/>
            <a:tailEnd/>
          </a:ln>
        </p:spPr>
        <p:txBody>
          <a:bodyPr vert="horz" wrap="square" lIns="91440" tIns="45720" rIns="91440" bIns="45720" numCol="1" anchor="t" anchorCtr="0" compatLnSpc="1">
            <a:prstTxWarp prst="textNoShape">
              <a:avLst/>
            </a:prstTxWarp>
          </a:bodyPr>
          <a:lstStyle/>
          <a:p>
            <a:r>
              <a:rPr lang="en-US" sz="2400" smtClean="0">
                <a:latin typeface="Century Gothic" pitchFamily="34" charset="0"/>
              </a:rPr>
              <a:t>Transport infrastructure investment will be targeted to better serve population, production and aiming to reduce overall transport costs to government and users</a:t>
            </a:r>
          </a:p>
          <a:p>
            <a:r>
              <a:rPr lang="en-US" sz="2400" smtClean="0">
                <a:latin typeface="Century Gothic" pitchFamily="34" charset="0"/>
              </a:rPr>
              <a:t>Mass transportation will be prioritised in urban areas, aiming to move at least 80% of Passengers  eg is Pilot BRT project</a:t>
            </a:r>
          </a:p>
          <a:p>
            <a:pPr>
              <a:buFont typeface="Wingdings" pitchFamily="2" charset="2"/>
              <a:buNone/>
            </a:pPr>
            <a:endParaRPr lang="en-US" smtClean="0"/>
          </a:p>
          <a:p>
            <a:pPr algn="just"/>
            <a:r>
              <a:rPr lang="en-US" b="1" i="1" smtClean="0"/>
              <a:t> </a:t>
            </a:r>
            <a:r>
              <a:rPr lang="en-US" sz="2400" smtClean="0">
                <a:latin typeface="Century Gothic" pitchFamily="34" charset="0"/>
              </a:rPr>
              <a:t> There are consideration for the introduction of bus priority lanes, measures to form bus operation companies traffic management planning eg Intelligent Transport systems, route franchise, scheduling, safety etc.</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bwMode="auto">
          <a:xfrm>
            <a:off x="2471738" y="274638"/>
            <a:ext cx="6548437" cy="639762"/>
          </a:xfrm>
          <a:noFill/>
          <a:ln>
            <a:miter lim="800000"/>
            <a:headEnd/>
            <a:tailEnd/>
          </a:ln>
        </p:spPr>
        <p:txBody>
          <a:bodyPr vert="horz" wrap="square" lIns="91440" tIns="45720" rIns="91440" bIns="45720" numCol="1" anchor="t" anchorCtr="0" compatLnSpc="1">
            <a:prstTxWarp prst="textNoShape">
              <a:avLst/>
            </a:prstTxWarp>
          </a:bodyPr>
          <a:lstStyle/>
          <a:p>
            <a:pPr algn="ctr"/>
            <a:r>
              <a:rPr lang="en-US" smtClean="0">
                <a:latin typeface="Century Gothic" pitchFamily="34" charset="0"/>
              </a:rPr>
              <a:t>POLICY ISSUES</a:t>
            </a:r>
            <a:endParaRPr lang="en-US" smtClean="0"/>
          </a:p>
        </p:txBody>
      </p:sp>
      <p:sp>
        <p:nvSpPr>
          <p:cNvPr id="28675" name="Content Placeholder 2"/>
          <p:cNvSpPr>
            <a:spLocks noGrp="1"/>
          </p:cNvSpPr>
          <p:nvPr>
            <p:ph idx="1"/>
          </p:nvPr>
        </p:nvSpPr>
        <p:spPr bwMode="auto">
          <a:xfrm>
            <a:off x="2303463" y="863600"/>
            <a:ext cx="6716712" cy="5262563"/>
          </a:xfrm>
          <a:noFill/>
          <a:ln>
            <a:miter lim="800000"/>
            <a:headEnd/>
            <a:tailEnd/>
          </a:ln>
        </p:spPr>
        <p:txBody>
          <a:bodyPr vert="horz" wrap="square" lIns="91440" tIns="45720" rIns="91440" bIns="45720" numCol="1" anchor="t" anchorCtr="0" compatLnSpc="1">
            <a:prstTxWarp prst="textNoShape">
              <a:avLst/>
            </a:prstTxWarp>
          </a:bodyPr>
          <a:lstStyle/>
          <a:p>
            <a:r>
              <a:rPr lang="en-US" sz="2400" smtClean="0">
                <a:latin typeface="Century Gothic" pitchFamily="34" charset="0"/>
              </a:rPr>
              <a:t>Non Motorised Transport (NMT) Infrastructure shall be developed to improve affordability and accessibility for urban and rural communities – Aiming for 10% of passenger movement, eg. Introduction of cycle lanes.</a:t>
            </a:r>
          </a:p>
          <a:p>
            <a:pPr>
              <a:buFont typeface="Wingdings" pitchFamily="2" charset="2"/>
              <a:buNone/>
            </a:pPr>
            <a:endParaRPr lang="en-US" sz="2400" smtClean="0">
              <a:latin typeface="Century Gothic" pitchFamily="34" charset="0"/>
            </a:endParaRPr>
          </a:p>
          <a:p>
            <a:r>
              <a:rPr lang="en-US" sz="2400" smtClean="0">
                <a:latin typeface="Century Gothic" pitchFamily="34" charset="0"/>
              </a:rPr>
              <a:t>Accessibility for women, children, the aged and physically challenged shall be considered in Transport facilities eg. BBRT</a:t>
            </a:r>
          </a:p>
          <a:p>
            <a:endParaRPr lang="en-US" sz="2400" smtClean="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bwMode="auto">
          <a:xfrm>
            <a:off x="2703513" y="274638"/>
            <a:ext cx="6316662" cy="690562"/>
          </a:xfrm>
          <a:noFill/>
          <a:ln>
            <a:miter lim="800000"/>
            <a:headEnd/>
            <a:tailEnd/>
          </a:ln>
        </p:spPr>
        <p:txBody>
          <a:bodyPr vert="horz" wrap="square" lIns="91440" tIns="45720" rIns="91440" bIns="45720" numCol="1" anchor="t" anchorCtr="0" compatLnSpc="1">
            <a:prstTxWarp prst="textNoShape">
              <a:avLst/>
            </a:prstTxWarp>
          </a:bodyPr>
          <a:lstStyle/>
          <a:p>
            <a:pPr algn="ctr"/>
            <a:r>
              <a:rPr lang="en-US" sz="2800" smtClean="0">
                <a:latin typeface="Century Gothic" pitchFamily="34" charset="0"/>
              </a:rPr>
              <a:t>POLICY ISSUES</a:t>
            </a:r>
            <a:endParaRPr lang="en-US" sz="2800" smtClean="0"/>
          </a:p>
        </p:txBody>
      </p:sp>
      <p:sp>
        <p:nvSpPr>
          <p:cNvPr id="29699" name="Content Placeholder 2"/>
          <p:cNvSpPr>
            <a:spLocks noGrp="1"/>
          </p:cNvSpPr>
          <p:nvPr>
            <p:ph idx="1"/>
          </p:nvPr>
        </p:nvSpPr>
        <p:spPr bwMode="auto">
          <a:xfrm>
            <a:off x="2268538" y="965200"/>
            <a:ext cx="6751637" cy="5160963"/>
          </a:xfrm>
          <a:noFill/>
          <a:ln>
            <a:miter lim="800000"/>
            <a:headEnd/>
            <a:tailEnd/>
          </a:ln>
        </p:spPr>
        <p:txBody>
          <a:bodyPr vert="horz" wrap="square" lIns="91440" tIns="45720" rIns="91440" bIns="45720" numCol="1" anchor="t" anchorCtr="0" compatLnSpc="1">
            <a:prstTxWarp prst="textNoShape">
              <a:avLst/>
            </a:prstTxWarp>
          </a:bodyPr>
          <a:lstStyle/>
          <a:p>
            <a:r>
              <a:rPr lang="en-US" sz="2400" smtClean="0">
                <a:latin typeface="Century Gothic" pitchFamily="34" charset="0"/>
              </a:rPr>
              <a:t>Integrated Modal Transport planning fully integrated with, dev.  plg and service provision.  Eg. Study on ITP, dev planning policy</a:t>
            </a:r>
          </a:p>
          <a:p>
            <a:r>
              <a:rPr lang="en-US" sz="2400" smtClean="0">
                <a:latin typeface="Century Gothic" pitchFamily="34" charset="0"/>
              </a:rPr>
              <a:t>The private sector will be encouraged to invest in transport infrastructure and services where commercially viable. eg  Leasing companies etc </a:t>
            </a:r>
          </a:p>
          <a:p>
            <a:endParaRPr lang="en-US" smtClean="0"/>
          </a:p>
          <a:p>
            <a:r>
              <a:rPr lang="en-US" sz="2400" smtClean="0">
                <a:latin typeface="Century Gothic" pitchFamily="34" charset="0"/>
              </a:rPr>
              <a:t>The ‘user pays’ principle shall be applied to all transport services and maintenance of infrastructure eg. Road fund Act</a:t>
            </a:r>
          </a:p>
          <a:p>
            <a:endParaRPr lang="en-US" smtClean="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bwMode="auto">
          <a:xfrm>
            <a:off x="2703513" y="274638"/>
            <a:ext cx="6316662" cy="538162"/>
          </a:xfrm>
          <a:noFill/>
          <a:ln>
            <a:miter lim="800000"/>
            <a:headEnd/>
            <a:tailEnd/>
          </a:ln>
        </p:spPr>
        <p:txBody>
          <a:bodyPr vert="horz" wrap="square" lIns="91440" tIns="45720" rIns="91440" bIns="45720" numCol="1" anchor="t" anchorCtr="0" compatLnSpc="1">
            <a:prstTxWarp prst="textNoShape">
              <a:avLst/>
            </a:prstTxWarp>
          </a:bodyPr>
          <a:lstStyle/>
          <a:p>
            <a:pPr algn="ctr"/>
            <a:r>
              <a:rPr lang="en-US" sz="2800" smtClean="0">
                <a:latin typeface="Century Gothic" pitchFamily="34" charset="0"/>
              </a:rPr>
              <a:t>POLICY ISSUES</a:t>
            </a:r>
            <a:endParaRPr lang="en-US" sz="2800" smtClean="0"/>
          </a:p>
        </p:txBody>
      </p:sp>
      <p:sp>
        <p:nvSpPr>
          <p:cNvPr id="30723" name="Content Placeholder 2"/>
          <p:cNvSpPr>
            <a:spLocks noGrp="1"/>
          </p:cNvSpPr>
          <p:nvPr>
            <p:ph idx="1"/>
          </p:nvPr>
        </p:nvSpPr>
        <p:spPr bwMode="auto">
          <a:xfrm>
            <a:off x="2217738" y="896938"/>
            <a:ext cx="6802437" cy="5229225"/>
          </a:xfrm>
          <a:noFill/>
          <a:ln>
            <a:miter lim="800000"/>
            <a:headEnd/>
            <a:tailEnd/>
          </a:ln>
        </p:spPr>
        <p:txBody>
          <a:bodyPr vert="horz" wrap="square" lIns="91440" tIns="45720" rIns="91440" bIns="45720" numCol="1" anchor="t" anchorCtr="0" compatLnSpc="1">
            <a:prstTxWarp prst="textNoShape">
              <a:avLst/>
            </a:prstTxWarp>
          </a:bodyPr>
          <a:lstStyle/>
          <a:p>
            <a:endParaRPr lang="en-US" smtClean="0">
              <a:latin typeface="Century Gothic" pitchFamily="34" charset="0"/>
            </a:endParaRPr>
          </a:p>
          <a:p>
            <a:r>
              <a:rPr lang="en-US" sz="2800" smtClean="0">
                <a:latin typeface="Century Gothic" pitchFamily="34" charset="0"/>
              </a:rPr>
              <a:t>Explore PPP and Concession options for investment in transport infrastructure and services (single and multi-modal options). Dev of PPP policy and desk at MOF.</a:t>
            </a:r>
          </a:p>
          <a:p>
            <a:endParaRPr lang="en-US" sz="2800" smtClean="0">
              <a:latin typeface="Century Gothic" pitchFamily="34" charset="0"/>
            </a:endParaRPr>
          </a:p>
          <a:p>
            <a:endParaRPr lang="en-US" smtClean="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bwMode="auto">
          <a:xfrm>
            <a:off x="2449513" y="307975"/>
            <a:ext cx="6316662" cy="469900"/>
          </a:xfrm>
          <a:noFill/>
          <a:ln>
            <a:miter lim="800000"/>
            <a:headEnd/>
            <a:tailEnd/>
          </a:ln>
        </p:spPr>
        <p:txBody>
          <a:bodyPr vert="horz" wrap="square" lIns="91440" tIns="45720" rIns="91440" bIns="45720" numCol="1" anchor="t" anchorCtr="0" compatLnSpc="1">
            <a:prstTxWarp prst="textNoShape">
              <a:avLst/>
            </a:prstTxWarp>
          </a:bodyPr>
          <a:lstStyle/>
          <a:p>
            <a:pPr algn="ctr"/>
            <a:r>
              <a:rPr lang="en-US" sz="2800" smtClean="0">
                <a:latin typeface="Century Gothic" pitchFamily="34" charset="0"/>
              </a:rPr>
              <a:t>POLICY ISSUES</a:t>
            </a:r>
            <a:endParaRPr lang="en-US" sz="2800" smtClean="0"/>
          </a:p>
        </p:txBody>
      </p:sp>
      <p:sp>
        <p:nvSpPr>
          <p:cNvPr id="31747" name="Content Placeholder 2"/>
          <p:cNvSpPr>
            <a:spLocks noGrp="1"/>
          </p:cNvSpPr>
          <p:nvPr>
            <p:ph idx="1"/>
          </p:nvPr>
        </p:nvSpPr>
        <p:spPr bwMode="auto">
          <a:xfrm>
            <a:off x="2336800" y="914400"/>
            <a:ext cx="6683375" cy="5211763"/>
          </a:xfrm>
          <a:noFill/>
          <a:ln>
            <a:miter lim="800000"/>
            <a:headEnd/>
            <a:tailEnd/>
          </a:ln>
        </p:spPr>
        <p:txBody>
          <a:bodyPr vert="horz" wrap="square" lIns="91440" tIns="45720" rIns="91440" bIns="45720" numCol="1" anchor="t" anchorCtr="0" compatLnSpc="1">
            <a:prstTxWarp prst="textNoShape">
              <a:avLst/>
            </a:prstTxWarp>
          </a:bodyPr>
          <a:lstStyle/>
          <a:p>
            <a:r>
              <a:rPr lang="en-US" sz="2400" smtClean="0">
                <a:latin typeface="Century Gothic" pitchFamily="34" charset="0"/>
              </a:rPr>
              <a:t>Government will provide alternative financing mechanisms including bonds and tax</a:t>
            </a:r>
          </a:p>
          <a:p>
            <a:r>
              <a:rPr lang="en-US" sz="2400" smtClean="0">
                <a:latin typeface="Century Gothic" pitchFamily="34" charset="0"/>
              </a:rPr>
              <a:t>Incentives for investors in transport infrastructure and services,</a:t>
            </a:r>
          </a:p>
          <a:p>
            <a:r>
              <a:rPr lang="en-US" sz="2400" smtClean="0">
                <a:latin typeface="Century Gothic" pitchFamily="34" charset="0"/>
              </a:rPr>
              <a:t>Apply the principles of market regulation to transport services by an independent body</a:t>
            </a:r>
          </a:p>
          <a:p>
            <a:r>
              <a:rPr lang="en-US" sz="2400" smtClean="0">
                <a:latin typeface="Century Gothic" pitchFamily="34" charset="0"/>
              </a:rPr>
              <a:t>ALL Transport Infrastructure development and maintenance projects (above a certain threshold) will comply with existing environmental safeguards</a:t>
            </a:r>
          </a:p>
          <a:p>
            <a:endParaRPr lang="en-US" smtClean="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pPr algn="ctr"/>
            <a:r>
              <a:rPr lang="en-US" sz="2800" smtClean="0">
                <a:latin typeface="Century Gothic" pitchFamily="34" charset="0"/>
              </a:rPr>
              <a:t>INSTITUTIONAL SET UPS</a:t>
            </a:r>
          </a:p>
        </p:txBody>
      </p:sp>
      <p:sp>
        <p:nvSpPr>
          <p:cNvPr id="32771" name="Content Placeholder 2"/>
          <p:cNvSpPr>
            <a:spLocks noGrp="1"/>
          </p:cNvSpPr>
          <p:nvPr>
            <p:ph idx="1"/>
          </p:nvPr>
        </p:nvSpPr>
        <p:spPr bwMode="auto">
          <a:xfrm>
            <a:off x="2032000" y="965200"/>
            <a:ext cx="6988175" cy="5160963"/>
          </a:xfrm>
          <a:noFill/>
          <a:ln>
            <a:miter lim="800000"/>
            <a:headEnd/>
            <a:tailEnd/>
          </a:ln>
        </p:spPr>
        <p:txBody>
          <a:bodyPr vert="horz" wrap="square" lIns="91440" tIns="45720" rIns="91440" bIns="45720" numCol="1" anchor="t" anchorCtr="0" compatLnSpc="1">
            <a:prstTxWarp prst="textNoShape">
              <a:avLst/>
            </a:prstTxWarp>
          </a:bodyPr>
          <a:lstStyle/>
          <a:p>
            <a:r>
              <a:rPr lang="en-US" sz="2400" smtClean="0">
                <a:latin typeface="Century Gothic" pitchFamily="34" charset="0"/>
              </a:rPr>
              <a:t>Ministry of Transport and Communication (MOTC) is responsible for the development and monitoring of transport policies and regulations for both private and public sector</a:t>
            </a:r>
          </a:p>
          <a:p>
            <a:r>
              <a:rPr lang="en-US" sz="2400" smtClean="0">
                <a:latin typeface="Century Gothic" pitchFamily="34" charset="0"/>
              </a:rPr>
              <a:t>Driving and Vehicle licensing Authority (DVLA) is responsible for vehicle inspection, to ensure that the safety standards are met</a:t>
            </a:r>
          </a:p>
          <a:p>
            <a:r>
              <a:rPr lang="en-US" sz="2400" smtClean="0">
                <a:latin typeface="Century Gothic" pitchFamily="34" charset="0"/>
              </a:rPr>
              <a:t>Police Motor Transport and Traffic Unit (MTTU) fall under the Ministry of Interior (MOI). This agency is responsible for the enforcement of traffic laws and the collection and preparation of road </a:t>
            </a:r>
          </a:p>
          <a:p>
            <a:endParaRPr lang="en-US" smtClean="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bwMode="auto">
          <a:xfrm>
            <a:off x="2100263" y="274638"/>
            <a:ext cx="6919912" cy="606425"/>
          </a:xfrm>
          <a:noFill/>
          <a:ln>
            <a:miter lim="800000"/>
            <a:headEnd/>
            <a:tailEnd/>
          </a:ln>
        </p:spPr>
        <p:txBody>
          <a:bodyPr vert="horz" wrap="square" lIns="91440" tIns="45720" rIns="91440" bIns="45720" numCol="1" anchor="t" anchorCtr="0" compatLnSpc="1">
            <a:prstTxWarp prst="textNoShape">
              <a:avLst/>
            </a:prstTxWarp>
          </a:bodyPr>
          <a:lstStyle/>
          <a:p>
            <a:pPr algn="l"/>
            <a:r>
              <a:rPr lang="en-US" sz="2800" smtClean="0">
                <a:latin typeface="Century Gothic" pitchFamily="34" charset="0"/>
              </a:rPr>
              <a:t>STATUS OF POLICY  IMPLEMENTATION</a:t>
            </a:r>
          </a:p>
        </p:txBody>
      </p:sp>
      <p:sp>
        <p:nvSpPr>
          <p:cNvPr id="33795" name="Content Placeholder 2"/>
          <p:cNvSpPr>
            <a:spLocks noGrp="1"/>
          </p:cNvSpPr>
          <p:nvPr>
            <p:ph idx="1"/>
          </p:nvPr>
        </p:nvSpPr>
        <p:spPr bwMode="auto">
          <a:xfrm>
            <a:off x="2252663" y="914400"/>
            <a:ext cx="6767512" cy="5211763"/>
          </a:xfrm>
          <a:noFill/>
          <a:ln>
            <a:miter lim="800000"/>
            <a:headEnd/>
            <a:tailEnd/>
          </a:ln>
        </p:spPr>
        <p:txBody>
          <a:bodyPr vert="horz" wrap="square" lIns="91440" tIns="45720" rIns="91440" bIns="45720" numCol="1" anchor="t" anchorCtr="0" compatLnSpc="1">
            <a:prstTxWarp prst="textNoShape">
              <a:avLst/>
            </a:prstTxWarp>
          </a:bodyPr>
          <a:lstStyle/>
          <a:p>
            <a:r>
              <a:rPr lang="en-US" sz="2400" smtClean="0">
                <a:latin typeface="Century Gothic" pitchFamily="34" charset="0"/>
              </a:rPr>
              <a:t>No planning and no regulatory framework:</a:t>
            </a:r>
          </a:p>
          <a:p>
            <a:r>
              <a:rPr lang="en-US" sz="2400" smtClean="0">
                <a:latin typeface="Century Gothic" pitchFamily="34" charset="0"/>
              </a:rPr>
              <a:t>- Transport authorities take few initiatives because of limited budget, under staffing  and no incentives</a:t>
            </a:r>
          </a:p>
          <a:p>
            <a:r>
              <a:rPr lang="en-US" sz="2400" smtClean="0">
                <a:latin typeface="Century Gothic" pitchFamily="34" charset="0"/>
              </a:rPr>
              <a:t>- No administrative planning of transport operations and of public transport network</a:t>
            </a:r>
          </a:p>
          <a:p>
            <a:r>
              <a:rPr lang="en-US" sz="2400" smtClean="0">
                <a:latin typeface="Century Gothic" pitchFamily="34" charset="0"/>
              </a:rPr>
              <a:t>lack of enforcement of regulations creates a chaotic environment which is one of the prime causes of unreliability of public transport</a:t>
            </a:r>
          </a:p>
          <a:p>
            <a:endParaRPr lang="en-US"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bwMode="auto">
          <a:xfrm>
            <a:off x="2319338" y="274638"/>
            <a:ext cx="6700837" cy="1143000"/>
          </a:xfrm>
          <a:noFill/>
          <a:ln>
            <a:miter lim="800000"/>
            <a:headEnd/>
            <a:tailEnd/>
          </a:ln>
        </p:spPr>
        <p:txBody>
          <a:bodyPr vert="horz" wrap="square" lIns="91440" tIns="45720" rIns="91440" bIns="45720" numCol="1" anchor="t" anchorCtr="0" compatLnSpc="1">
            <a:prstTxWarp prst="textNoShape">
              <a:avLst/>
            </a:prstTxWarp>
          </a:bodyPr>
          <a:lstStyle/>
          <a:p>
            <a:pPr algn="ctr"/>
            <a:r>
              <a:rPr lang="en-US" smtClean="0">
                <a:latin typeface="Century Gothic" pitchFamily="34" charset="0"/>
              </a:rPr>
              <a:t>REFERENCE POINTS FOR TRANSPORT DEVELOPMENT</a:t>
            </a:r>
            <a:endParaRPr lang="en-US" smtClean="0"/>
          </a:p>
        </p:txBody>
      </p:sp>
      <p:sp>
        <p:nvSpPr>
          <p:cNvPr id="7171" name="Content Placeholder 2"/>
          <p:cNvSpPr>
            <a:spLocks noGrp="1"/>
          </p:cNvSpPr>
          <p:nvPr>
            <p:ph idx="1"/>
          </p:nvPr>
        </p:nvSpPr>
        <p:spPr bwMode="auto">
          <a:xfrm>
            <a:off x="2133600" y="1117600"/>
            <a:ext cx="6886575" cy="5367338"/>
          </a:xfrm>
          <a:noFill/>
          <a:ln>
            <a:miter lim="800000"/>
            <a:headEnd/>
            <a:tailEnd/>
          </a:ln>
        </p:spPr>
        <p:txBody>
          <a:bodyPr vert="horz" wrap="square" lIns="91440" tIns="45720" rIns="91440" bIns="45720" numCol="1" anchor="t" anchorCtr="0" compatLnSpc="1">
            <a:prstTxWarp prst="textNoShape">
              <a:avLst/>
            </a:prstTxWarp>
          </a:bodyPr>
          <a:lstStyle/>
          <a:p>
            <a:r>
              <a:rPr lang="en-US" sz="2400" smtClean="0">
                <a:latin typeface="Century Gothic" pitchFamily="34" charset="0"/>
              </a:rPr>
              <a:t>Provision of affordable, safe and accessible transportation system for</a:t>
            </a:r>
          </a:p>
          <a:p>
            <a:r>
              <a:rPr lang="en-US" sz="2400" smtClean="0">
                <a:latin typeface="Century Gothic" pitchFamily="34" charset="0"/>
              </a:rPr>
              <a:t>Develop and strengthen the appropriate legal, institutional and regulatory framework</a:t>
            </a:r>
          </a:p>
          <a:p>
            <a:pPr>
              <a:buFont typeface="Wingdings" pitchFamily="2" charset="2"/>
              <a:buNone/>
            </a:pPr>
            <a:r>
              <a:rPr lang="en-US" sz="2400" b="1" smtClean="0">
                <a:latin typeface="Century Gothic" pitchFamily="34" charset="0"/>
              </a:rPr>
              <a:t>Ministry of Transport</a:t>
            </a:r>
          </a:p>
          <a:p>
            <a:r>
              <a:rPr lang="en-US" sz="2400" smtClean="0">
                <a:latin typeface="Century Gothic" pitchFamily="34" charset="0"/>
              </a:rPr>
              <a:t>Create a well regulated market for the provision of transport and infrastructure services which is: Fair, efficient, orderly, and non-corrupt;  to meet the needs of customers; Safeguard the interests of the users and private sector operators; and Prevent discrimination against the vulnerable</a:t>
            </a:r>
          </a:p>
          <a:p>
            <a:endParaRPr lang="en-US" smtClean="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bwMode="auto">
          <a:xfrm>
            <a:off x="2336800" y="274638"/>
            <a:ext cx="6683375" cy="690562"/>
          </a:xfrm>
          <a:noFill/>
          <a:ln>
            <a:miter lim="800000"/>
            <a:headEnd/>
            <a:tailEnd/>
          </a:ln>
        </p:spPr>
        <p:txBody>
          <a:bodyPr vert="horz" wrap="square" lIns="91440" tIns="45720" rIns="91440" bIns="45720" numCol="1" anchor="t" anchorCtr="0" compatLnSpc="1">
            <a:prstTxWarp prst="textNoShape">
              <a:avLst/>
            </a:prstTxWarp>
          </a:bodyPr>
          <a:lstStyle/>
          <a:p>
            <a:pPr algn="ctr"/>
            <a:r>
              <a:rPr lang="en-US" sz="2800" smtClean="0">
                <a:latin typeface="Century Gothic" pitchFamily="34" charset="0"/>
              </a:rPr>
              <a:t>STATUS OF POLICY  IMPLEMENTATION</a:t>
            </a:r>
            <a:endParaRPr lang="en-US" sz="2800" smtClean="0"/>
          </a:p>
        </p:txBody>
      </p:sp>
      <p:sp>
        <p:nvSpPr>
          <p:cNvPr id="34819" name="Content Placeholder 2"/>
          <p:cNvSpPr>
            <a:spLocks noGrp="1"/>
          </p:cNvSpPr>
          <p:nvPr>
            <p:ph idx="1"/>
          </p:nvPr>
        </p:nvSpPr>
        <p:spPr bwMode="auto">
          <a:xfrm>
            <a:off x="2116138" y="1135063"/>
            <a:ext cx="6904037" cy="4991100"/>
          </a:xfrm>
          <a:noFill/>
          <a:ln>
            <a:miter lim="800000"/>
            <a:headEnd/>
            <a:tailEnd/>
          </a:ln>
        </p:spPr>
        <p:txBody>
          <a:bodyPr vert="horz" wrap="square" lIns="91440" tIns="45720" rIns="91440" bIns="45720" numCol="1" anchor="t" anchorCtr="0" compatLnSpc="1">
            <a:prstTxWarp prst="textNoShape">
              <a:avLst/>
            </a:prstTxWarp>
          </a:bodyPr>
          <a:lstStyle/>
          <a:p>
            <a:pPr algn="just"/>
            <a:r>
              <a:rPr lang="en-US" sz="2400" smtClean="0">
                <a:latin typeface="Century Gothic" pitchFamily="34" charset="0"/>
              </a:rPr>
              <a:t>Mass transport systems for moving large numbers of people at least cost have not been well developed.</a:t>
            </a:r>
          </a:p>
          <a:p>
            <a:pPr algn="just"/>
            <a:r>
              <a:rPr lang="en-US" sz="2400" smtClean="0">
                <a:latin typeface="Century Gothic" pitchFamily="34" charset="0"/>
              </a:rPr>
              <a:t>Obsolete transport and information technology makes the movements of goods and services less efficient than necessary</a:t>
            </a:r>
          </a:p>
          <a:p>
            <a:pPr algn="just"/>
            <a:r>
              <a:rPr lang="en-US" sz="2400" smtClean="0">
                <a:latin typeface="Century Gothic" pitchFamily="34" charset="0"/>
              </a:rPr>
              <a:t>Policy reforms in the sector need to be directed towards strengthening the institutional and regulatory framework  is not in place</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bwMode="auto">
          <a:xfrm>
            <a:off x="2471738" y="274638"/>
            <a:ext cx="6548437" cy="758825"/>
          </a:xfrm>
          <a:noFill/>
          <a:ln>
            <a:miter lim="800000"/>
            <a:headEnd/>
            <a:tailEnd/>
          </a:ln>
        </p:spPr>
        <p:txBody>
          <a:bodyPr vert="horz" wrap="square" lIns="91440" tIns="45720" rIns="91440" bIns="45720" numCol="1" anchor="t" anchorCtr="0" compatLnSpc="1">
            <a:prstTxWarp prst="textNoShape">
              <a:avLst/>
            </a:prstTxWarp>
          </a:bodyPr>
          <a:lstStyle/>
          <a:p>
            <a:pPr algn="l"/>
            <a:r>
              <a:rPr lang="en-US" sz="2800" smtClean="0">
                <a:latin typeface="Century Gothic" pitchFamily="34" charset="0"/>
              </a:rPr>
              <a:t>STATUS OF POLICY  IMPLEMENTATION</a:t>
            </a:r>
            <a:endParaRPr lang="en-US" sz="2800" smtClean="0"/>
          </a:p>
        </p:txBody>
      </p:sp>
      <p:sp>
        <p:nvSpPr>
          <p:cNvPr id="35843" name="Content Placeholder 2"/>
          <p:cNvSpPr>
            <a:spLocks noGrp="1"/>
          </p:cNvSpPr>
          <p:nvPr>
            <p:ph idx="1"/>
          </p:nvPr>
        </p:nvSpPr>
        <p:spPr bwMode="auto">
          <a:xfrm>
            <a:off x="2082800" y="1016000"/>
            <a:ext cx="6937375" cy="5110163"/>
          </a:xfrm>
          <a:noFill/>
          <a:ln>
            <a:miter lim="800000"/>
            <a:headEnd/>
            <a:tailEnd/>
          </a:ln>
        </p:spPr>
        <p:txBody>
          <a:bodyPr vert="horz" wrap="square" lIns="91440" tIns="45720" rIns="91440" bIns="45720" numCol="1" anchor="t" anchorCtr="0" compatLnSpc="1">
            <a:prstTxWarp prst="textNoShape">
              <a:avLst/>
            </a:prstTxWarp>
          </a:bodyPr>
          <a:lstStyle/>
          <a:p>
            <a:r>
              <a:rPr lang="en-US" sz="2400" smtClean="0">
                <a:latin typeface="Century Gothic" pitchFamily="34" charset="0"/>
              </a:rPr>
              <a:t>Academic institutions have failed to introduce transport courses in their curriculum.</a:t>
            </a:r>
          </a:p>
          <a:p>
            <a:pPr>
              <a:buFont typeface="Wingdings" pitchFamily="2" charset="2"/>
              <a:buNone/>
            </a:pPr>
            <a:endParaRPr lang="en-US" sz="2400" smtClean="0">
              <a:latin typeface="Century Gothic" pitchFamily="34" charset="0"/>
            </a:endParaRPr>
          </a:p>
          <a:p>
            <a:r>
              <a:rPr lang="en-US" sz="2400" smtClean="0">
                <a:latin typeface="Century Gothic" pitchFamily="34" charset="0"/>
              </a:rPr>
              <a:t>Not much is known of transport as a profession in the country.</a:t>
            </a:r>
          </a:p>
          <a:p>
            <a:pPr>
              <a:buFont typeface="Wingdings" pitchFamily="2" charset="2"/>
              <a:buNone/>
            </a:pPr>
            <a:endParaRPr lang="en-US" sz="2400" smtClean="0">
              <a:latin typeface="Century Gothic" pitchFamily="34" charset="0"/>
            </a:endParaRPr>
          </a:p>
          <a:p>
            <a:r>
              <a:rPr lang="en-US" sz="2400" smtClean="0">
                <a:latin typeface="Century Gothic" pitchFamily="34" charset="0"/>
              </a:rPr>
              <a:t> Experts in the profession are few  they have failed to assert themselves by contributing to national development on transport related issues.</a:t>
            </a:r>
          </a:p>
          <a:p>
            <a:endParaRPr lang="en-US" smtClean="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bwMode="auto">
          <a:xfrm>
            <a:off x="2100263" y="274638"/>
            <a:ext cx="6919912" cy="368300"/>
          </a:xfrm>
          <a:noFill/>
          <a:ln>
            <a:miter lim="800000"/>
            <a:headEnd/>
            <a:tailEnd/>
          </a:ln>
        </p:spPr>
        <p:txBody>
          <a:bodyPr vert="horz" wrap="square" lIns="91440" tIns="45720" rIns="91440" bIns="45720" numCol="1" anchor="t" anchorCtr="0" compatLnSpc="1">
            <a:prstTxWarp prst="textNoShape">
              <a:avLst/>
            </a:prstTxWarp>
          </a:bodyPr>
          <a:lstStyle/>
          <a:p>
            <a:pPr algn="ctr"/>
            <a:r>
              <a:rPr lang="en-US" sz="2800" smtClean="0">
                <a:latin typeface="Century Gothic" pitchFamily="34" charset="0"/>
              </a:rPr>
              <a:t>CONCLUSION</a:t>
            </a:r>
          </a:p>
        </p:txBody>
      </p:sp>
      <p:sp>
        <p:nvSpPr>
          <p:cNvPr id="36867" name="Content Placeholder 2"/>
          <p:cNvSpPr>
            <a:spLocks noGrp="1"/>
          </p:cNvSpPr>
          <p:nvPr>
            <p:ph idx="1"/>
          </p:nvPr>
        </p:nvSpPr>
        <p:spPr bwMode="auto">
          <a:xfrm>
            <a:off x="2201863" y="1117600"/>
            <a:ext cx="6818312" cy="5486400"/>
          </a:xfrm>
          <a:noFill/>
          <a:ln>
            <a:miter lim="800000"/>
            <a:headEnd/>
            <a:tailEnd/>
          </a:ln>
        </p:spPr>
        <p:txBody>
          <a:bodyPr vert="horz" wrap="square" lIns="91440" tIns="45720" rIns="91440" bIns="45720" numCol="1" anchor="t" anchorCtr="0" compatLnSpc="1">
            <a:prstTxWarp prst="textNoShape">
              <a:avLst/>
            </a:prstTxWarp>
          </a:bodyPr>
          <a:lstStyle/>
          <a:p>
            <a:r>
              <a:rPr lang="en-US" sz="2300" smtClean="0">
                <a:latin typeface="Century Gothic" pitchFamily="34" charset="0"/>
              </a:rPr>
              <a:t>The high population growth that leads to greater demand for public transport shows no sign of subsiding hence pressure on the transport system is likely to increase substantially. </a:t>
            </a:r>
          </a:p>
          <a:p>
            <a:r>
              <a:rPr lang="en-US" sz="2300" smtClean="0">
                <a:latin typeface="Century Gothic" pitchFamily="34" charset="0"/>
              </a:rPr>
              <a:t>If resources and efforts are not directed to deal with the problems the country will continue to have transport systems that fail to achieve their goals and impair efficiency.</a:t>
            </a:r>
          </a:p>
          <a:p>
            <a:r>
              <a:rPr lang="en-US" sz="2300" smtClean="0">
                <a:latin typeface="Century Gothic" pitchFamily="34" charset="0"/>
              </a:rPr>
              <a:t>These problems have a complex character and constitute a real challenge to government policy makers and transport operators.</a:t>
            </a:r>
          </a:p>
          <a:p>
            <a:r>
              <a:rPr lang="en-US" sz="2300" smtClean="0">
                <a:latin typeface="Century Gothic" pitchFamily="34" charset="0"/>
              </a:rPr>
              <a:t> While the problems can be easily identified the solutions remain distant and afar</a:t>
            </a:r>
          </a:p>
          <a:p>
            <a:endParaRPr lang="en-US" sz="2400" smtClean="0">
              <a:latin typeface="Century Gothic"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bwMode="auto">
          <a:xfrm>
            <a:off x="1760538" y="274638"/>
            <a:ext cx="7259637" cy="819150"/>
          </a:xfrm>
          <a:noFill/>
          <a:ln>
            <a:miter lim="800000"/>
            <a:headEnd/>
            <a:tailEnd/>
          </a:ln>
        </p:spPr>
        <p:txBody>
          <a:bodyPr vert="horz" wrap="square" lIns="91440" tIns="45720" rIns="91440" bIns="45720" numCol="1" anchor="t" anchorCtr="0" compatLnSpc="1">
            <a:prstTxWarp prst="textNoShape">
              <a:avLst/>
            </a:prstTxWarp>
          </a:bodyPr>
          <a:lstStyle/>
          <a:p>
            <a:pPr algn="ctr"/>
            <a:r>
              <a:rPr lang="en-US" sz="2800" smtClean="0">
                <a:latin typeface="Calisto MT" pitchFamily="18" charset="0"/>
              </a:rPr>
              <a:t>CHARACTERISTICS OF ROAD TRANSPORT SYSTEM</a:t>
            </a:r>
            <a:endParaRPr lang="en-US" sz="2800" smtClean="0"/>
          </a:p>
        </p:txBody>
      </p:sp>
      <p:sp>
        <p:nvSpPr>
          <p:cNvPr id="8195" name="Content Placeholder 2"/>
          <p:cNvSpPr>
            <a:spLocks noGrp="1"/>
          </p:cNvSpPr>
          <p:nvPr>
            <p:ph idx="1"/>
          </p:nvPr>
        </p:nvSpPr>
        <p:spPr bwMode="auto">
          <a:xfrm>
            <a:off x="1981200" y="1135063"/>
            <a:ext cx="7038975" cy="4991100"/>
          </a:xfrm>
          <a:noFill/>
          <a:ln>
            <a:miter lim="800000"/>
            <a:headEnd/>
            <a:tailEnd/>
          </a:ln>
        </p:spPr>
        <p:txBody>
          <a:bodyPr vert="horz" wrap="square" lIns="91440" tIns="45720" rIns="91440" bIns="45720" numCol="1" anchor="t" anchorCtr="0" compatLnSpc="1">
            <a:prstTxWarp prst="textNoShape">
              <a:avLst/>
            </a:prstTxWarp>
          </a:bodyPr>
          <a:lstStyle/>
          <a:p>
            <a:r>
              <a:rPr lang="en-US" sz="2400" smtClean="0">
                <a:latin typeface="Century Gothic" pitchFamily="34" charset="0"/>
              </a:rPr>
              <a:t>The Transport sector is made up mainly of road, maritime, water air and rail. </a:t>
            </a:r>
          </a:p>
          <a:p>
            <a:r>
              <a:rPr lang="en-US" sz="2400" b="1" smtClean="0">
                <a:latin typeface="Century Gothic" pitchFamily="34" charset="0"/>
              </a:rPr>
              <a:t>Road Transport</a:t>
            </a:r>
          </a:p>
          <a:p>
            <a:r>
              <a:rPr lang="en-US" sz="2400" smtClean="0">
                <a:latin typeface="Century Gothic" pitchFamily="34" charset="0"/>
              </a:rPr>
              <a:t>Road transport is the major carrier at 98% of freight and 95% of passenger traffic carriage.</a:t>
            </a:r>
          </a:p>
          <a:p>
            <a:r>
              <a:rPr lang="en-US" sz="2400" smtClean="0">
                <a:latin typeface="Century Gothic" pitchFamily="34" charset="0"/>
              </a:rPr>
              <a:t>It may be categorized into 4 main segments, namely urban, express services, rural-urban and rural</a:t>
            </a:r>
          </a:p>
          <a:p>
            <a:r>
              <a:rPr lang="en-US" sz="2400" smtClean="0">
                <a:latin typeface="Century Gothic" pitchFamily="34" charset="0"/>
              </a:rPr>
              <a:t>Ghana has 65,000km of road made up of .. Trunk roads, ;;;;Urban roads and …Feeder roads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pPr algn="ctr"/>
            <a:r>
              <a:rPr lang="en-US" sz="2800" smtClean="0">
                <a:latin typeface="Calisto MT" pitchFamily="18" charset="0"/>
              </a:rPr>
              <a:t>CHARACTERISTICS OF ROAD TRANSPORT SYSTEM</a:t>
            </a:r>
            <a:endParaRPr lang="en-US" sz="2800" smtClean="0"/>
          </a:p>
        </p:txBody>
      </p:sp>
      <p:sp>
        <p:nvSpPr>
          <p:cNvPr id="9219" name="Content Placeholder 2"/>
          <p:cNvSpPr>
            <a:spLocks noGrp="1"/>
          </p:cNvSpPr>
          <p:nvPr>
            <p:ph idx="1"/>
          </p:nvPr>
        </p:nvSpPr>
        <p:spPr bwMode="auto">
          <a:xfrm>
            <a:off x="2303463" y="1287463"/>
            <a:ext cx="6716712" cy="4838700"/>
          </a:xfrm>
          <a:noFill/>
          <a:ln>
            <a:miter lim="800000"/>
            <a:headEnd/>
            <a:tailEnd/>
          </a:ln>
        </p:spPr>
        <p:txBody>
          <a:bodyPr vert="horz" wrap="square" lIns="91440" tIns="45720" rIns="91440" bIns="45720" numCol="1" anchor="t" anchorCtr="0" compatLnSpc="1">
            <a:prstTxWarp prst="textNoShape">
              <a:avLst/>
            </a:prstTxWarp>
          </a:bodyPr>
          <a:lstStyle/>
          <a:p>
            <a:r>
              <a:rPr lang="en-US" sz="2400" smtClean="0">
                <a:latin typeface="Century Gothic" pitchFamily="34" charset="0"/>
              </a:rPr>
              <a:t>About 1,300,000 Vehicle fleet</a:t>
            </a:r>
          </a:p>
          <a:p>
            <a:r>
              <a:rPr lang="en-US" sz="2400" smtClean="0">
                <a:latin typeface="Century Gothic" pitchFamily="34" charset="0"/>
              </a:rPr>
              <a:t>About ..passengers are moved annually</a:t>
            </a:r>
          </a:p>
          <a:p>
            <a:pPr>
              <a:buFont typeface="Wingdings" pitchFamily="2" charset="2"/>
              <a:buNone/>
            </a:pPr>
            <a:endParaRPr lang="en-US" sz="2400" smtClean="0">
              <a:latin typeface="Century Gothic" pitchFamily="34" charset="0"/>
            </a:endParaRPr>
          </a:p>
          <a:p>
            <a:r>
              <a:rPr lang="en-US" sz="2400" b="1" smtClean="0">
                <a:latin typeface="Century Gothic" pitchFamily="34" charset="0"/>
              </a:rPr>
              <a:t>Passenger Characteristics</a:t>
            </a:r>
          </a:p>
          <a:p>
            <a:r>
              <a:rPr lang="en-US" sz="2400" smtClean="0">
                <a:latin typeface="Century Gothic" pitchFamily="34" charset="0"/>
              </a:rPr>
              <a:t>Trip purpose: Work, Education, Health, Leisure, Social</a:t>
            </a:r>
          </a:p>
          <a:p>
            <a:r>
              <a:rPr lang="en-US" sz="2400" smtClean="0">
                <a:latin typeface="Century Gothic" pitchFamily="34" charset="0"/>
              </a:rPr>
              <a:t>Level-of-Service : Affordable Price, Efficient  travel time, minimum waiting time,  availability based on service frequency, Comfort, Reliability, Availability, Safety, Security</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bwMode="auto">
          <a:xfrm>
            <a:off x="1270000" y="206375"/>
            <a:ext cx="7445375" cy="792163"/>
          </a:xfrm>
          <a:noFill/>
          <a:ln>
            <a:miter lim="800000"/>
            <a:headEnd/>
            <a:tailEnd/>
          </a:ln>
        </p:spPr>
        <p:txBody>
          <a:bodyPr vert="horz" wrap="square" lIns="91440" tIns="45720" rIns="91440" bIns="45720" numCol="1" anchor="t" anchorCtr="0" compatLnSpc="1">
            <a:prstTxWarp prst="textNoShape">
              <a:avLst/>
            </a:prstTxWarp>
          </a:bodyPr>
          <a:lstStyle/>
          <a:p>
            <a:pPr algn="ctr"/>
            <a:r>
              <a:rPr lang="en-US" sz="2800" smtClean="0">
                <a:latin typeface="Century Gothic" pitchFamily="34" charset="0"/>
              </a:rPr>
              <a:t>CHARACTERISTICS OF ROAD TRANSPORT SYSTEM</a:t>
            </a:r>
          </a:p>
        </p:txBody>
      </p:sp>
      <p:sp>
        <p:nvSpPr>
          <p:cNvPr id="10243" name="Content Placeholder 2"/>
          <p:cNvSpPr>
            <a:spLocks noGrp="1"/>
          </p:cNvSpPr>
          <p:nvPr>
            <p:ph idx="1"/>
          </p:nvPr>
        </p:nvSpPr>
        <p:spPr bwMode="auto">
          <a:xfrm>
            <a:off x="1778000" y="1016000"/>
            <a:ext cx="7242175" cy="5283200"/>
          </a:xfrm>
          <a:noFill/>
          <a:ln>
            <a:miter lim="800000"/>
            <a:headEnd/>
            <a:tailEnd/>
          </a:ln>
        </p:spPr>
        <p:txBody>
          <a:bodyPr vert="horz" wrap="square" lIns="91440" tIns="45720" rIns="91440" bIns="45720" numCol="1" anchor="t" anchorCtr="0" compatLnSpc="1">
            <a:prstTxWarp prst="textNoShape">
              <a:avLst/>
            </a:prstTxWarp>
          </a:bodyPr>
          <a:lstStyle/>
          <a:p>
            <a:r>
              <a:rPr lang="en-US" sz="2400" smtClean="0">
                <a:latin typeface="Century Gothic" pitchFamily="34" charset="0"/>
              </a:rPr>
              <a:t>Percentage of Income: 17% -25%</a:t>
            </a:r>
          </a:p>
          <a:p>
            <a:r>
              <a:rPr lang="en-US" sz="2400" smtClean="0">
                <a:latin typeface="Century Gothic" pitchFamily="34" charset="0"/>
              </a:rPr>
              <a:t>Waiting Time: 30 minutes Urban and 2hrs rural</a:t>
            </a:r>
          </a:p>
          <a:p>
            <a:r>
              <a:rPr lang="en-US" sz="2400" smtClean="0">
                <a:latin typeface="Century Gothic" pitchFamily="34" charset="0"/>
              </a:rPr>
              <a:t>Travel time peak period urban – 15km -25km /hr</a:t>
            </a:r>
          </a:p>
          <a:p>
            <a:r>
              <a:rPr lang="en-US" sz="2400" smtClean="0">
                <a:latin typeface="Century Gothic" pitchFamily="34" charset="0"/>
              </a:rPr>
              <a:t>Approx 450  passengers of cars and buses are killed annually</a:t>
            </a:r>
          </a:p>
          <a:p>
            <a:r>
              <a:rPr lang="en-US" sz="2400" smtClean="0">
                <a:latin typeface="Century Gothic" pitchFamily="34" charset="0"/>
              </a:rPr>
              <a:t>There is a lack of  current data on the size and characteristic of transport demand</a:t>
            </a:r>
          </a:p>
          <a:p>
            <a:r>
              <a:rPr lang="en-US" sz="2400" b="1" smtClean="0">
                <a:latin typeface="Century Gothic" pitchFamily="34" charset="0"/>
              </a:rPr>
              <a:t>Vehicle Characteristics</a:t>
            </a:r>
          </a:p>
          <a:p>
            <a:r>
              <a:rPr lang="en-US" sz="2400" smtClean="0">
                <a:latin typeface="Century Gothic" pitchFamily="34" charset="0"/>
              </a:rPr>
              <a:t>Passenger cars refer to road motor vehicles, other than two-wheelers, intended for the carriage of passengers</a:t>
            </a:r>
          </a:p>
          <a:p>
            <a:pPr>
              <a:buFont typeface="Wingdings" pitchFamily="2" charset="2"/>
              <a:buNone/>
            </a:pPr>
            <a:endParaRPr lang="en-US" sz="2400" b="1" smtClean="0">
              <a:latin typeface="Century Gothic"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bwMode="auto">
          <a:xfrm>
            <a:off x="2235200" y="274638"/>
            <a:ext cx="6784975" cy="842962"/>
          </a:xfrm>
          <a:noFill/>
          <a:ln>
            <a:miter lim="800000"/>
            <a:headEnd/>
            <a:tailEnd/>
          </a:ln>
        </p:spPr>
        <p:txBody>
          <a:bodyPr vert="horz" wrap="square" lIns="91440" tIns="45720" rIns="91440" bIns="45720" numCol="1" anchor="t" anchorCtr="0" compatLnSpc="1">
            <a:prstTxWarp prst="textNoShape">
              <a:avLst/>
            </a:prstTxWarp>
          </a:bodyPr>
          <a:lstStyle/>
          <a:p>
            <a:pPr algn="ctr"/>
            <a:r>
              <a:rPr lang="en-US" sz="2800" smtClean="0">
                <a:latin typeface="Century Gothic" pitchFamily="34" charset="0"/>
              </a:rPr>
              <a:t>CHARACTERISTICS OF ROAD TRANSPORT SYSTEM</a:t>
            </a:r>
          </a:p>
        </p:txBody>
      </p:sp>
      <p:sp>
        <p:nvSpPr>
          <p:cNvPr id="11267" name="Content Placeholder 2"/>
          <p:cNvSpPr>
            <a:spLocks noGrp="1"/>
          </p:cNvSpPr>
          <p:nvPr>
            <p:ph idx="1"/>
          </p:nvPr>
        </p:nvSpPr>
        <p:spPr bwMode="auto">
          <a:xfrm>
            <a:off x="2049463" y="1608138"/>
            <a:ext cx="6970712" cy="4518025"/>
          </a:xfrm>
          <a:noFill/>
          <a:ln>
            <a:miter lim="800000"/>
            <a:headEnd/>
            <a:tailEnd/>
          </a:ln>
        </p:spPr>
        <p:txBody>
          <a:bodyPr vert="horz" wrap="square" lIns="91440" tIns="45720" rIns="91440" bIns="45720" numCol="1" anchor="t" anchorCtr="0" compatLnSpc="1">
            <a:prstTxWarp prst="textNoShape">
              <a:avLst/>
            </a:prstTxWarp>
          </a:bodyPr>
          <a:lstStyle/>
          <a:p>
            <a:r>
              <a:rPr lang="en-US" sz="2400" smtClean="0">
                <a:latin typeface="Century Gothic" pitchFamily="34" charset="0"/>
              </a:rPr>
              <a:t>Vehicle Fleet : Taxis, Shared Taxis or hired taxis (15%), . Private Cars (10%),  Tro tro and Buses (60%), </a:t>
            </a:r>
          </a:p>
          <a:p>
            <a:r>
              <a:rPr lang="en-US" sz="2400" smtClean="0">
                <a:latin typeface="Century Gothic" pitchFamily="34" charset="0"/>
              </a:rPr>
              <a:t>Passenger cars (per 1,000 people) in Ghana is 18 </a:t>
            </a:r>
          </a:p>
          <a:p>
            <a:r>
              <a:rPr lang="en-US" sz="2400" smtClean="0">
                <a:latin typeface="Century Gothic" pitchFamily="34" charset="0"/>
              </a:rPr>
              <a:t>Vehicle per 100,000 pop: Taxi 21, Trotro 42 </a:t>
            </a:r>
          </a:p>
          <a:p>
            <a:r>
              <a:rPr lang="en-US" sz="2400" smtClean="0">
                <a:latin typeface="Century Gothic" pitchFamily="34" charset="0"/>
              </a:rPr>
              <a:t> Used vehicles form 90% at an average age of 15 years</a:t>
            </a:r>
          </a:p>
          <a:p>
            <a:endParaRPr lang="en-US" smtClean="0">
              <a:latin typeface="Century Gothic" pitchFamily="34" charset="0"/>
            </a:endParaRPr>
          </a:p>
          <a:p>
            <a:endParaRPr lang="en-US"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bwMode="auto">
          <a:xfrm>
            <a:off x="2319338" y="274638"/>
            <a:ext cx="6700837" cy="1143000"/>
          </a:xfrm>
          <a:noFill/>
          <a:ln>
            <a:miter lim="800000"/>
            <a:headEnd/>
            <a:tailEnd/>
          </a:ln>
        </p:spPr>
        <p:txBody>
          <a:bodyPr vert="horz" wrap="square" lIns="91440" tIns="45720" rIns="91440" bIns="45720" numCol="1" anchor="t" anchorCtr="0" compatLnSpc="1">
            <a:prstTxWarp prst="textNoShape">
              <a:avLst/>
            </a:prstTxWarp>
          </a:bodyPr>
          <a:lstStyle/>
          <a:p>
            <a:pPr algn="ctr"/>
            <a:r>
              <a:rPr lang="en-US" sz="2800" smtClean="0">
                <a:latin typeface="Century Gothic" pitchFamily="34" charset="0"/>
              </a:rPr>
              <a:t>CHARACTERISTICS OF ROAD TRANSPORT SYSTEM</a:t>
            </a:r>
            <a:endParaRPr lang="en-US" sz="2800" smtClean="0"/>
          </a:p>
        </p:txBody>
      </p:sp>
      <p:sp>
        <p:nvSpPr>
          <p:cNvPr id="12291" name="Content Placeholder 2"/>
          <p:cNvSpPr>
            <a:spLocks noGrp="1"/>
          </p:cNvSpPr>
          <p:nvPr>
            <p:ph idx="1"/>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sz="2400" smtClean="0">
                <a:latin typeface="Century Gothic" pitchFamily="34" charset="0"/>
              </a:rPr>
              <a:t>There is an oversupply of low capacity buses minibuses.</a:t>
            </a:r>
          </a:p>
          <a:p>
            <a:r>
              <a:rPr lang="en-US" sz="2400" smtClean="0">
                <a:latin typeface="Century Gothic" pitchFamily="34" charset="0"/>
              </a:rPr>
              <a:t> Cars and taxis take up 55% road space and carry 26% passengers</a:t>
            </a:r>
          </a:p>
          <a:p>
            <a:r>
              <a:rPr lang="en-US" sz="2400" smtClean="0">
                <a:latin typeface="Century Gothic" pitchFamily="34" charset="0"/>
              </a:rPr>
              <a:t>– Trotros and buses take up 32% of road space and carry 68% of passengers</a:t>
            </a:r>
          </a:p>
          <a:p>
            <a:endParaRPr lang="en-US"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bwMode="auto">
          <a:xfrm>
            <a:off x="2049463" y="274638"/>
            <a:ext cx="6970712" cy="622300"/>
          </a:xfrm>
          <a:noFill/>
          <a:ln>
            <a:miter lim="800000"/>
            <a:headEnd/>
            <a:tailEnd/>
          </a:ln>
        </p:spPr>
        <p:txBody>
          <a:bodyPr vert="horz" wrap="square" lIns="91440" tIns="45720" rIns="91440" bIns="45720" numCol="1" anchor="t" anchorCtr="0" compatLnSpc="1">
            <a:prstTxWarp prst="textNoShape">
              <a:avLst/>
            </a:prstTxWarp>
          </a:bodyPr>
          <a:lstStyle/>
          <a:p>
            <a:pPr algn="ctr"/>
            <a:r>
              <a:rPr lang="en-US" sz="2800" smtClean="0">
                <a:latin typeface="Century Gothic" pitchFamily="34" charset="0"/>
              </a:rPr>
              <a:t>SERVICE PROVIDERS</a:t>
            </a:r>
          </a:p>
        </p:txBody>
      </p:sp>
      <p:sp>
        <p:nvSpPr>
          <p:cNvPr id="13315" name="Content Placeholder 2"/>
          <p:cNvSpPr>
            <a:spLocks noGrp="1"/>
          </p:cNvSpPr>
          <p:nvPr>
            <p:ph idx="1"/>
          </p:nvPr>
        </p:nvSpPr>
        <p:spPr bwMode="auto">
          <a:xfrm>
            <a:off x="2184400" y="982663"/>
            <a:ext cx="6835775" cy="5143500"/>
          </a:xfrm>
          <a:noFill/>
          <a:ln>
            <a:miter lim="800000"/>
            <a:headEnd/>
            <a:tailEnd/>
          </a:ln>
        </p:spPr>
        <p:txBody>
          <a:bodyPr vert="horz" wrap="square" lIns="91440" tIns="45720" rIns="91440" bIns="45720" numCol="1" anchor="t" anchorCtr="0" compatLnSpc="1">
            <a:prstTxWarp prst="textNoShape">
              <a:avLst/>
            </a:prstTxWarp>
          </a:bodyPr>
          <a:lstStyle/>
          <a:p>
            <a:r>
              <a:rPr lang="en-US" sz="2400" b="1" smtClean="0">
                <a:latin typeface="Century Gothic" pitchFamily="34" charset="0"/>
              </a:rPr>
              <a:t>Public transport companies: </a:t>
            </a:r>
          </a:p>
          <a:p>
            <a:r>
              <a:rPr lang="en-US" sz="2400" smtClean="0">
                <a:latin typeface="Century Gothic" pitchFamily="34" charset="0"/>
              </a:rPr>
              <a:t>Government is the majority share holder.</a:t>
            </a:r>
          </a:p>
          <a:p>
            <a:r>
              <a:rPr lang="en-US" sz="2400" smtClean="0">
                <a:latin typeface="Century Gothic" pitchFamily="34" charset="0"/>
              </a:rPr>
              <a:t>Government exercises dominant influence on the companies </a:t>
            </a:r>
          </a:p>
          <a:p>
            <a:r>
              <a:rPr lang="en-US" sz="2400" smtClean="0">
                <a:latin typeface="Century Gothic" pitchFamily="34" charset="0"/>
              </a:rPr>
              <a:t>Fares are subsidised.</a:t>
            </a:r>
          </a:p>
          <a:p>
            <a:r>
              <a:rPr lang="en-US" sz="2400" b="1" smtClean="0">
                <a:latin typeface="Century Gothic" pitchFamily="34" charset="0"/>
              </a:rPr>
              <a:t>Private Sector</a:t>
            </a:r>
          </a:p>
          <a:p>
            <a:r>
              <a:rPr lang="en-US" sz="2400" smtClean="0">
                <a:latin typeface="Century Gothic" pitchFamily="34" charset="0"/>
              </a:rPr>
              <a:t>Private transport sector is made up of individual transport owners 9 out of 10 drivers do not own the vehicle;</a:t>
            </a:r>
          </a:p>
          <a:p>
            <a:r>
              <a:rPr lang="en-US" sz="2400" smtClean="0">
                <a:latin typeface="Century Gothic" pitchFamily="34" charset="0"/>
              </a:rPr>
              <a:t>The majority of public transport vehicles are in single unit ownership only a few such as VIP OA etc has larger fleet sizes </a:t>
            </a:r>
          </a:p>
          <a:p>
            <a:endParaRPr lang="en-US" sz="2400" smtClean="0">
              <a:latin typeface="Century Gothic" pitchFamily="34" charset="0"/>
            </a:endParaRPr>
          </a:p>
        </p:txBody>
      </p:sp>
    </p:spTree>
  </p:cSld>
  <p:clrMapOvr>
    <a:masterClrMapping/>
  </p:clrMapOvr>
</p:sld>
</file>

<file path=ppt/theme/theme1.xml><?xml version="1.0" encoding="utf-8"?>
<a:theme xmlns:a="http://schemas.openxmlformats.org/drawingml/2006/main" name="11">
  <a:themeElements>
    <a:clrScheme name="">
      <a:dk1>
        <a:srgbClr val="000000"/>
      </a:dk1>
      <a:lt1>
        <a:srgbClr val="FFFFFF"/>
      </a:lt1>
      <a:dk2>
        <a:srgbClr val="000000"/>
      </a:dk2>
      <a:lt2>
        <a:srgbClr val="808080"/>
      </a:lt2>
      <a:accent1>
        <a:srgbClr val="336699"/>
      </a:accent1>
      <a:accent2>
        <a:srgbClr val="45ACDF"/>
      </a:accent2>
      <a:accent3>
        <a:srgbClr val="FFFFFF"/>
      </a:accent3>
      <a:accent4>
        <a:srgbClr val="000000"/>
      </a:accent4>
      <a:accent5>
        <a:srgbClr val="ADB8CA"/>
      </a:accent5>
      <a:accent6>
        <a:srgbClr val="3E9BCA"/>
      </a:accent6>
      <a:hlink>
        <a:srgbClr val="0099CC"/>
      </a:hlink>
      <a:folHlink>
        <a:srgbClr val="66CCFF"/>
      </a:folHlink>
    </a:clrScheme>
    <a:fontScheme name="NordriDesign_免费商务模板系列">
      <a:majorFont>
        <a:latin typeface="Arial"/>
        <a:ea typeface="黑体"/>
        <a:cs typeface=""/>
      </a:majorFont>
      <a:minorFont>
        <a:latin typeface="Arial"/>
        <a:ea typeface="黑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zh-CN" altLang="en-US" sz="1800" b="0" i="1" u="none" strike="noStrike" cap="none" normalizeH="0" baseline="0" smtClean="0">
            <a:ln>
              <a:noFill/>
            </a:ln>
            <a:solidFill>
              <a:schemeClr val="tx1"/>
            </a:solidFill>
            <a:effectLst/>
            <a:latin typeface="Arial" charset="0"/>
            <a:ea typeface="宋体"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zh-CN" altLang="en-US" sz="1800" b="0" i="1" u="none" strike="noStrike" cap="none" normalizeH="0" baseline="0" smtClean="0">
            <a:ln>
              <a:noFill/>
            </a:ln>
            <a:solidFill>
              <a:schemeClr val="tx1"/>
            </a:solidFill>
            <a:effectLst/>
            <a:latin typeface="Arial" charset="0"/>
            <a:ea typeface="宋体" pitchFamily="2" charset="-122"/>
          </a:defRPr>
        </a:defPPr>
      </a:lstStyle>
    </a:lnDef>
  </a:objectDefaults>
  <a:extraClrSchemeLst>
    <a:extraClrScheme>
      <a:clrScheme name="NordriDesign_免费商务模板系列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NordriDesign_免费商务模板系列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NordriDesign_免费商务模板系列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NordriDesign_免费商务模板系列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NordriDesign_免费商务模板系列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NordriDesign_免费商务模板系列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NordriDesign_免费商务模板系列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NordriDesign_免费商务模板系列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NordriDesign_免费商务模板系列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NordriDesign_免费商务模板系列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NordriDesign_免费商务模板系列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NordriDesign_免费商务模板系列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NordriDesign_免费商务模板系列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0000"/>
        </a:hlink>
        <a:folHlink>
          <a:srgbClr val="000000"/>
        </a:folHlink>
      </a:clrScheme>
      <a:clrMap bg1="lt1" tx1="dk1" bg2="lt2" tx2="dk2" accent1="accent1" accent2="accent2" accent3="accent3" accent4="accent4" accent5="accent5" accent6="accent6" hlink="hlink" folHlink="folHlink"/>
    </a:extraClrScheme>
    <a:extraClrScheme>
      <a:clrScheme name="nordridesign.co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nordridesign.com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nordridesign.com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nordridesign.com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nordridesign.com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nordridesign.com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nordridesign.com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nordridesign.com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nordridesign.com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nordridesign.com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nordridesign.com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nordridesign.com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nordridesign.com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0000"/>
        </a:hlink>
        <a:folHlink>
          <a:srgbClr val="000000"/>
        </a:folHlink>
      </a:clrScheme>
      <a:clrMap bg1="lt1" tx1="dk1" bg2="lt2" tx2="dk2" accent1="accent1" accent2="accent2" accent3="accent3" accent4="accent4" accent5="accent5" accent6="accent6" hlink="hlink" folHlink="folHlink"/>
    </a:extraClrScheme>
    <a:extraClrScheme>
      <a:clrScheme name="nordridesign.com 14">
        <a:dk1>
          <a:srgbClr val="000000"/>
        </a:dk1>
        <a:lt1>
          <a:srgbClr val="FFFFFF"/>
        </a:lt1>
        <a:dk2>
          <a:srgbClr val="000000"/>
        </a:dk2>
        <a:lt2>
          <a:srgbClr val="808080"/>
        </a:lt2>
        <a:accent1>
          <a:srgbClr val="0066CC"/>
        </a:accent1>
        <a:accent2>
          <a:srgbClr val="336699"/>
        </a:accent2>
        <a:accent3>
          <a:srgbClr val="FFFFFF"/>
        </a:accent3>
        <a:accent4>
          <a:srgbClr val="000000"/>
        </a:accent4>
        <a:accent5>
          <a:srgbClr val="AAB8E2"/>
        </a:accent5>
        <a:accent6>
          <a:srgbClr val="2D5C8A"/>
        </a:accent6>
        <a:hlink>
          <a:srgbClr val="00458A"/>
        </a:hlink>
        <a:folHlink>
          <a:srgbClr val="3399FF"/>
        </a:folHlink>
      </a:clrScheme>
      <a:clrMap bg1="lt1" tx1="dk1" bg2="lt2" tx2="dk2" accent1="accent1" accent2="accent2" accent3="accent3" accent4="accent4" accent5="accent5" accent6="accent6" hlink="hlink" folHlink="folHlink"/>
    </a:extraClrScheme>
    <a:extraClrScheme>
      <a:clrScheme name="nordridesign.com 15">
        <a:dk1>
          <a:srgbClr val="000000"/>
        </a:dk1>
        <a:lt1>
          <a:srgbClr val="FFFFFF"/>
        </a:lt1>
        <a:dk2>
          <a:srgbClr val="000000"/>
        </a:dk2>
        <a:lt2>
          <a:srgbClr val="808080"/>
        </a:lt2>
        <a:accent1>
          <a:srgbClr val="2D96FF"/>
        </a:accent1>
        <a:accent2>
          <a:srgbClr val="336699"/>
        </a:accent2>
        <a:accent3>
          <a:srgbClr val="FFFFFF"/>
        </a:accent3>
        <a:accent4>
          <a:srgbClr val="000000"/>
        </a:accent4>
        <a:accent5>
          <a:srgbClr val="ADC9FF"/>
        </a:accent5>
        <a:accent6>
          <a:srgbClr val="2D5C8A"/>
        </a:accent6>
        <a:hlink>
          <a:srgbClr val="00458A"/>
        </a:hlink>
        <a:folHlink>
          <a:srgbClr val="3399FF"/>
        </a:folHlink>
      </a:clrScheme>
      <a:clrMap bg1="lt1" tx1="dk1" bg2="lt2" tx2="dk2" accent1="accent1" accent2="accent2" accent3="accent3" accent4="accent4" accent5="accent5" accent6="accent6" hlink="hlink" folHlink="folHlink"/>
    </a:extraClrScheme>
    <a:extraClrScheme>
      <a:clrScheme name="nordridesign.com 16">
        <a:dk1>
          <a:srgbClr val="000000"/>
        </a:dk1>
        <a:lt1>
          <a:srgbClr val="FFFFFF"/>
        </a:lt1>
        <a:dk2>
          <a:srgbClr val="000000"/>
        </a:dk2>
        <a:lt2>
          <a:srgbClr val="808080"/>
        </a:lt2>
        <a:accent1>
          <a:srgbClr val="5093DC"/>
        </a:accent1>
        <a:accent2>
          <a:srgbClr val="336699"/>
        </a:accent2>
        <a:accent3>
          <a:srgbClr val="FFFFFF"/>
        </a:accent3>
        <a:accent4>
          <a:srgbClr val="000000"/>
        </a:accent4>
        <a:accent5>
          <a:srgbClr val="B3C8EB"/>
        </a:accent5>
        <a:accent6>
          <a:srgbClr val="2D5C8A"/>
        </a:accent6>
        <a:hlink>
          <a:srgbClr val="00458A"/>
        </a:hlink>
        <a:folHlink>
          <a:srgbClr val="3399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498</TotalTime>
  <Words>1906</Words>
  <Application>Microsoft Office PowerPoint</Application>
  <PresentationFormat>On-screen Show (4:3)</PresentationFormat>
  <Paragraphs>180</Paragraphs>
  <Slides>32</Slides>
  <Notes>2</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11</vt:lpstr>
      <vt:lpstr>CREW PROJECT  BRIEF OVERVIEW OF THE PASSENGER TRANSPORT SECTOR IN GHANA </vt:lpstr>
      <vt:lpstr>REFERENCE POINTS FOR TRANSPORT DEVELOPMENT</vt:lpstr>
      <vt:lpstr>REFERENCE POINTS FOR TRANSPORT DEVELOPMENT</vt:lpstr>
      <vt:lpstr>CHARACTERISTICS OF ROAD TRANSPORT SYSTEM</vt:lpstr>
      <vt:lpstr>CHARACTERISTICS OF ROAD TRANSPORT SYSTEM</vt:lpstr>
      <vt:lpstr>CHARACTERISTICS OF ROAD TRANSPORT SYSTEM</vt:lpstr>
      <vt:lpstr>CHARACTERISTICS OF ROAD TRANSPORT SYSTEM</vt:lpstr>
      <vt:lpstr>CHARACTERISTICS OF ROAD TRANSPORT SYSTEM</vt:lpstr>
      <vt:lpstr>SERVICE PROVIDERS</vt:lpstr>
      <vt:lpstr>SERVICE PROVIDERS</vt:lpstr>
      <vt:lpstr>SERVICE PROVIDERS</vt:lpstr>
      <vt:lpstr>SERVICE PROVIDERS</vt:lpstr>
      <vt:lpstr>SERVICE PROVIDERS</vt:lpstr>
      <vt:lpstr>OPERATION PROCEDURES</vt:lpstr>
      <vt:lpstr>OPERATION PROCEDURES</vt:lpstr>
      <vt:lpstr>OPERATION PROCEDURES</vt:lpstr>
      <vt:lpstr>MARKET STRUCTURE</vt:lpstr>
      <vt:lpstr>MARKET STRUCTURE</vt:lpstr>
      <vt:lpstr>MARKET STRUCTURE</vt:lpstr>
      <vt:lpstr>MARKET STRUCTURE</vt:lpstr>
      <vt:lpstr>REGULATORY INSTRUMENTS</vt:lpstr>
      <vt:lpstr>REGULATORY INSTRUMENTS</vt:lpstr>
      <vt:lpstr>POLICY ISSUES</vt:lpstr>
      <vt:lpstr>POLICY ISSUES</vt:lpstr>
      <vt:lpstr>POLICY ISSUES</vt:lpstr>
      <vt:lpstr>POLICY ISSUES</vt:lpstr>
      <vt:lpstr>POLICY ISSUES</vt:lpstr>
      <vt:lpstr>INSTITUTIONAL SET UPS</vt:lpstr>
      <vt:lpstr>STATUS OF POLICY  IMPLEMENTATION</vt:lpstr>
      <vt:lpstr>STATUS OF POLICY  IMPLEMENTATION</vt:lpstr>
      <vt:lpstr>STATUS OF POLICY  IMPLEMENTATION</vt:lpstr>
      <vt:lpstr>CONCLUSION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Chris</dc:creator>
  <cp:keywords>ppt幻灯设计/ppt模板设计</cp:keywords>
  <dc:description>nordridesign.com</dc:description>
  <cp:lastModifiedBy>Zenith-01</cp:lastModifiedBy>
  <cp:revision>92</cp:revision>
  <dcterms:created xsi:type="dcterms:W3CDTF">2009-06-24T11:00:59Z</dcterms:created>
  <dcterms:modified xsi:type="dcterms:W3CDTF">2013-06-07T06:44:59Z</dcterms:modified>
</cp:coreProperties>
</file>