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8" r:id="rId3"/>
    <p:sldId id="284" r:id="rId4"/>
    <p:sldId id="260" r:id="rId5"/>
    <p:sldId id="295" r:id="rId6"/>
    <p:sldId id="296" r:id="rId7"/>
    <p:sldId id="285" r:id="rId8"/>
    <p:sldId id="262" r:id="rId9"/>
    <p:sldId id="265" r:id="rId10"/>
    <p:sldId id="267" r:id="rId11"/>
    <p:sldId id="304" r:id="rId12"/>
    <p:sldId id="301" r:id="rId13"/>
    <p:sldId id="289" r:id="rId14"/>
    <p:sldId id="292" r:id="rId15"/>
    <p:sldId id="305" r:id="rId16"/>
    <p:sldId id="299" r:id="rId17"/>
    <p:sldId id="297" r:id="rId18"/>
    <p:sldId id="270" r:id="rId19"/>
    <p:sldId id="271" r:id="rId20"/>
    <p:sldId id="272" r:id="rId21"/>
    <p:sldId id="300" r:id="rId22"/>
    <p:sldId id="294" r:id="rId2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DE5528"/>
    <a:srgbClr val="E86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515" autoAdjust="0"/>
    <p:restoredTop sz="92007" autoAdjust="0"/>
  </p:normalViewPr>
  <p:slideViewPr>
    <p:cSldViewPr>
      <p:cViewPr>
        <p:scale>
          <a:sx n="60" d="100"/>
          <a:sy n="60" d="100"/>
        </p:scale>
        <p:origin x="-39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80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ABE37-5EE9-4C7C-9008-47F36F5CE0B5}" type="datetimeFigureOut">
              <a:rPr lang="en-IN" smtClean="0"/>
              <a:t>07-06-2013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B2B0F-EDDD-4F0B-A0DC-119F5347DA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04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5654B-1559-474D-827B-7C0B16FBCCE8}" type="datetimeFigureOut">
              <a:rPr lang="en-IN" smtClean="0"/>
              <a:t>07-06-2013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DF93C-D6DA-498D-B27F-D65A99D51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2939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5FF6-119B-4B3C-9A33-BBBA86988F15}" type="datetime1">
              <a:rPr lang="en-IN" smtClean="0"/>
              <a:t>07-06-2013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213010"/>
            <a:ext cx="9021537" cy="2504022"/>
          </a:xfrm>
          <a:prstGeom prst="rect">
            <a:avLst/>
          </a:prstGeom>
          <a:solidFill>
            <a:srgbClr val="DE5528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052736"/>
            <a:ext cx="9021537" cy="1602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3634872"/>
            <a:ext cx="9021537" cy="1541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213010"/>
            <a:ext cx="8229600" cy="176294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BBB3-1F29-44A7-90DC-9ED8ADFC28E5}" type="datetime1">
              <a:rPr lang="en-IN" smtClean="0"/>
              <a:t>07-06-2013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96-C5FA-4ACA-A2A0-1A8D2992D133}" type="datetime1">
              <a:rPr lang="en-IN" smtClean="0"/>
              <a:t>07-06-2013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52A-C125-4D28-99B1-63258DF9FF3F}" type="datetime1">
              <a:rPr lang="en-IN" smtClean="0"/>
              <a:t>07-06-2013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457200" cy="457200"/>
          </a:xfrm>
        </p:spPr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FF1-1A66-4BC2-8BF3-A39B2326B9C9}" type="datetime1">
              <a:rPr lang="en-IN" smtClean="0"/>
              <a:t>07-06-2013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94E3-D822-4244-99BA-50721168B8A0}" type="datetime1">
              <a:rPr lang="en-IN" smtClean="0"/>
              <a:t>07-06-2013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EEBD-5B96-4F15-BB65-19E07487635B}" type="datetime1">
              <a:rPr lang="en-IN" smtClean="0"/>
              <a:t>07-06-2013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CF5-53D5-4F73-9980-CE506CCCBFFC}" type="datetime1">
              <a:rPr lang="en-IN" smtClean="0"/>
              <a:t>07-06-2013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9771-0AA5-4725-9C6D-7BA8579AB103}" type="datetime1">
              <a:rPr lang="en-IN" smtClean="0"/>
              <a:t>07-06-2013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84F-632D-475B-8ADE-E144C7424DA2}" type="datetime1">
              <a:rPr lang="en-IN" smtClean="0"/>
              <a:t>07-06-2013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2C15-EC1D-4E45-9395-C413E1257CF2}" type="datetime1">
              <a:rPr lang="en-IN" smtClean="0"/>
              <a:t>07-06-2013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FB0885-D617-40E2-9F6E-4A65BC8A8D36}" type="datetime1">
              <a:rPr lang="en-IN" smtClean="0"/>
              <a:t>07-06-2013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F314D1-9F9F-41CA-A3A8-165C2E607F6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sg@cuts.org" TargetMode="External"/><Relationship Id="rId2" Type="http://schemas.openxmlformats.org/officeDocument/2006/relationships/hyperlink" Target="http://www.cuts-ccier.org/CR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ane-farmers-laud-increased-competition%5bwww.savevid.com%5d.fl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chemeClr val="tx1"/>
                </a:solidFill>
              </a:rPr>
              <a:t>Rijit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Sengupta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CUTS International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OPENING MEETING IN GHANA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7</a:t>
            </a:r>
            <a:r>
              <a:rPr lang="en-US" b="1" baseline="30000" dirty="0" smtClean="0">
                <a:solidFill>
                  <a:schemeClr val="accent2"/>
                </a:solidFill>
              </a:rPr>
              <a:t>th</a:t>
            </a:r>
            <a:r>
              <a:rPr lang="en-US" b="1" dirty="0" smtClean="0">
                <a:solidFill>
                  <a:schemeClr val="accent2"/>
                </a:solidFill>
              </a:rPr>
              <a:t> May </a:t>
            </a:r>
            <a:r>
              <a:rPr lang="en-US" b="1" dirty="0" smtClean="0">
                <a:solidFill>
                  <a:schemeClr val="accent2"/>
                </a:solidFill>
              </a:rPr>
              <a:t>2013, Accra (Ghana)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80280"/>
            <a:ext cx="7772400" cy="149273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ITC Avant Garde Gothic Demi" pitchFamily="34" charset="0"/>
              </a:rPr>
              <a:t>Overview of the CREW Project</a:t>
            </a:r>
            <a:br>
              <a:rPr lang="en-US" sz="3200" b="1" dirty="0" smtClean="0">
                <a:solidFill>
                  <a:schemeClr val="bg1"/>
                </a:solidFill>
                <a:latin typeface="ITC Avant Garde Gothic Demi" pitchFamily="34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latin typeface="ITC Avant Garde Gothic Demi" pitchFamily="34" charset="0"/>
              </a:rPr>
              <a:t>Competition Reforms in Key Markets for Enhancing Social &amp; Economic Welfare in Developing Countries</a:t>
            </a:r>
            <a:r>
              <a:rPr lang="en-US" sz="3200" b="1" i="1" dirty="0" smtClean="0">
                <a:solidFill>
                  <a:schemeClr val="bg1"/>
                </a:solidFill>
                <a:latin typeface="ITC Avant Garde Gothic Demi" pitchFamily="34" charset="0"/>
              </a:rPr>
              <a:t/>
            </a:r>
            <a:br>
              <a:rPr lang="en-US" sz="3200" b="1" i="1" dirty="0" smtClean="0">
                <a:solidFill>
                  <a:schemeClr val="bg1"/>
                </a:solidFill>
                <a:latin typeface="ITC Avant Garde Gothic Demi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ITC Avant Garde Gothic Demi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ITC Avant Garde Gothic Demi" pitchFamily="34" charset="0"/>
              </a:rPr>
            </a:br>
            <a:endParaRPr lang="en-IN" sz="2400" b="1" dirty="0">
              <a:solidFill>
                <a:schemeClr val="tx1"/>
              </a:solidFill>
              <a:latin typeface="ITC Avant Garde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3. Implementation Plan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10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688632"/>
          </a:xfrm>
        </p:spPr>
        <p:txBody>
          <a:bodyPr/>
          <a:lstStyle/>
          <a:p>
            <a:r>
              <a:rPr lang="en-US" sz="2400" b="1" u="sng" dirty="0" smtClean="0"/>
              <a:t>4 Countries</a:t>
            </a:r>
            <a:r>
              <a:rPr lang="en-US" sz="2400" b="1" dirty="0" smtClean="0"/>
              <a:t>: Ghana, India, The Philippines &amp; Zambia</a:t>
            </a:r>
          </a:p>
          <a:p>
            <a:r>
              <a:rPr lang="en-US" sz="2400" b="1" u="sng" dirty="0" smtClean="0"/>
              <a:t>2 Sectors</a:t>
            </a:r>
            <a:r>
              <a:rPr lang="en-US" sz="2400" b="1" dirty="0" smtClean="0"/>
              <a:t>: Staple Food &amp; Passenger Transport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1844824"/>
            <a:ext cx="8352928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Phase I</a:t>
            </a:r>
            <a:r>
              <a:rPr lang="en-US" sz="2400" b="1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400" b="1" dirty="0" smtClean="0">
                <a:solidFill>
                  <a:srgbClr val="000000"/>
                </a:solidFill>
              </a:rPr>
              <a:t>Assess implications of competition reforms in specific markets; and estimate possible benefits of potential reforms (Diagnostic Report) – </a:t>
            </a:r>
            <a:r>
              <a:rPr lang="en-US" sz="2400" b="1" dirty="0" smtClean="0">
                <a:solidFill>
                  <a:srgbClr val="FF0000"/>
                </a:solidFill>
              </a:rPr>
              <a:t>RESEARCH &amp; CONSULTATIONS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3485242"/>
            <a:ext cx="8352928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Phase II:</a:t>
            </a:r>
            <a:r>
              <a:rPr lang="en-US" sz="2400" b="1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Design a composite methodology to quantify </a:t>
            </a:r>
            <a:r>
              <a:rPr lang="en-US" sz="2400" b="1" dirty="0">
                <a:solidFill>
                  <a:srgbClr val="000000"/>
                </a:solidFill>
              </a:rPr>
              <a:t>(actual </a:t>
            </a:r>
            <a:r>
              <a:rPr lang="en-US" sz="2400" b="1" dirty="0" smtClean="0">
                <a:solidFill>
                  <a:srgbClr val="000000"/>
                </a:solidFill>
              </a:rPr>
              <a:t>&amp; potential</a:t>
            </a:r>
            <a:r>
              <a:rPr lang="en-US" sz="2400" b="1" dirty="0">
                <a:solidFill>
                  <a:srgbClr val="000000"/>
                </a:solidFill>
              </a:rPr>
              <a:t>) benefits of </a:t>
            </a:r>
            <a:r>
              <a:rPr lang="en-US" sz="2400" b="1" dirty="0" smtClean="0">
                <a:solidFill>
                  <a:srgbClr val="000000"/>
                </a:solidFill>
              </a:rPr>
              <a:t>competition reforms using existing (</a:t>
            </a:r>
            <a:r>
              <a:rPr lang="en-US" sz="2400" b="1" i="1" dirty="0" smtClean="0">
                <a:solidFill>
                  <a:srgbClr val="000000"/>
                </a:solidFill>
              </a:rPr>
              <a:t>ex-post </a:t>
            </a:r>
            <a:r>
              <a:rPr lang="en-US" sz="2400" b="1" dirty="0" smtClean="0">
                <a:solidFill>
                  <a:srgbClr val="000000"/>
                </a:solidFill>
              </a:rPr>
              <a:t>&amp; </a:t>
            </a:r>
            <a:r>
              <a:rPr lang="en-US" sz="2400" b="1" i="1" dirty="0" smtClean="0">
                <a:solidFill>
                  <a:srgbClr val="000000"/>
                </a:solidFill>
              </a:rPr>
              <a:t>ex-ante) </a:t>
            </a:r>
            <a:r>
              <a:rPr lang="en-US" sz="2400" b="1" dirty="0" smtClean="0">
                <a:solidFill>
                  <a:srgbClr val="000000"/>
                </a:solidFill>
              </a:rPr>
              <a:t> methods – </a:t>
            </a:r>
            <a:r>
              <a:rPr lang="en-US" sz="2400" b="1" dirty="0" smtClean="0">
                <a:solidFill>
                  <a:srgbClr val="FF0000"/>
                </a:solidFill>
              </a:rPr>
              <a:t>DESIGN &amp; CONSULTATIONS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4965878"/>
            <a:ext cx="8352928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Phase </a:t>
            </a:r>
            <a:r>
              <a:rPr lang="en-US" sz="2400" b="1" u="sng" spc="-1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III:</a:t>
            </a:r>
            <a:r>
              <a:rPr lang="en-US" sz="2400" b="1" u="sng" spc="-1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Test the veracity of this methodology in micro-locations (four project countries); and use results for advocacy – </a:t>
            </a:r>
            <a:r>
              <a:rPr lang="en-US" sz="2400" b="1" dirty="0" smtClean="0">
                <a:solidFill>
                  <a:srgbClr val="FF0000"/>
                </a:solidFill>
              </a:rPr>
              <a:t>ADVOCACY &amp; PUBLIC EDUCATION</a:t>
            </a:r>
            <a:endParaRPr lang="en-I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97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4. Project Actors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11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Program Level</a:t>
            </a:r>
          </a:p>
          <a:p>
            <a:r>
              <a:rPr lang="en-US" dirty="0" smtClean="0"/>
              <a:t>Implementation Team</a:t>
            </a:r>
          </a:p>
          <a:p>
            <a:r>
              <a:rPr lang="en-US" dirty="0" smtClean="0"/>
              <a:t>Project Advisory Committee (PAC)</a:t>
            </a:r>
          </a:p>
          <a:p>
            <a:pPr marL="0" indent="0">
              <a:buNone/>
            </a:pPr>
            <a:r>
              <a:rPr lang="en-US" b="1" u="sng" dirty="0" smtClean="0"/>
              <a:t>Country Level</a:t>
            </a:r>
          </a:p>
          <a:p>
            <a:r>
              <a:rPr lang="en-US" dirty="0" smtClean="0"/>
              <a:t>Country Partner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 smtClean="0"/>
              <a:t>National Reference Group (NRG)</a:t>
            </a:r>
          </a:p>
          <a:p>
            <a:r>
              <a:rPr lang="en-US" dirty="0" smtClean="0"/>
              <a:t>National Entities: Competition/Sector Regulator, Business Associations, Research </a:t>
            </a:r>
            <a:r>
              <a:rPr lang="en-US" dirty="0" err="1" smtClean="0"/>
              <a:t>Organisation</a:t>
            </a:r>
            <a:r>
              <a:rPr lang="en-US" dirty="0" smtClean="0"/>
              <a:t>/CSO, Media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39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III. PROJECT PHASES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35177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6686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1. PREPARATORY ACTIVITIES</a:t>
            </a:r>
            <a:endParaRPr lang="en-IN" sz="3200" b="1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13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3568" y="1809328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Planning Meeting (8-9 November 2012, Bonn)</a:t>
            </a:r>
          </a:p>
          <a:p>
            <a:r>
              <a:rPr lang="en-US" dirty="0"/>
              <a:t>Background Paper</a:t>
            </a:r>
          </a:p>
          <a:p>
            <a:r>
              <a:rPr lang="en-US" dirty="0"/>
              <a:t>Identification of Project Advisory Committee (PAC)</a:t>
            </a:r>
          </a:p>
          <a:p>
            <a:r>
              <a:rPr lang="en-US" dirty="0"/>
              <a:t>Inception Meeting (13-14 March </a:t>
            </a:r>
            <a:r>
              <a:rPr lang="en-US" dirty="0" smtClean="0"/>
              <a:t>2013, Jaipur)</a:t>
            </a:r>
            <a:endParaRPr lang="en-US" dirty="0"/>
          </a:p>
          <a:p>
            <a:r>
              <a:rPr lang="en-US" dirty="0" smtClean="0"/>
              <a:t>Selection of Project Countries</a:t>
            </a:r>
          </a:p>
          <a:p>
            <a:r>
              <a:rPr lang="en-US" dirty="0" smtClean="0"/>
              <a:t>Selection of Sectors</a:t>
            </a:r>
          </a:p>
          <a:p>
            <a:r>
              <a:rPr lang="en-US" dirty="0" smtClean="0"/>
              <a:t>Country-specific research in Sectors</a:t>
            </a:r>
          </a:p>
          <a:p>
            <a:r>
              <a:rPr lang="en-US" dirty="0" smtClean="0"/>
              <a:t>Identification of partners and NRG members in countries</a:t>
            </a:r>
          </a:p>
        </p:txBody>
      </p:sp>
    </p:spTree>
    <p:extLst>
      <p:ext uri="{BB962C8B-B14F-4D97-AF65-F5344CB8AC3E}">
        <p14:creationId xmlns:p14="http://schemas.microsoft.com/office/powerpoint/2010/main" val="29854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58417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. PHASE I Activities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Diagnostic Phase</a:t>
            </a:r>
            <a:br>
              <a:rPr lang="en-US" sz="3200" b="1" i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(RESEARCH &amp; OUTREACH/CONSULTATIONS)</a:t>
            </a:r>
            <a:endParaRPr lang="en-IN" sz="3200" b="1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14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8219256" cy="3384376"/>
          </a:xfrm>
        </p:spPr>
        <p:txBody>
          <a:bodyPr>
            <a:noAutofit/>
          </a:bodyPr>
          <a:lstStyle/>
          <a:p>
            <a:r>
              <a:rPr lang="en-US" sz="2400" dirty="0" smtClean="0"/>
              <a:t>Fact Finding Mission to better acquaint with countries/sectors</a:t>
            </a:r>
          </a:p>
          <a:p>
            <a:r>
              <a:rPr lang="en-US" sz="2400" dirty="0"/>
              <a:t>Identify </a:t>
            </a:r>
            <a:r>
              <a:rPr lang="en-US" sz="2400" dirty="0" smtClean="0"/>
              <a:t>specific </a:t>
            </a:r>
            <a:r>
              <a:rPr lang="en-US" sz="2400" dirty="0"/>
              <a:t>markets in </a:t>
            </a:r>
            <a:r>
              <a:rPr lang="en-US" sz="2400" dirty="0" smtClean="0"/>
              <a:t>the </a:t>
            </a:r>
            <a:r>
              <a:rPr lang="en-US" sz="2400" dirty="0"/>
              <a:t>two sectors for deeper investigation</a:t>
            </a:r>
          </a:p>
          <a:p>
            <a:r>
              <a:rPr lang="en-US" sz="2400" dirty="0" smtClean="0"/>
              <a:t>Gather information about benefits of competition reforms (policies and practices) for consumers and producers </a:t>
            </a:r>
          </a:p>
          <a:p>
            <a:r>
              <a:rPr lang="en-US" sz="2400" dirty="0" smtClean="0"/>
              <a:t>Identify existing ‘competition concerns’ and determine reform possibilities to address them</a:t>
            </a:r>
          </a:p>
          <a:p>
            <a:r>
              <a:rPr lang="en-US" sz="2400" dirty="0" smtClean="0"/>
              <a:t>Create a check-list of used and existing methods for quantifying consumers and producers benefits in markets</a:t>
            </a:r>
          </a:p>
          <a:p>
            <a:r>
              <a:rPr lang="en-US" sz="2400" dirty="0" smtClean="0"/>
              <a:t>Collate experience from four countries for each sector - inputs for the design phase (Phase-II)</a:t>
            </a:r>
          </a:p>
        </p:txBody>
      </p:sp>
    </p:spTree>
    <p:extLst>
      <p:ext uri="{BB962C8B-B14F-4D97-AF65-F5344CB8AC3E}">
        <p14:creationId xmlns:p14="http://schemas.microsoft.com/office/powerpoint/2010/main" val="20930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3. Evidence of Benefits or the lack of it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15</a:t>
            </a:fld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3669163"/>
              </p:ext>
            </p:extLst>
          </p:nvPr>
        </p:nvGraphicFramePr>
        <p:xfrm>
          <a:off x="251521" y="980729"/>
          <a:ext cx="8208912" cy="495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2907986"/>
                <a:gridCol w="3788759"/>
              </a:tblGrid>
              <a:tr h="851479">
                <a:tc>
                  <a:txBody>
                    <a:bodyPr/>
                    <a:lstStyle/>
                    <a:p>
                      <a:endParaRPr lang="en-IN" b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STAPLE 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PASSENGER TRANSPORT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128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CONSUMER</a:t>
                      </a:r>
                      <a:r>
                        <a:rPr lang="en-US" b="1" baseline="0" dirty="0" smtClean="0"/>
                        <a:t> WELFARE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Availability of good quality staple food at right prices for ordinary consumers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Availability of good quality transport services to ordinary consumers at right prices within city (intra-city) to get to workplace, markets, college/university on a daily basis &amp;</a:t>
                      </a:r>
                      <a:r>
                        <a:rPr kumimoji="0"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also</a:t>
                      </a:r>
                      <a:r>
                        <a:rPr kumimoji="0"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busy inter-city routes</a:t>
                      </a:r>
                      <a:endParaRPr lang="en-IN" b="0" dirty="0"/>
                    </a:p>
                  </a:txBody>
                  <a:tcPr/>
                </a:tc>
              </a:tr>
              <a:tr h="21293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PRODUCER WELFARE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of private entities in procurement, storage and distribution of staple food and</a:t>
                      </a:r>
                      <a:r>
                        <a:rPr kumimoji="0"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how they benefit</a:t>
                      </a:r>
                      <a:endParaRPr kumimoji="0" lang="en-IN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IN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 price and fair terms for producers (and their groups) in : both inputs and outputs markets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Ease of entry of ‘new players’ (an operator) in a specific geographic market for providing such services</a:t>
                      </a:r>
                      <a:endParaRPr kumimoji="0" lang="en-IN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IN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Fare and terms of service in case of Inter-city Transport services for small traders travelling to nearest market town to sell their produce</a:t>
                      </a:r>
                      <a:endParaRPr kumimoji="0" lang="en-IN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9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</a:rPr>
              <a:t>Programme</a:t>
            </a:r>
            <a:r>
              <a:rPr lang="en-US" sz="3200" b="1" dirty="0" smtClean="0">
                <a:solidFill>
                  <a:schemeClr val="tx1"/>
                </a:solidFill>
              </a:rPr>
              <a:t> Logic (Phase-I)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16</a:t>
            </a:fld>
            <a:endParaRPr lang="en-IN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3" r="4704"/>
          <a:stretch/>
        </p:blipFill>
        <p:spPr bwMode="auto">
          <a:xfrm>
            <a:off x="107504" y="1052736"/>
            <a:ext cx="8378880" cy="5367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6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22710"/>
            <a:ext cx="777240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5</a:t>
            </a:r>
            <a:r>
              <a:rPr lang="en-US" sz="3200" b="1" dirty="0" smtClean="0">
                <a:solidFill>
                  <a:schemeClr val="tx1"/>
                </a:solidFill>
              </a:rPr>
              <a:t>. Phase II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i="1" dirty="0" smtClean="0">
                <a:solidFill>
                  <a:srgbClr val="FF0000"/>
                </a:solidFill>
              </a:rPr>
              <a:t>Design Phase</a:t>
            </a:r>
            <a:br>
              <a:rPr lang="en-US" sz="3200" b="1" i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[</a:t>
            </a:r>
            <a:r>
              <a:rPr lang="en-US" sz="3200" b="1" dirty="0" smtClean="0">
                <a:solidFill>
                  <a:schemeClr val="tx1"/>
                </a:solidFill>
              </a:rPr>
              <a:t>DESIGN </a:t>
            </a:r>
            <a:r>
              <a:rPr lang="en-US" sz="3200" b="1" dirty="0">
                <a:solidFill>
                  <a:schemeClr val="tx1"/>
                </a:solidFill>
              </a:rPr>
              <a:t>THE FRAMEWORK (with METHODS/TOOLS) &amp; </a:t>
            </a:r>
            <a:r>
              <a:rPr lang="en-US" sz="3200" b="1" dirty="0" smtClean="0">
                <a:solidFill>
                  <a:schemeClr val="tx1"/>
                </a:solidFill>
              </a:rPr>
              <a:t>CONSULTATIONS]</a:t>
            </a:r>
            <a:endParaRPr lang="en-IN" sz="3200" b="1" i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17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55576" y="2276872"/>
            <a:ext cx="7772400" cy="33843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Draw Inputs from the Diagnostic Phase (for preparing 2 </a:t>
            </a:r>
            <a:r>
              <a:rPr lang="en-US" dirty="0" err="1" smtClean="0"/>
              <a:t>sectoral</a:t>
            </a:r>
            <a:r>
              <a:rPr lang="en-US" dirty="0" smtClean="0"/>
              <a:t> frameworks) in terms of:</a:t>
            </a:r>
          </a:p>
          <a:p>
            <a:r>
              <a:rPr lang="en-US" dirty="0" smtClean="0"/>
              <a:t>Indicators of benefits of competition reforms for consumers and producers</a:t>
            </a:r>
          </a:p>
          <a:p>
            <a:r>
              <a:rPr lang="en-US" dirty="0" smtClean="0"/>
              <a:t>Applicable Tools/Methods to measuring these indicators</a:t>
            </a:r>
          </a:p>
          <a:p>
            <a:r>
              <a:rPr lang="en-US" dirty="0" smtClean="0"/>
              <a:t>Evolving a common (yet flexible) methodological framework using applicable tools/methods</a:t>
            </a:r>
          </a:p>
          <a:p>
            <a:r>
              <a:rPr lang="en-US" dirty="0" smtClean="0"/>
              <a:t>Getting stakeholder feedback in each country on the methodology for aligning it with country-specific </a:t>
            </a:r>
            <a:r>
              <a:rPr lang="en-US" dirty="0" err="1" smtClean="0"/>
              <a:t>condiions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13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6</a:t>
            </a:r>
            <a:r>
              <a:rPr lang="en-US" sz="3200" b="1" dirty="0" smtClean="0">
                <a:solidFill>
                  <a:schemeClr val="tx1"/>
                </a:solidFill>
              </a:rPr>
              <a:t>. Benefits</a:t>
            </a:r>
            <a:r>
              <a:rPr lang="en-US" sz="3200" b="1" dirty="0" smtClean="0"/>
              <a:t> of competition reforms for </a:t>
            </a:r>
            <a:r>
              <a:rPr lang="en-US" sz="3200" b="1" dirty="0" smtClean="0">
                <a:solidFill>
                  <a:srgbClr val="FF0000"/>
                </a:solidFill>
              </a:rPr>
              <a:t>Consumers</a:t>
            </a:r>
            <a:r>
              <a:rPr lang="en-US" sz="3200" b="1" dirty="0" smtClean="0"/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(Possible Indicators)</a:t>
            </a:r>
            <a:endParaRPr lang="en-IN" sz="3200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18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331236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u="sng" dirty="0" smtClean="0"/>
              <a:t>Access</a:t>
            </a:r>
            <a:r>
              <a:rPr lang="en-US" sz="2400" dirty="0" smtClean="0"/>
              <a:t>: Goods and services reach consumers in areas where they were not available earlier   </a:t>
            </a:r>
          </a:p>
          <a:p>
            <a:pPr>
              <a:buFont typeface="Arial" pitchFamily="34" charset="0"/>
              <a:buChar char="•"/>
            </a:pPr>
            <a:r>
              <a:rPr lang="en-US" sz="2400" b="1" u="sng" dirty="0" smtClean="0"/>
              <a:t>Quality:</a:t>
            </a:r>
            <a:r>
              <a:rPr lang="en-US" sz="2400" dirty="0" smtClean="0"/>
              <a:t> Quality of goods and services enhanced by firms to attract customers</a:t>
            </a:r>
          </a:p>
          <a:p>
            <a:pPr>
              <a:buFont typeface="Arial" pitchFamily="34" charset="0"/>
              <a:buChar char="•"/>
            </a:pPr>
            <a:r>
              <a:rPr lang="en-US" sz="2400" b="1" u="sng" dirty="0" smtClean="0"/>
              <a:t>Choice:</a:t>
            </a:r>
            <a:r>
              <a:rPr lang="en-US" sz="2400" dirty="0" smtClean="0"/>
              <a:t> New firms/products enter otherwise ‘concentrated’ markets </a:t>
            </a:r>
            <a:endParaRPr lang="en-US" sz="2400" b="1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b="1" u="sng" dirty="0" smtClean="0"/>
              <a:t>Price:</a:t>
            </a:r>
            <a:r>
              <a:rPr lang="en-US" sz="2400" dirty="0" smtClean="0"/>
              <a:t> Prices are reduced in a ‘contestable market’</a:t>
            </a:r>
          </a:p>
          <a:p>
            <a:pPr>
              <a:buFont typeface="Arial" pitchFamily="34" charset="0"/>
              <a:buChar char="•"/>
            </a:pPr>
            <a:r>
              <a:rPr lang="en-US" sz="2400" b="1" u="sng" dirty="0" smtClean="0"/>
              <a:t>Time savings </a:t>
            </a:r>
            <a:r>
              <a:rPr lang="en-US" sz="2400" dirty="0" smtClean="0"/>
              <a:t>by consumers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IN" b="1" u="sng" dirty="0"/>
          </a:p>
        </p:txBody>
      </p:sp>
    </p:spTree>
    <p:extLst>
      <p:ext uri="{BB962C8B-B14F-4D97-AF65-F5344CB8AC3E}">
        <p14:creationId xmlns:p14="http://schemas.microsoft.com/office/powerpoint/2010/main" val="4024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16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7</a:t>
            </a:r>
            <a:r>
              <a:rPr lang="en-US" sz="3200" b="1" dirty="0" smtClean="0">
                <a:solidFill>
                  <a:schemeClr val="tx1"/>
                </a:solidFill>
              </a:rPr>
              <a:t>. Benefits</a:t>
            </a:r>
            <a:r>
              <a:rPr lang="en-US" sz="3200" b="1" dirty="0" smtClean="0"/>
              <a:t> of competition </a:t>
            </a:r>
            <a:r>
              <a:rPr lang="en-US" sz="3200" b="1" dirty="0"/>
              <a:t>reforms </a:t>
            </a:r>
            <a:r>
              <a:rPr lang="en-US" sz="3200" b="1" dirty="0" smtClean="0"/>
              <a:t>for </a:t>
            </a:r>
            <a:r>
              <a:rPr lang="en-US" sz="3200" b="1" dirty="0" smtClean="0">
                <a:solidFill>
                  <a:srgbClr val="FF0000"/>
                </a:solidFill>
              </a:rPr>
              <a:t>Producers</a:t>
            </a:r>
            <a:r>
              <a:rPr lang="en-US" sz="3200" b="1" dirty="0" smtClean="0"/>
              <a:t>  </a:t>
            </a:r>
            <a:r>
              <a:rPr lang="en-US" sz="3200" b="1" i="1" dirty="0" smtClean="0">
                <a:solidFill>
                  <a:srgbClr val="FF0000"/>
                </a:solidFill>
              </a:rPr>
              <a:t>(Possible Indicators)</a:t>
            </a:r>
            <a:endParaRPr lang="en-IN" sz="3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19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49152"/>
            <a:ext cx="8435280" cy="39841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ym typeface="Wingdings"/>
              </a:rPr>
              <a:t> </a:t>
            </a:r>
            <a:r>
              <a:rPr lang="en-US" sz="2400" b="1" u="sng" dirty="0" smtClean="0"/>
              <a:t>Access to essential services</a:t>
            </a:r>
            <a:r>
              <a:rPr lang="en-US" sz="2400" b="1" dirty="0" smtClean="0"/>
              <a:t>:</a:t>
            </a:r>
            <a:r>
              <a:rPr lang="en-US" sz="2400" dirty="0" smtClean="0"/>
              <a:t> Firms can easily access infrastructure networks, etc.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ym typeface="Wingdings"/>
              </a:rPr>
              <a:t> </a:t>
            </a:r>
            <a:r>
              <a:rPr lang="en-US" sz="2400" b="1" u="sng" dirty="0" smtClean="0"/>
              <a:t>Free movement of goods &amp; services</a:t>
            </a:r>
            <a:r>
              <a:rPr lang="en-US" sz="2400" b="1" dirty="0" smtClean="0"/>
              <a:t>:</a:t>
            </a:r>
            <a:r>
              <a:rPr lang="en-US" sz="2400" dirty="0" smtClean="0"/>
              <a:t> Mobility not affected by policies, practices (inputs &amp; outputs)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ym typeface="Wingdings"/>
              </a:rPr>
              <a:t> </a:t>
            </a:r>
            <a:r>
              <a:rPr lang="en-US" sz="2400" b="1" u="sng" dirty="0" smtClean="0"/>
              <a:t>Predictability of regulatory actions</a:t>
            </a:r>
            <a:r>
              <a:rPr lang="en-US" sz="2400" b="1" dirty="0" smtClean="0"/>
              <a:t>:</a:t>
            </a:r>
            <a:r>
              <a:rPr lang="en-US" sz="2400" dirty="0" smtClean="0"/>
              <a:t> Legislations enforced by autonomous yet accountable institutions</a:t>
            </a:r>
          </a:p>
        </p:txBody>
      </p:sp>
    </p:spTree>
    <p:extLst>
      <p:ext uri="{BB962C8B-B14F-4D97-AF65-F5344CB8AC3E}">
        <p14:creationId xmlns:p14="http://schemas.microsoft.com/office/powerpoint/2010/main" val="26105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Outline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27584" y="1735832"/>
            <a:ext cx="7772400" cy="334935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Introduction</a:t>
            </a:r>
          </a:p>
          <a:p>
            <a:r>
              <a:rPr lang="en-US" sz="2400" b="1" dirty="0" smtClean="0"/>
              <a:t>About the Project</a:t>
            </a:r>
          </a:p>
          <a:p>
            <a:r>
              <a:rPr lang="en-US" sz="2400" b="1" dirty="0" smtClean="0"/>
              <a:t>Project Phases</a:t>
            </a:r>
          </a:p>
          <a:p>
            <a:pPr lvl="0"/>
            <a:r>
              <a:rPr lang="en-IN" sz="2400" b="1" dirty="0" smtClean="0"/>
              <a:t>Country-Level </a:t>
            </a:r>
            <a:r>
              <a:rPr lang="en-IN" sz="2400" b="1" dirty="0"/>
              <a:t>Activities &amp; </a:t>
            </a:r>
            <a:r>
              <a:rPr lang="en-IN" sz="2400" b="1" dirty="0" smtClean="0"/>
              <a:t>Timeline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44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7</a:t>
            </a:r>
            <a:r>
              <a:rPr lang="en-US" sz="3200" b="1" dirty="0" smtClean="0">
                <a:solidFill>
                  <a:schemeClr val="tx1"/>
                </a:solidFill>
              </a:rPr>
              <a:t>. Benefits</a:t>
            </a:r>
            <a:r>
              <a:rPr lang="en-US" sz="3200" b="1" dirty="0" smtClean="0"/>
              <a:t> of competition </a:t>
            </a:r>
            <a:r>
              <a:rPr lang="en-US" sz="3200" b="1" dirty="0"/>
              <a:t>reforms for </a:t>
            </a:r>
            <a:r>
              <a:rPr lang="en-US" sz="3200" b="1" dirty="0">
                <a:solidFill>
                  <a:srgbClr val="FF0000"/>
                </a:solidFill>
              </a:rPr>
              <a:t>Producers</a:t>
            </a:r>
            <a:r>
              <a:rPr lang="en-US" sz="3200" b="1" dirty="0"/>
              <a:t> (Indicators)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20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ym typeface="Wingdings"/>
              </a:rPr>
              <a:t> </a:t>
            </a:r>
            <a:r>
              <a:rPr lang="en-US" b="1" u="sng" dirty="0" smtClean="0"/>
              <a:t>Cost savings</a:t>
            </a:r>
            <a:r>
              <a:rPr lang="en-US" b="1" dirty="0" smtClean="0"/>
              <a:t>:</a:t>
            </a:r>
            <a:r>
              <a:rPr lang="en-US" dirty="0" smtClean="0"/>
              <a:t> Effective implementation of strategies to reduce costs, e.g. improved application of ICT tools</a:t>
            </a:r>
            <a:endParaRPr lang="en-US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ym typeface="Wingdings"/>
              </a:rPr>
              <a:t> </a:t>
            </a:r>
            <a:r>
              <a:rPr lang="en-US" b="1" u="sng" dirty="0" smtClean="0"/>
              <a:t>Fair market processes</a:t>
            </a:r>
            <a:r>
              <a:rPr lang="en-US" b="1" dirty="0" smtClean="0"/>
              <a:t>:</a:t>
            </a:r>
            <a:r>
              <a:rPr lang="en-US" dirty="0" smtClean="0"/>
              <a:t> Easy entry and exit in markets; considerable ‘ease of doing business’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ym typeface="Wingdings"/>
              </a:rPr>
              <a:t> </a:t>
            </a:r>
            <a:r>
              <a:rPr lang="en-US" b="1" u="sng" dirty="0" smtClean="0"/>
              <a:t>Level-playing </a:t>
            </a:r>
            <a:r>
              <a:rPr lang="en-US" b="1" u="sng" dirty="0"/>
              <a:t>field</a:t>
            </a:r>
            <a:r>
              <a:rPr lang="en-US" b="1" dirty="0"/>
              <a:t>:</a:t>
            </a:r>
            <a:r>
              <a:rPr lang="en-US" dirty="0"/>
              <a:t> principle of ‘competitive neutrality’ is observed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ym typeface="Wingdings"/>
              </a:rPr>
              <a:t> </a:t>
            </a:r>
            <a:r>
              <a:rPr lang="en-US" b="1" u="sng" dirty="0" smtClean="0"/>
              <a:t>Transparency in market</a:t>
            </a:r>
            <a:r>
              <a:rPr lang="en-US" b="1" dirty="0" smtClean="0"/>
              <a:t>:</a:t>
            </a:r>
            <a:r>
              <a:rPr lang="en-US" dirty="0" smtClean="0"/>
              <a:t> Well laid out policies and predictable implementation processes (market regulators)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8</a:t>
            </a:r>
            <a:r>
              <a:rPr lang="en-US" sz="3200" b="1" dirty="0" smtClean="0"/>
              <a:t>. Phase III: </a:t>
            </a:r>
            <a:r>
              <a:rPr lang="en-US" sz="3200" b="1" i="1" dirty="0" smtClean="0">
                <a:solidFill>
                  <a:srgbClr val="FF0000"/>
                </a:solidFill>
              </a:rPr>
              <a:t>Validation Phase</a:t>
            </a:r>
            <a:br>
              <a:rPr lang="en-US" sz="3200" b="1" i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(MICRO-LEVEL </a:t>
            </a:r>
            <a:r>
              <a:rPr lang="en-US" sz="3200" b="1" dirty="0">
                <a:solidFill>
                  <a:schemeClr val="tx1"/>
                </a:solidFill>
              </a:rPr>
              <a:t>TESTING, ADVOCACY &amp; PUBLIC </a:t>
            </a:r>
            <a:r>
              <a:rPr lang="en-US" sz="3200" b="1" dirty="0" smtClean="0">
                <a:solidFill>
                  <a:schemeClr val="tx1"/>
                </a:solidFill>
              </a:rPr>
              <a:t>EDUCATION)</a:t>
            </a:r>
            <a:endParaRPr lang="en-IN" sz="3200" b="1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21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280920" cy="4824536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Research:</a:t>
            </a:r>
            <a:r>
              <a:rPr lang="en-US" sz="2400" dirty="0" smtClean="0"/>
              <a:t> (a) </a:t>
            </a:r>
            <a:r>
              <a:rPr lang="en-US" sz="2400" dirty="0"/>
              <a:t>competition distorting </a:t>
            </a:r>
            <a:r>
              <a:rPr lang="en-US" sz="2400" dirty="0" smtClean="0"/>
              <a:t>policies &amp; (b) impact </a:t>
            </a:r>
            <a:r>
              <a:rPr lang="en-US" sz="2400" dirty="0"/>
              <a:t>of ACPs on producers, consumers</a:t>
            </a:r>
          </a:p>
          <a:p>
            <a:r>
              <a:rPr lang="en-US" sz="2400" dirty="0" smtClean="0"/>
              <a:t>Parliamentary </a:t>
            </a:r>
            <a:r>
              <a:rPr lang="en-US" sz="2400" b="1" dirty="0"/>
              <a:t>outreach </a:t>
            </a:r>
            <a:r>
              <a:rPr lang="en-US" sz="2400" dirty="0"/>
              <a:t>and </a:t>
            </a:r>
            <a:r>
              <a:rPr lang="en-US" sz="2400" dirty="0" smtClean="0"/>
              <a:t>discussions regarding tangible benefits of competition reforms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400" dirty="0"/>
          </a:p>
          <a:p>
            <a:r>
              <a:rPr lang="en-US" sz="2400" dirty="0"/>
              <a:t>Government-Business </a:t>
            </a:r>
            <a:r>
              <a:rPr lang="en-US" sz="2400" b="1" dirty="0" smtClean="0"/>
              <a:t>Forum </a:t>
            </a:r>
            <a:r>
              <a:rPr lang="en-US" sz="2400" dirty="0" smtClean="0"/>
              <a:t>to build consensus for reforms</a:t>
            </a:r>
            <a:endParaRPr lang="en-US" sz="2400" dirty="0"/>
          </a:p>
          <a:p>
            <a:r>
              <a:rPr lang="en-US" sz="2400" dirty="0"/>
              <a:t>Media (information) </a:t>
            </a:r>
            <a:r>
              <a:rPr lang="en-US" sz="2400" dirty="0" smtClean="0"/>
              <a:t>campaign</a:t>
            </a:r>
          </a:p>
          <a:p>
            <a:r>
              <a:rPr lang="en-US" sz="2400" b="1" dirty="0"/>
              <a:t>Training </a:t>
            </a:r>
            <a:r>
              <a:rPr lang="en-US" sz="2400" dirty="0"/>
              <a:t>Workshop for CAs and Sector Regulators</a:t>
            </a:r>
          </a:p>
          <a:p>
            <a:pPr marL="0" indent="0">
              <a:buNone/>
            </a:pPr>
            <a:r>
              <a:rPr lang="en-US" sz="2400" dirty="0"/>
              <a:t>	- Enhance enforcement capacity (based on </a:t>
            </a:r>
            <a:r>
              <a:rPr lang="en-US" sz="2400" dirty="0" smtClean="0"/>
              <a:t>market studies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	- Highlight need for coordination of actions (CA + SR)</a:t>
            </a:r>
          </a:p>
          <a:p>
            <a:r>
              <a:rPr lang="en-US" sz="2400" dirty="0" smtClean="0"/>
              <a:t>National </a:t>
            </a:r>
            <a:r>
              <a:rPr lang="en-US" sz="2400" b="1" dirty="0"/>
              <a:t>Orientation </a:t>
            </a:r>
            <a:r>
              <a:rPr lang="en-US" sz="2400" dirty="0"/>
              <a:t>Workshop (other sectors)</a:t>
            </a:r>
          </a:p>
          <a:p>
            <a:pPr marL="0" indent="0">
              <a:buNone/>
            </a:pPr>
            <a:r>
              <a:rPr lang="en-US" sz="2400" dirty="0"/>
              <a:t>	- Expanding support for competition reforms</a:t>
            </a:r>
          </a:p>
          <a:p>
            <a:pPr marL="0" indent="0">
              <a:buNone/>
            </a:pPr>
            <a:r>
              <a:rPr lang="en-US" sz="2400" dirty="0"/>
              <a:t>	- Better buy-in (other sectors</a:t>
            </a:r>
            <a:r>
              <a:rPr lang="en-US" sz="2400" dirty="0" smtClean="0"/>
              <a:t>)</a:t>
            </a:r>
            <a:endParaRPr lang="en-IN" sz="24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03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22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err="1" smtClean="0"/>
              <a:t>Medasi</a:t>
            </a:r>
            <a:r>
              <a:rPr lang="en-US" sz="4000" b="1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 smtClean="0">
                <a:hlinkClick r:id="rId2"/>
              </a:rPr>
              <a:t>www.cuts-ccier.org/CREW</a:t>
            </a: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>
                <a:hlinkClick r:id="rId3"/>
              </a:rPr>
              <a:t>rsg@cuts.org</a:t>
            </a:r>
            <a:r>
              <a:rPr lang="en-US" sz="3200" b="1" dirty="0" smtClean="0"/>
              <a:t> 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15946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AF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3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55576" y="620688"/>
            <a:ext cx="7772400" cy="489654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I. INTRODUCTION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2874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32" y="332656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1. Linking Competition with Welfare in DCs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4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176464"/>
          </a:xfrm>
        </p:spPr>
        <p:txBody>
          <a:bodyPr>
            <a:noAutofit/>
          </a:bodyPr>
          <a:lstStyle/>
          <a:p>
            <a:r>
              <a:rPr lang="en-US" sz="2400" dirty="0">
                <a:sym typeface="Wingdings"/>
              </a:rPr>
              <a:t>Competition can promote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consumer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and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producer/business welfare </a:t>
            </a:r>
            <a:r>
              <a:rPr lang="en-US" sz="2400" dirty="0">
                <a:sym typeface="Wingdings"/>
              </a:rPr>
              <a:t>– not much doubt</a:t>
            </a:r>
          </a:p>
          <a:p>
            <a:r>
              <a:rPr lang="en-US" sz="2400" dirty="0" smtClean="0"/>
              <a:t>Competition </a:t>
            </a:r>
            <a:r>
              <a:rPr lang="en-US" sz="2400" dirty="0"/>
              <a:t>not an end in itself, but a means for achieving </a:t>
            </a:r>
            <a:r>
              <a:rPr lang="en-US" sz="2400" b="1" dirty="0">
                <a:solidFill>
                  <a:srgbClr val="FF0000"/>
                </a:solidFill>
              </a:rPr>
              <a:t>developmental </a:t>
            </a:r>
            <a:r>
              <a:rPr lang="en-US" sz="2400" b="1" dirty="0" smtClean="0">
                <a:solidFill>
                  <a:srgbClr val="FF0000"/>
                </a:solidFill>
              </a:rPr>
              <a:t>goals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CUTS experience</a:t>
            </a:r>
            <a:r>
              <a:rPr lang="en-US" sz="2400" dirty="0" smtClean="0"/>
              <a:t> on competition research, advocacy and outreach in over 30 countries of Africa &amp; Asia</a:t>
            </a:r>
            <a:endParaRPr lang="en-US" sz="2400" dirty="0"/>
          </a:p>
          <a:p>
            <a:r>
              <a:rPr lang="en-US" sz="2400" dirty="0" smtClean="0">
                <a:sym typeface="Wingdings"/>
              </a:rPr>
              <a:t>Presence </a:t>
            </a:r>
            <a:r>
              <a:rPr lang="en-US" sz="2400" dirty="0">
                <a:sym typeface="Wingdings"/>
              </a:rPr>
              <a:t>of competition law not adequate, </a:t>
            </a:r>
            <a:r>
              <a:rPr lang="en-US" sz="2400" dirty="0" smtClean="0">
                <a:sym typeface="Wingdings"/>
              </a:rPr>
              <a:t>developing countries need to embrace a </a:t>
            </a:r>
            <a:r>
              <a:rPr lang="en-US" sz="2400" dirty="0">
                <a:sym typeface="Wingdings"/>
              </a:rPr>
              <a:t>comprehensive approach </a:t>
            </a:r>
            <a:r>
              <a:rPr lang="en-US" sz="2400" dirty="0" smtClean="0">
                <a:sym typeface="Wingdings"/>
              </a:rPr>
              <a:t>-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competition reforms</a:t>
            </a:r>
            <a:endParaRPr lang="en-US" sz="2400" dirty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However, DCs </a:t>
            </a:r>
            <a:r>
              <a:rPr lang="en-US" sz="2400" dirty="0">
                <a:sym typeface="Wingdings"/>
              </a:rPr>
              <a:t>suffer </a:t>
            </a:r>
            <a:r>
              <a:rPr lang="en-US" sz="2400" dirty="0" smtClean="0">
                <a:sym typeface="Wingdings"/>
              </a:rPr>
              <a:t>from various </a:t>
            </a:r>
            <a:r>
              <a:rPr lang="en-US" sz="2400" b="1" dirty="0" smtClean="0">
                <a:solidFill>
                  <a:srgbClr val="FF0000"/>
                </a:solidFill>
              </a:rPr>
              <a:t>challenges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- Government support often meager</a:t>
            </a:r>
          </a:p>
          <a:p>
            <a:pPr marL="0" indent="0">
              <a:buNone/>
            </a:pPr>
            <a:r>
              <a:rPr lang="en-US" sz="2400" dirty="0"/>
              <a:t>	- Limited stakeholder </a:t>
            </a:r>
            <a:r>
              <a:rPr lang="en-US" sz="2400" dirty="0" smtClean="0"/>
              <a:t>awareness &amp; understanding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- Development partners’ priorities</a:t>
            </a:r>
          </a:p>
          <a:p>
            <a:pPr marL="0" indent="0">
              <a:buNone/>
            </a:pPr>
            <a:r>
              <a:rPr lang="en-US" sz="2400" dirty="0"/>
              <a:t>	- Etc.</a:t>
            </a:r>
          </a:p>
        </p:txBody>
      </p:sp>
    </p:spTree>
    <p:extLst>
      <p:ext uri="{BB962C8B-B14F-4D97-AF65-F5344CB8AC3E}">
        <p14:creationId xmlns:p14="http://schemas.microsoft.com/office/powerpoint/2010/main" val="4057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18654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2. What is Competition Reforms?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5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3568" y="1593304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i="1" u="sng" dirty="0"/>
              <a:t>Competition reforms = A + B + C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/>
              <a:t>A:</a:t>
            </a:r>
            <a:r>
              <a:rPr lang="en-US" dirty="0"/>
              <a:t> Enabling </a:t>
            </a:r>
            <a:r>
              <a:rPr lang="en-US" b="1" dirty="0">
                <a:solidFill>
                  <a:srgbClr val="FF0000"/>
                </a:solidFill>
              </a:rPr>
              <a:t>government policies </a:t>
            </a:r>
            <a:r>
              <a:rPr lang="en-US" dirty="0" smtClean="0"/>
              <a:t>designed to facilitate a level playing field (fair competition) </a:t>
            </a:r>
            <a:r>
              <a:rPr lang="en-US" dirty="0"/>
              <a:t>in </a:t>
            </a:r>
            <a:r>
              <a:rPr lang="en-US" dirty="0" smtClean="0"/>
              <a:t>a sector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/>
              <a:t>B: </a:t>
            </a:r>
            <a:r>
              <a:rPr lang="en-US" dirty="0" smtClean="0"/>
              <a:t>Well-designed </a:t>
            </a:r>
            <a:r>
              <a:rPr lang="en-US" b="1" dirty="0" smtClean="0">
                <a:solidFill>
                  <a:srgbClr val="FF0000"/>
                </a:solidFill>
              </a:rPr>
              <a:t>regulatory framework</a:t>
            </a:r>
            <a:r>
              <a:rPr lang="en-US" dirty="0" smtClean="0"/>
              <a:t>, adequately resourced </a:t>
            </a:r>
            <a:r>
              <a:rPr lang="en-US" b="1" dirty="0" smtClean="0">
                <a:solidFill>
                  <a:srgbClr val="FF0000"/>
                </a:solidFill>
              </a:rPr>
              <a:t>regulatory institutions &amp; effective actions </a:t>
            </a:r>
            <a:r>
              <a:rPr lang="en-US" dirty="0"/>
              <a:t>for promoting </a:t>
            </a:r>
            <a:r>
              <a:rPr lang="en-US" dirty="0" smtClean="0"/>
              <a:t>fair competition in a sector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/>
              <a:t>C:</a:t>
            </a:r>
            <a:r>
              <a:rPr lang="en-US" sz="3600" dirty="0"/>
              <a:t> </a:t>
            </a:r>
            <a:r>
              <a:rPr lang="en-US" dirty="0"/>
              <a:t>Well defined </a:t>
            </a:r>
            <a:r>
              <a:rPr lang="en-US" b="1" dirty="0">
                <a:solidFill>
                  <a:srgbClr val="FF0000"/>
                </a:solidFill>
              </a:rPr>
              <a:t>competition legislation </a:t>
            </a:r>
            <a:r>
              <a:rPr lang="en-US" dirty="0"/>
              <a:t>and </a:t>
            </a:r>
            <a:r>
              <a:rPr lang="en-US" dirty="0" smtClean="0"/>
              <a:t>effective </a:t>
            </a:r>
            <a:r>
              <a:rPr lang="en-US" b="1" dirty="0">
                <a:solidFill>
                  <a:srgbClr val="FF0000"/>
                </a:solidFill>
              </a:rPr>
              <a:t>enforcement</a:t>
            </a:r>
            <a:r>
              <a:rPr lang="en-US" dirty="0"/>
              <a:t> mechanisms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07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3. Motivation of the CREW project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6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3568" y="1593304"/>
            <a:ext cx="7772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>
              <a:hlinkClick r:id="rId2" action="ppaction://hlinkfile"/>
            </a:endParaRPr>
          </a:p>
          <a:p>
            <a:pPr marL="0" indent="0" algn="ctr">
              <a:buNone/>
            </a:pPr>
            <a:endParaRPr lang="en-US" sz="2400" b="1" dirty="0">
              <a:hlinkClick r:id="rId2" action="ppaction://hlinkfile"/>
            </a:endParaRPr>
          </a:p>
          <a:p>
            <a:pPr marL="0" indent="0" algn="ctr">
              <a:buNone/>
            </a:pPr>
            <a:r>
              <a:rPr lang="en-US" sz="2400" b="1" dirty="0" smtClean="0">
                <a:hlinkClick r:id="rId2" action="ppaction://hlinkfile"/>
              </a:rPr>
              <a:t>A </a:t>
            </a:r>
            <a:r>
              <a:rPr lang="en-US" sz="2400" b="1" dirty="0">
                <a:hlinkClick r:id="rId2" action="ppaction://hlinkfile"/>
              </a:rPr>
              <a:t>story from Kenya: Cane farmers laud increased competition in sugar sector</a:t>
            </a:r>
            <a:endParaRPr lang="en-IN" sz="2400" dirty="0"/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39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7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77240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II. ABOUT THE PROJEC T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0788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1. Goal &amp; Objectives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14D1-9F9F-41CA-A3A8-165C2E607F6A}" type="slidenum">
              <a:rPr lang="en-IN" smtClean="0"/>
              <a:t>8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Goal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To better demonstrate measurable benefits from effective competition reforms in DCs, for ensuring long-term support for competition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Objectives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Enhance understanding of benefits from competition reforms in DCs (consumers &amp; producers)</a:t>
            </a:r>
          </a:p>
          <a:p>
            <a:r>
              <a:rPr lang="en-US" sz="2400" dirty="0" smtClean="0"/>
              <a:t>Develop &amp; test a methodology to assess efficacy of competition reforms in benefitting consumers and producers in specific markets</a:t>
            </a:r>
          </a:p>
          <a:p>
            <a:r>
              <a:rPr lang="en-US" sz="2400" dirty="0" smtClean="0"/>
              <a:t>Advocate to key actors (National &amp; International) for greater support to competition reforms in key markets</a:t>
            </a:r>
          </a:p>
          <a:p>
            <a:r>
              <a:rPr lang="en-US" sz="2400" dirty="0" smtClean="0"/>
              <a:t>Sustain momentum on competition reforms and take it forward </a:t>
            </a:r>
          </a:p>
        </p:txBody>
      </p:sp>
    </p:spTree>
    <p:extLst>
      <p:ext uri="{BB962C8B-B14F-4D97-AF65-F5344CB8AC3E}">
        <p14:creationId xmlns:p14="http://schemas.microsoft.com/office/powerpoint/2010/main" val="27182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6335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2. Outputs &amp; Outcome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3E33-CEA2-4B38-AD15-C01BD96DF61C}" type="slidenum">
              <a:rPr lang="en-IN" smtClean="0"/>
              <a:t>9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12968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Outputs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Documented </a:t>
            </a:r>
            <a:r>
              <a:rPr lang="en-US" sz="2400" b="1" dirty="0" smtClean="0"/>
              <a:t>evidence of benefits </a:t>
            </a:r>
            <a:r>
              <a:rPr lang="en-US" sz="2400" dirty="0" smtClean="0"/>
              <a:t>from competition reforms in key markets</a:t>
            </a:r>
          </a:p>
          <a:p>
            <a:r>
              <a:rPr lang="en-US" sz="2400" b="1" dirty="0" smtClean="0"/>
              <a:t>Dialogues</a:t>
            </a:r>
            <a:r>
              <a:rPr lang="en-US" sz="2400" dirty="0" smtClean="0"/>
              <a:t> involving multiple stakeholders on benefits of competition reforms in DCs</a:t>
            </a:r>
          </a:p>
          <a:p>
            <a:r>
              <a:rPr lang="en-US" sz="2400" dirty="0" smtClean="0"/>
              <a:t>Strategy for </a:t>
            </a:r>
            <a:r>
              <a:rPr lang="en-US" sz="2400" b="1" dirty="0" smtClean="0"/>
              <a:t>capacity building </a:t>
            </a:r>
            <a:r>
              <a:rPr lang="en-US" sz="2400" dirty="0" smtClean="0"/>
              <a:t>of DC competition agencies and sector regulators</a:t>
            </a:r>
          </a:p>
          <a:p>
            <a:r>
              <a:rPr lang="en-US" sz="2400" b="1" dirty="0" smtClean="0"/>
              <a:t>Framework (Tool) </a:t>
            </a:r>
            <a:r>
              <a:rPr lang="en-US" sz="2400" dirty="0" smtClean="0"/>
              <a:t>for monitoring and evaluating the process of competition reforms in DCs</a:t>
            </a:r>
          </a:p>
          <a:p>
            <a:r>
              <a:rPr lang="en-US" sz="2400" b="1" dirty="0" smtClean="0"/>
              <a:t>Demand</a:t>
            </a:r>
            <a:r>
              <a:rPr lang="en-US" sz="2400" dirty="0" smtClean="0"/>
              <a:t> from elsewhere (other sectors and/or countries) for similar exercise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Outcome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 smtClean="0"/>
              <a:t>Greater attention and impetus for competition reforms in key DC markets resulting in consumer and producer benefits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264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1866</TotalTime>
  <Words>1110</Words>
  <Application>Microsoft Office PowerPoint</Application>
  <PresentationFormat>On-screen Show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Overview of the CREW Project Competition Reforms in Key Markets for Enhancing Social &amp; Economic Welfare in Developing Countries  </vt:lpstr>
      <vt:lpstr>Outline</vt:lpstr>
      <vt:lpstr>PowerPoint Presentation</vt:lpstr>
      <vt:lpstr>1. Linking Competition with Welfare in DCs</vt:lpstr>
      <vt:lpstr>2. What is Competition Reforms?</vt:lpstr>
      <vt:lpstr>3. Motivation of the CREW project</vt:lpstr>
      <vt:lpstr>PowerPoint Presentation</vt:lpstr>
      <vt:lpstr>1. Goal &amp; Objectives</vt:lpstr>
      <vt:lpstr>2. Outputs &amp; Outcome</vt:lpstr>
      <vt:lpstr>3. Implementation Plan</vt:lpstr>
      <vt:lpstr>4. Project Actors</vt:lpstr>
      <vt:lpstr>PowerPoint Presentation</vt:lpstr>
      <vt:lpstr>1. PREPARATORY ACTIVITIES</vt:lpstr>
      <vt:lpstr>2. PHASE I Activities  Diagnostic Phase (RESEARCH &amp; OUTREACH/CONSULTATIONS)</vt:lpstr>
      <vt:lpstr>3. Evidence of Benefits or the lack of it</vt:lpstr>
      <vt:lpstr>4. Programme Logic (Phase-I)</vt:lpstr>
      <vt:lpstr>5. Phase II Design Phase [DESIGN THE FRAMEWORK (with METHODS/TOOLS) &amp; CONSULTATIONS]</vt:lpstr>
      <vt:lpstr>6. Benefits of competition reforms for Consumers (Possible Indicators)</vt:lpstr>
      <vt:lpstr>7. Benefits of competition reforms for Producers  (Possible Indicators)</vt:lpstr>
      <vt:lpstr>7. Benefits of competition reforms for Producers (Indicators)</vt:lpstr>
      <vt:lpstr>8. Phase III: Validation Phase (MICRO-LEVEL TESTING, ADVOCACY &amp; PUBLIC EDUCATION)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Reforms in Key Markets for Enhancing Social &amp; Economic Welfare in Developing Countries (CREW Project)</dc:title>
  <dc:creator>user</dc:creator>
  <cp:lastModifiedBy>Zenith-01</cp:lastModifiedBy>
  <cp:revision>304</cp:revision>
  <cp:lastPrinted>2012-11-02T11:20:51Z</cp:lastPrinted>
  <dcterms:created xsi:type="dcterms:W3CDTF">2012-11-01T10:57:26Z</dcterms:created>
  <dcterms:modified xsi:type="dcterms:W3CDTF">2013-06-07T06:34:37Z</dcterms:modified>
</cp:coreProperties>
</file>