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19" r:id="rId1"/>
  </p:sldMasterIdLst>
  <p:notesMasterIdLst>
    <p:notesMasterId r:id="rId19"/>
  </p:notesMasterIdLst>
  <p:handoutMasterIdLst>
    <p:handoutMasterId r:id="rId20"/>
  </p:handoutMasterIdLst>
  <p:sldIdLst>
    <p:sldId id="256" r:id="rId2"/>
    <p:sldId id="292" r:id="rId3"/>
    <p:sldId id="257" r:id="rId4"/>
    <p:sldId id="266" r:id="rId5"/>
    <p:sldId id="293" r:id="rId6"/>
    <p:sldId id="294" r:id="rId7"/>
    <p:sldId id="265" r:id="rId8"/>
    <p:sldId id="286" r:id="rId9"/>
    <p:sldId id="290" r:id="rId10"/>
    <p:sldId id="273" r:id="rId11"/>
    <p:sldId id="260" r:id="rId12"/>
    <p:sldId id="276" r:id="rId13"/>
    <p:sldId id="280" r:id="rId14"/>
    <p:sldId id="281" r:id="rId15"/>
    <p:sldId id="282" r:id="rId16"/>
    <p:sldId id="295" r:id="rId17"/>
    <p:sldId id="291" r:id="rId1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6574" autoAdjust="0"/>
    <p:restoredTop sz="94709" autoAdjust="0"/>
  </p:normalViewPr>
  <p:slideViewPr>
    <p:cSldViewPr>
      <p:cViewPr>
        <p:scale>
          <a:sx n="42" d="100"/>
          <a:sy n="42" d="100"/>
        </p:scale>
        <p:origin x="-420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36" d="100"/>
          <a:sy n="36" d="100"/>
        </p:scale>
        <p:origin x="-1530" y="-90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D40DF848-D57C-49CC-AFDB-EEB135E57D3B}" type="datetimeFigureOut">
              <a:rPr lang="en-US"/>
              <a:pPr>
                <a:defRPr/>
              </a:pPr>
              <a:t>3/22/2012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DEFB5808-A565-4A0B-915B-DD328F27E1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42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A47C3AD-BB1A-4640-A938-1454FAF392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A47C3AD-BB1A-4640-A938-1454FAF392F6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/>
          </a:p>
        </p:txBody>
      </p:sp>
      <p:sp>
        <p:nvSpPr>
          <p:cNvPr id="7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/>
          </a:p>
        </p:txBody>
      </p:sp>
      <p:sp>
        <p:nvSpPr>
          <p:cNvPr id="8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0ED28FAC-AA32-40F1-B831-DE046DD6D400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121AB4-72C4-4E59-9597-46891CE589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276E84D1-5995-40C2-ADFC-5E6E07AE6E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A06E5A-6224-4F2C-9BC5-E9B67EB9C7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138" y="6324600"/>
            <a:ext cx="2895600" cy="46037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6A5B980-C7BE-4305-95B8-BA7E666545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E9E9B1-62A2-4769-87BC-347F0CB5CE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A81D93-21B4-40AA-89B2-7BCCCC68AB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4FFE36-48DF-4EA4-8AC3-31FB98E067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D020E9-4294-4242-9B70-E543FD5095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4C47FA-EB8B-4580-BDDF-738E60C510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B3D51CA-C77E-43FB-B1FA-9CB58EA4BA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6390" name="Text Placeholder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 smtClean="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47503B98-AAB8-45C1-90FA-3A89AA077A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8" name="Picture 7" descr="30-CUTS logo (4).jpg"/>
          <p:cNvPicPr>
            <a:picLocks noChangeAspect="1"/>
          </p:cNvPicPr>
          <p:nvPr userDrawn="1"/>
        </p:nvPicPr>
        <p:blipFill>
          <a:blip r:embed="rId14" cstate="email"/>
          <a:stretch>
            <a:fillRect/>
          </a:stretch>
        </p:blipFill>
        <p:spPr>
          <a:xfrm>
            <a:off x="0" y="6400800"/>
            <a:ext cx="1372458" cy="4572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42" r:id="rId1"/>
    <p:sldLayoutId id="2147483835" r:id="rId2"/>
    <p:sldLayoutId id="2147483843" r:id="rId3"/>
    <p:sldLayoutId id="2147483836" r:id="rId4"/>
    <p:sldLayoutId id="2147483837" r:id="rId5"/>
    <p:sldLayoutId id="2147483838" r:id="rId6"/>
    <p:sldLayoutId id="2147483839" r:id="rId7"/>
    <p:sldLayoutId id="2147483840" r:id="rId8"/>
    <p:sldLayoutId id="2147483844" r:id="rId9"/>
    <p:sldLayoutId id="2147483841" r:id="rId10"/>
    <p:sldLayoutId id="2147483845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fontAlgn="base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fontAlgn="base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fontAlgn="base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fontAlgn="base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itchFamily="2" charset="2"/>
        <a:buChar char="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4400" smtClean="0">
                <a:latin typeface="Times New Roman" pitchFamily="18" charset="0"/>
              </a:rPr>
              <a:t>Basic Advocacy Skills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51050" y="4267200"/>
            <a:ext cx="8153400" cy="1752600"/>
          </a:xfrm>
        </p:spPr>
        <p:txBody>
          <a:bodyPr/>
          <a:lstStyle/>
          <a:p>
            <a:pPr algn="ctr">
              <a:lnSpc>
                <a:spcPct val="80000"/>
              </a:lnSpc>
            </a:pPr>
            <a:endParaRPr lang="en-US" sz="2800" b="1" smtClean="0">
              <a:latin typeface="Times New Roman" pitchFamily="18" charset="0"/>
            </a:endParaRPr>
          </a:p>
          <a:p>
            <a:pPr algn="ctr">
              <a:lnSpc>
                <a:spcPct val="80000"/>
              </a:lnSpc>
            </a:pPr>
            <a:r>
              <a:rPr lang="en-US" sz="2800" b="1" smtClean="0">
                <a:latin typeface="Times New Roman" pitchFamily="18" charset="0"/>
              </a:rPr>
              <a:t>Prithviraj Nath</a:t>
            </a:r>
          </a:p>
          <a:p>
            <a:pPr algn="ctr">
              <a:lnSpc>
                <a:spcPct val="80000"/>
              </a:lnSpc>
            </a:pPr>
            <a:r>
              <a:rPr lang="en-US" sz="2800" b="1" smtClean="0">
                <a:latin typeface="Times New Roman" pitchFamily="18" charset="0"/>
              </a:rPr>
              <a:t>CUTS Calcutta Resource Centre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7467600" cy="9906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800" dirty="0" smtClean="0">
                <a:latin typeface="Times New Roman" pitchFamily="18" charset="0"/>
              </a:rPr>
              <a:t>Tips for bureaucratic advocacy 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371600"/>
            <a:ext cx="6934200" cy="4419600"/>
          </a:xfrm>
        </p:spPr>
        <p:txBody>
          <a:bodyPr>
            <a:normAutofit fontScale="92500"/>
          </a:bodyPr>
          <a:lstStyle/>
          <a:p>
            <a:pPr marL="274320" indent="-274320" algn="just"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2400" dirty="0" smtClean="0">
              <a:latin typeface="Times New Roman" pitchFamily="18" charset="0"/>
            </a:endParaRPr>
          </a:p>
          <a:p>
            <a:pPr marL="274320" indent="-274320" algn="just" fontAlgn="auto">
              <a:lnSpc>
                <a:spcPct val="8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n-US" sz="2400" dirty="0" smtClean="0">
                <a:latin typeface="Times New Roman" pitchFamily="18" charset="0"/>
              </a:rPr>
              <a:t>Do your homework: powers of the bureaucrat, his/her background and your basic rights and laws:</a:t>
            </a:r>
          </a:p>
          <a:p>
            <a:pPr marL="274320" indent="-274320" algn="just" fontAlgn="auto">
              <a:lnSpc>
                <a:spcPct val="8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n-US" sz="2400" dirty="0" smtClean="0">
                <a:latin typeface="Times New Roman" pitchFamily="18" charset="0"/>
              </a:rPr>
              <a:t>No emotional statements: stick to facts and figures  and put forth your case in a rational, logical manner</a:t>
            </a:r>
          </a:p>
          <a:p>
            <a:pPr marL="274320" indent="-274320" algn="just" fontAlgn="auto">
              <a:lnSpc>
                <a:spcPct val="8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n-US" sz="2400" dirty="0" smtClean="0">
                <a:latin typeface="Times New Roman" pitchFamily="18" charset="0"/>
              </a:rPr>
              <a:t>Bureaucrats are individuals: maintain good working relationships with them but make sure that personal relationships do not interfere or serve to dilute the struggle</a:t>
            </a:r>
          </a:p>
          <a:p>
            <a:pPr marL="274320" indent="-274320" algn="just" fontAlgn="auto">
              <a:lnSpc>
                <a:spcPct val="8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n-US" sz="2400" dirty="0" smtClean="0">
                <a:latin typeface="Times New Roman" pitchFamily="18" charset="0"/>
              </a:rPr>
              <a:t>Take note of the job environment in which a bureaucrat works and check out for the other avenues [within the bureaucratic structure] to approach.</a:t>
            </a:r>
          </a:p>
          <a:p>
            <a:pPr marL="274320" indent="-274320" algn="just" fontAlgn="auto">
              <a:lnSpc>
                <a:spcPct val="8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n-US" sz="2400" dirty="0" smtClean="0">
                <a:latin typeface="Times New Roman" pitchFamily="18" charset="0"/>
              </a:rPr>
              <a:t> Developing credibility</a:t>
            </a:r>
          </a:p>
          <a:p>
            <a:pPr marL="274320" indent="-274320" algn="just" fontAlgn="auto">
              <a:lnSpc>
                <a:spcPct val="8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n-US" sz="2400" dirty="0" smtClean="0">
                <a:latin typeface="Times New Roman" pitchFamily="18" charset="0"/>
              </a:rPr>
              <a:t>Give Practical/doable suggestions and use precedents</a:t>
            </a:r>
          </a:p>
          <a:p>
            <a:pPr marL="274320" indent="-274320" algn="just" fontAlgn="auto">
              <a:lnSpc>
                <a:spcPct val="80000"/>
              </a:lnSpc>
              <a:spcAft>
                <a:spcPts val="0"/>
              </a:spcAft>
              <a:buFont typeface="Wingdings 2"/>
              <a:buChar char=""/>
              <a:defRPr/>
            </a:pPr>
            <a:endParaRPr lang="en-US" sz="2400" dirty="0" smtClean="0">
              <a:latin typeface="Times New Roman" pitchFamily="18" charset="0"/>
            </a:endParaRPr>
          </a:p>
        </p:txBody>
      </p:sp>
      <p:sp>
        <p:nvSpPr>
          <p:cNvPr id="9221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0470BAB-D647-4941-8DA3-EA1CFE73A019}" type="slidenum">
              <a:rPr lang="en-US"/>
              <a:pPr/>
              <a:t>10</a:t>
            </a:fld>
            <a:endParaRPr lang="en-US"/>
          </a:p>
        </p:txBody>
      </p:sp>
      <p:graphicFrame>
        <p:nvGraphicFramePr>
          <p:cNvPr id="9218" name="Object 4"/>
          <p:cNvGraphicFramePr>
            <a:graphicFrameLocks noChangeAspect="1"/>
          </p:cNvGraphicFramePr>
          <p:nvPr/>
        </p:nvGraphicFramePr>
        <p:xfrm>
          <a:off x="0" y="0"/>
          <a:ext cx="914400" cy="457200"/>
        </p:xfrm>
        <a:graphic>
          <a:graphicData uri="http://schemas.openxmlformats.org/presentationml/2006/ole">
            <p:oleObj spid="_x0000_s9218" r:id="rId3" imgW="8961905" imgH="3266667" progId="">
              <p:embed/>
            </p:oleObj>
          </a:graphicData>
        </a:graphic>
      </p:graphicFrame>
      <p:pic>
        <p:nvPicPr>
          <p:cNvPr id="9222" name="Picture 5" descr="CART-logo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8343900" y="0"/>
            <a:ext cx="800100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133600"/>
            <a:ext cx="8229600" cy="13716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600" dirty="0" smtClean="0">
                <a:latin typeface="Times New Roman" pitchFamily="18" charset="0"/>
              </a:rPr>
              <a:t>Media Advocacy </a:t>
            </a:r>
          </a:p>
        </p:txBody>
      </p:sp>
      <p:sp>
        <p:nvSpPr>
          <p:cNvPr id="10244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46790EA-C30D-4242-B3DE-13A9137CF9CD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8382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 smtClean="0">
                <a:latin typeface="Times New Roman" pitchFamily="18" charset="0"/>
              </a:rPr>
              <a:t>10 steps of Media Advocacy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229600" cy="3886200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n-US" sz="2400" dirty="0" smtClean="0">
                <a:latin typeface="Times New Roman" pitchFamily="18" charset="0"/>
              </a:rPr>
              <a:t>Step 1 – Know Your Media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n-US" sz="2400" dirty="0" smtClean="0">
                <a:latin typeface="Times New Roman" pitchFamily="18" charset="0"/>
              </a:rPr>
              <a:t>Step 2 – Prepare Media List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n-US" sz="2400" dirty="0" smtClean="0">
                <a:latin typeface="Times New Roman" pitchFamily="18" charset="0"/>
              </a:rPr>
              <a:t>Step 3 – Develop Contacts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n-US" sz="2400" dirty="0" smtClean="0">
                <a:latin typeface="Times New Roman" pitchFamily="18" charset="0"/>
              </a:rPr>
              <a:t>Step 4 – Set Advocacy Goals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n-US" sz="2400" dirty="0" smtClean="0">
                <a:latin typeface="Times New Roman" pitchFamily="18" charset="0"/>
              </a:rPr>
              <a:t>Step 5 – Set Media Goals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n-US" sz="2400" dirty="0" smtClean="0">
                <a:latin typeface="Times New Roman" pitchFamily="18" charset="0"/>
              </a:rPr>
              <a:t>Step 6 – Decide Target Audience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n-US" sz="2400" dirty="0" smtClean="0">
                <a:latin typeface="Times New Roman" pitchFamily="18" charset="0"/>
              </a:rPr>
              <a:t>Step 7 – Frame Message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n-US" sz="2400" dirty="0" smtClean="0">
                <a:latin typeface="Times New Roman" pitchFamily="18" charset="0"/>
              </a:rPr>
              <a:t>Step 8 – Decide Media Outlets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n-US" sz="2400" dirty="0" smtClean="0">
                <a:latin typeface="Times New Roman" pitchFamily="18" charset="0"/>
              </a:rPr>
              <a:t>Step 9 – Implement Plan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n-US" sz="2400" dirty="0" smtClean="0">
                <a:latin typeface="Times New Roman" pitchFamily="18" charset="0"/>
              </a:rPr>
              <a:t>Step 10 –Analysis and plan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 typeface="Wingdings 2"/>
              <a:buNone/>
              <a:defRPr/>
            </a:pPr>
            <a:endParaRPr lang="en-US" sz="2400" dirty="0" smtClean="0">
              <a:latin typeface="Times New Roman" pitchFamily="18" charset="0"/>
            </a:endParaRPr>
          </a:p>
        </p:txBody>
      </p:sp>
      <p:sp>
        <p:nvSpPr>
          <p:cNvPr id="11269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FD647FD-92C2-4C09-B27B-EB6955DBBB36}" type="slidenum">
              <a:rPr lang="en-US"/>
              <a:pPr/>
              <a:t>12</a:t>
            </a:fld>
            <a:endParaRPr lang="en-US"/>
          </a:p>
        </p:txBody>
      </p:sp>
      <p:graphicFrame>
        <p:nvGraphicFramePr>
          <p:cNvPr id="11266" name="Object 5"/>
          <p:cNvGraphicFramePr>
            <a:graphicFrameLocks noChangeAspect="1"/>
          </p:cNvGraphicFramePr>
          <p:nvPr/>
        </p:nvGraphicFramePr>
        <p:xfrm>
          <a:off x="0" y="0"/>
          <a:ext cx="914400" cy="457200"/>
        </p:xfrm>
        <a:graphic>
          <a:graphicData uri="http://schemas.openxmlformats.org/presentationml/2006/ole">
            <p:oleObj spid="_x0000_s11266" r:id="rId3" imgW="8961905" imgH="3266667" progId="">
              <p:embed/>
            </p:oleObj>
          </a:graphicData>
        </a:graphic>
      </p:graphicFrame>
      <p:pic>
        <p:nvPicPr>
          <p:cNvPr id="11270" name="Picture 6" descr="CART-logo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8343900" y="0"/>
            <a:ext cx="800100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3600" smtClean="0">
                <a:latin typeface="Times New Roman" pitchFamily="18" charset="0"/>
              </a:rPr>
              <a:t>News Marketing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400" smtClean="0">
                <a:latin typeface="Times New Roman" pitchFamily="18" charset="0"/>
              </a:rPr>
              <a:t>Convert non-issue into newsworthy issue </a:t>
            </a:r>
          </a:p>
          <a:p>
            <a:r>
              <a:rPr lang="en-US" sz="2400" smtClean="0">
                <a:latin typeface="Times New Roman" pitchFamily="18" charset="0"/>
              </a:rPr>
              <a:t>Search for new angles</a:t>
            </a:r>
          </a:p>
          <a:p>
            <a:r>
              <a:rPr lang="en-US" sz="2400" smtClean="0">
                <a:latin typeface="Times New Roman" pitchFamily="18" charset="0"/>
              </a:rPr>
              <a:t>Find out what media likes.</a:t>
            </a:r>
            <a:endParaRPr lang="hi-IN" sz="2400" smtClean="0">
              <a:latin typeface="Times New Roman" pitchFamily="18" charset="0"/>
              <a:ea typeface="Mangal" pitchFamily="2"/>
            </a:endParaRPr>
          </a:p>
          <a:p>
            <a:endParaRPr lang="en-US" sz="2400" smtClean="0">
              <a:latin typeface="Times New Roman" pitchFamily="18" charset="0"/>
            </a:endParaRPr>
          </a:p>
        </p:txBody>
      </p:sp>
      <p:sp>
        <p:nvSpPr>
          <p:cNvPr id="12293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8B63749-B9B6-4EA1-9D93-E00855629A2F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16492"/>
            <a:ext cx="8229600" cy="9906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Do’s for press release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2417763"/>
            <a:ext cx="7669212" cy="3886200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en-US" sz="2400" smtClean="0">
                <a:latin typeface="Times New Roman" pitchFamily="18" charset="0"/>
              </a:rPr>
              <a:t>Be clear about what you are trying to achieve when using the media in your advocacy work.</a:t>
            </a:r>
          </a:p>
          <a:p>
            <a:pPr algn="just">
              <a:lnSpc>
                <a:spcPct val="90000"/>
              </a:lnSpc>
            </a:pPr>
            <a:r>
              <a:rPr lang="en-US" sz="2400" smtClean="0">
                <a:latin typeface="Times New Roman" pitchFamily="18" charset="0"/>
              </a:rPr>
              <a:t>Research the most relevant journalist's) and send the release directly to them, using the correct contact details.</a:t>
            </a:r>
          </a:p>
          <a:p>
            <a:pPr algn="just">
              <a:lnSpc>
                <a:spcPct val="90000"/>
              </a:lnSpc>
            </a:pPr>
            <a:r>
              <a:rPr lang="en-US" sz="2400" smtClean="0">
                <a:latin typeface="Times New Roman" pitchFamily="18" charset="0"/>
              </a:rPr>
              <a:t>Co-ordinate all your media work through one person so that there is one-person for journalists to contact.</a:t>
            </a:r>
          </a:p>
          <a:p>
            <a:pPr algn="just">
              <a:lnSpc>
                <a:spcPct val="90000"/>
              </a:lnSpc>
            </a:pPr>
            <a:r>
              <a:rPr lang="en-US" sz="2400" smtClean="0">
                <a:latin typeface="Times New Roman" pitchFamily="18" charset="0"/>
              </a:rPr>
              <a:t>Provide a 24-hour contact phone number on the press release if possible, so that you are contactable at all hours.</a:t>
            </a:r>
          </a:p>
          <a:p>
            <a:pPr algn="just">
              <a:lnSpc>
                <a:spcPct val="90000"/>
              </a:lnSpc>
            </a:pPr>
            <a:r>
              <a:rPr lang="en-US" sz="2400" smtClean="0">
                <a:latin typeface="Times New Roman" pitchFamily="18" charset="0"/>
              </a:rPr>
              <a:t>Consult people directly affected by the issue or problem.</a:t>
            </a:r>
          </a:p>
        </p:txBody>
      </p:sp>
      <p:sp>
        <p:nvSpPr>
          <p:cNvPr id="13317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A7945DB-7010-4A00-85A4-622D8DA230B5}" type="slidenum">
              <a:rPr lang="en-US"/>
              <a:pPr/>
              <a:t>14</a:t>
            </a:fld>
            <a:endParaRPr lang="en-US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457200" y="390942"/>
            <a:ext cx="8229600" cy="771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>
              <a:defRPr/>
            </a:pPr>
            <a:r>
              <a:rPr lang="en-US" sz="3600" b="1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a typeface="+mj-ea"/>
                <a:cs typeface="+mj-cs"/>
              </a:rPr>
              <a:t>Press Release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Don'ts for press release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400" smtClean="0">
                <a:latin typeface="Times New Roman" pitchFamily="18" charset="0"/>
              </a:rPr>
              <a:t>Do not hand write a press release.</a:t>
            </a:r>
          </a:p>
          <a:p>
            <a:r>
              <a:rPr lang="en-US" sz="2400" smtClean="0">
                <a:latin typeface="Times New Roman" pitchFamily="18" charset="0"/>
              </a:rPr>
              <a:t>Do not include jargon – if in doubt, explain technical words, abbreviations, initials.</a:t>
            </a:r>
          </a:p>
          <a:p>
            <a:r>
              <a:rPr lang="en-US" sz="2400" smtClean="0">
                <a:latin typeface="Times New Roman" pitchFamily="18" charset="0"/>
              </a:rPr>
              <a:t>Do not assume that the journalist knows about your issue – explain the key concepts or attach additional notes.</a:t>
            </a:r>
          </a:p>
          <a:p>
            <a:r>
              <a:rPr lang="en-US" sz="2400" smtClean="0">
                <a:latin typeface="Times New Roman" pitchFamily="18" charset="0"/>
              </a:rPr>
              <a:t>Do not to quote someone without their permission.</a:t>
            </a:r>
          </a:p>
        </p:txBody>
      </p:sp>
      <p:sp>
        <p:nvSpPr>
          <p:cNvPr id="14341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81BCACB-79FC-4430-9FEF-276E3E14D733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74320" indent="-274320" algn="ctr" fontAlgn="auto">
              <a:spcBef>
                <a:spcPct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4600" b="1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latin typeface="Times New Roman" pitchFamily="18" charset="0"/>
                <a:ea typeface="+mj-ea"/>
                <a:cs typeface="+mj-cs"/>
              </a:rPr>
              <a:t>Exercise on </a:t>
            </a:r>
          </a:p>
          <a:p>
            <a:pPr marL="274320" indent="-274320" algn="ctr" fontAlgn="auto">
              <a:spcBef>
                <a:spcPct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4600" b="1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latin typeface="Times New Roman" pitchFamily="18" charset="0"/>
                <a:ea typeface="+mj-ea"/>
                <a:cs typeface="+mj-cs"/>
              </a:rPr>
              <a:t>How to write a Press Release</a:t>
            </a:r>
          </a:p>
          <a:p>
            <a:pPr marL="274320" indent="-274320" algn="ctr" fontAlgn="auto">
              <a:spcAft>
                <a:spcPts val="0"/>
              </a:spcAft>
              <a:buFont typeface="Wingdings 2"/>
              <a:buNone/>
              <a:defRPr/>
            </a:pPr>
            <a:endParaRPr lang="en-US" sz="4000" b="1" dirty="0" smtClean="0"/>
          </a:p>
          <a:p>
            <a:pPr marL="274320" indent="-274320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4100" dirty="0" smtClean="0"/>
              <a:t>Milan </a:t>
            </a:r>
            <a:r>
              <a:rPr lang="en-US" sz="4100" dirty="0" err="1" smtClean="0"/>
              <a:t>Datta</a:t>
            </a:r>
            <a:r>
              <a:rPr lang="en-US" sz="4100" dirty="0" smtClean="0"/>
              <a:t> </a:t>
            </a:r>
          </a:p>
          <a:p>
            <a:pPr marL="274320" indent="-274320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4100" dirty="0" smtClean="0"/>
              <a:t>Senior Journalist</a:t>
            </a:r>
          </a:p>
          <a:p>
            <a:pPr marL="274320" indent="-274320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4100" dirty="0" err="1" smtClean="0"/>
              <a:t>Ananda</a:t>
            </a:r>
            <a:r>
              <a:rPr lang="en-US" sz="4100" dirty="0" smtClean="0"/>
              <a:t> </a:t>
            </a:r>
            <a:r>
              <a:rPr lang="en-US" sz="4100" dirty="0" err="1" smtClean="0"/>
              <a:t>Bazar</a:t>
            </a:r>
            <a:r>
              <a:rPr lang="en-US" sz="4100" dirty="0" smtClean="0"/>
              <a:t> </a:t>
            </a:r>
            <a:r>
              <a:rPr lang="en-US" sz="4100" dirty="0" err="1" smtClean="0"/>
              <a:t>Patrika</a:t>
            </a:r>
            <a:endParaRPr lang="en-US" sz="4100" dirty="0"/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810A57C-4A60-481B-897D-CDEDA96284EC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3200"/>
            <a:ext cx="8229600" cy="11430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000" smtClean="0">
                <a:latin typeface="Times New Roman" pitchFamily="18" charset="0"/>
              </a:rPr>
              <a:t>Thank You</a:t>
            </a:r>
          </a:p>
        </p:txBody>
      </p:sp>
      <p:sp>
        <p:nvSpPr>
          <p:cNvPr id="15364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FD68C03-9E7B-40C5-8248-5A2AD03F5C78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4300"/>
            <a:ext cx="8229600" cy="6858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 smtClean="0">
                <a:latin typeface="Times New Roman" pitchFamily="18" charset="0"/>
              </a:rPr>
              <a:t>Presentation Outlines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idx="1"/>
          </p:nvPr>
        </p:nvSpPr>
        <p:spPr>
          <a:xfrm>
            <a:off x="495300" y="849630"/>
            <a:ext cx="8229600" cy="5257800"/>
          </a:xfrm>
        </p:spPr>
        <p:txBody>
          <a:bodyPr/>
          <a:lstStyle/>
          <a:p>
            <a:r>
              <a:rPr lang="en-US" sz="2400" dirty="0" smtClean="0">
                <a:latin typeface="Times New Roman" pitchFamily="18" charset="0"/>
              </a:rPr>
              <a:t>Meaning of advocacy</a:t>
            </a:r>
          </a:p>
          <a:p>
            <a:r>
              <a:rPr lang="en-US" sz="2400" dirty="0" smtClean="0">
                <a:latin typeface="Times New Roman" pitchFamily="18" charset="0"/>
              </a:rPr>
              <a:t>Why we need advocacy</a:t>
            </a:r>
          </a:p>
          <a:p>
            <a:r>
              <a:rPr lang="en-US" sz="2400" dirty="0" smtClean="0">
                <a:latin typeface="Times New Roman" pitchFamily="18" charset="0"/>
              </a:rPr>
              <a:t>Strategic planning for advocacy</a:t>
            </a:r>
          </a:p>
          <a:p>
            <a:r>
              <a:rPr lang="en-US" sz="2400" dirty="0" smtClean="0">
                <a:latin typeface="Times New Roman" pitchFamily="18" charset="0"/>
              </a:rPr>
              <a:t>Developing advocacy strategy</a:t>
            </a:r>
          </a:p>
          <a:p>
            <a:r>
              <a:rPr lang="en-US" sz="2400" dirty="0" smtClean="0">
                <a:latin typeface="Times New Roman" pitchFamily="18" charset="0"/>
              </a:rPr>
              <a:t>Advocacy Planning Cycle</a:t>
            </a:r>
          </a:p>
          <a:p>
            <a:r>
              <a:rPr lang="en-US" sz="2400" dirty="0" smtClean="0">
                <a:latin typeface="Times New Roman" pitchFamily="18" charset="0"/>
              </a:rPr>
              <a:t>Types of advocacy</a:t>
            </a:r>
          </a:p>
          <a:p>
            <a:r>
              <a:rPr lang="en-US" sz="2400" dirty="0" smtClean="0">
                <a:latin typeface="Times New Roman" pitchFamily="18" charset="0"/>
              </a:rPr>
              <a:t>Tips for legislative advocacy</a:t>
            </a:r>
          </a:p>
          <a:p>
            <a:r>
              <a:rPr lang="en-US" sz="2400" dirty="0" smtClean="0">
                <a:latin typeface="Times New Roman" pitchFamily="18" charset="0"/>
              </a:rPr>
              <a:t>Tips for bureaucratic advocacy</a:t>
            </a:r>
          </a:p>
          <a:p>
            <a:r>
              <a:rPr lang="en-US" sz="2400" dirty="0" smtClean="0">
                <a:latin typeface="Times New Roman" pitchFamily="18" charset="0"/>
              </a:rPr>
              <a:t>Media Advocacy</a:t>
            </a:r>
          </a:p>
          <a:p>
            <a:pPr lvl="1"/>
            <a:r>
              <a:rPr lang="en-US" sz="2000" dirty="0" smtClean="0">
                <a:latin typeface="Times New Roman" pitchFamily="18" charset="0"/>
              </a:rPr>
              <a:t>10 steps of Media Advocacy</a:t>
            </a:r>
          </a:p>
          <a:p>
            <a:pPr lvl="1"/>
            <a:r>
              <a:rPr lang="en-US" sz="2000" dirty="0" smtClean="0">
                <a:latin typeface="Times New Roman" pitchFamily="18" charset="0"/>
              </a:rPr>
              <a:t>News Marketing</a:t>
            </a:r>
          </a:p>
          <a:p>
            <a:pPr lvl="1"/>
            <a:r>
              <a:rPr lang="en-US" sz="2000" dirty="0" smtClean="0">
                <a:latin typeface="Times New Roman" pitchFamily="18" charset="0"/>
              </a:rPr>
              <a:t>Press Release</a:t>
            </a:r>
          </a:p>
          <a:p>
            <a:r>
              <a:rPr lang="en-US" sz="2400" dirty="0" smtClean="0">
                <a:latin typeface="Times New Roman" pitchFamily="18" charset="0"/>
              </a:rPr>
              <a:t>Exercise on How to write a press release	</a:t>
            </a:r>
          </a:p>
        </p:txBody>
      </p:sp>
      <p:sp>
        <p:nvSpPr>
          <p:cNvPr id="1029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568FFC2-59A8-49D1-BEEC-3C9BEFD758D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3600" smtClean="0">
                <a:latin typeface="Times New Roman" pitchFamily="18" charset="0"/>
              </a:rPr>
              <a:t>Meaning of Advocacy</a:t>
            </a:r>
            <a:br>
              <a:rPr lang="en-US" sz="3600" smtClean="0">
                <a:latin typeface="Times New Roman" pitchFamily="18" charset="0"/>
              </a:rPr>
            </a:br>
            <a:endParaRPr lang="en-US" sz="3600" smtClean="0">
              <a:latin typeface="Times New Roman" pitchFamily="18" charset="0"/>
            </a:endParaRPr>
          </a:p>
        </p:txBody>
      </p:sp>
      <p:sp>
        <p:nvSpPr>
          <p:cNvPr id="2052" name="Rectangle 3"/>
          <p:cNvSpPr>
            <a:spLocks noGrp="1" noChangeArrowheads="1"/>
          </p:cNvSpPr>
          <p:nvPr>
            <p:ph idx="1"/>
          </p:nvPr>
        </p:nvSpPr>
        <p:spPr>
          <a:xfrm>
            <a:off x="261938" y="1524000"/>
            <a:ext cx="7586662" cy="4114800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en-US" sz="2400" smtClean="0">
                <a:latin typeface="Times New Roman" pitchFamily="18" charset="0"/>
              </a:rPr>
              <a:t>Dictionary –An act of giving support to a cause.</a:t>
            </a:r>
          </a:p>
          <a:p>
            <a:pPr algn="just">
              <a:lnSpc>
                <a:spcPct val="90000"/>
              </a:lnSpc>
            </a:pPr>
            <a:endParaRPr lang="en-US" sz="2400" smtClean="0">
              <a:latin typeface="Times New Roman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n-US" sz="2400" b="1" i="1" smtClean="0">
                <a:latin typeface="Times New Roman" pitchFamily="18" charset="0"/>
              </a:rPr>
              <a:t>Ad-voca</a:t>
            </a:r>
            <a:r>
              <a:rPr lang="en-US" sz="2400" smtClean="0">
                <a:latin typeface="Times New Roman" pitchFamily="18" charset="0"/>
              </a:rPr>
              <a:t> - Amplifying the voice of those whose voice is not heard. </a:t>
            </a:r>
          </a:p>
          <a:p>
            <a:pPr algn="just">
              <a:lnSpc>
                <a:spcPct val="90000"/>
              </a:lnSpc>
            </a:pPr>
            <a:endParaRPr lang="en-US" sz="2400" smtClean="0">
              <a:latin typeface="Times New Roman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n-US" sz="2400" smtClean="0">
                <a:latin typeface="Times New Roman" pitchFamily="18" charset="0"/>
              </a:rPr>
              <a:t>Advocacy is to take up any specified issue with a right person in a right manner to achieve desired results.</a:t>
            </a:r>
          </a:p>
        </p:txBody>
      </p:sp>
      <p:sp>
        <p:nvSpPr>
          <p:cNvPr id="2053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95CA44-7BB9-411B-AF4F-56BC94AFEACF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 smtClean="0">
                <a:latin typeface="Times New Roman" pitchFamily="18" charset="0"/>
              </a:rPr>
              <a:t>Why do we need Advocacy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idx="1"/>
          </p:nvPr>
        </p:nvSpPr>
        <p:spPr>
          <a:xfrm>
            <a:off x="119063" y="1905000"/>
            <a:ext cx="7772400" cy="3521075"/>
          </a:xfrm>
        </p:spPr>
        <p:txBody>
          <a:bodyPr/>
          <a:lstStyle/>
          <a:p>
            <a:pPr algn="just">
              <a:lnSpc>
                <a:spcPct val="80000"/>
              </a:lnSpc>
              <a:buFont typeface="Symbol" pitchFamily="18" charset="2"/>
              <a:buNone/>
            </a:pPr>
            <a:endParaRPr lang="en-US" sz="2400" smtClean="0">
              <a:latin typeface="Times New Roman" pitchFamily="18" charset="0"/>
            </a:endParaRPr>
          </a:p>
          <a:p>
            <a:pPr algn="just">
              <a:lnSpc>
                <a:spcPct val="80000"/>
              </a:lnSpc>
            </a:pPr>
            <a:r>
              <a:rPr lang="en-US" sz="2400" smtClean="0">
                <a:latin typeface="Times New Roman" pitchFamily="18" charset="0"/>
              </a:rPr>
              <a:t>For influencing the power relationship in favor of the marginalized, poor and ordinary people.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endParaRPr lang="en-US" sz="2400" smtClean="0">
              <a:latin typeface="Times New Roman" pitchFamily="18" charset="0"/>
            </a:endParaRPr>
          </a:p>
          <a:p>
            <a:pPr algn="just">
              <a:lnSpc>
                <a:spcPct val="80000"/>
              </a:lnSpc>
            </a:pPr>
            <a:r>
              <a:rPr lang="en-US" sz="2400" smtClean="0">
                <a:latin typeface="Times New Roman" pitchFamily="18" charset="0"/>
              </a:rPr>
              <a:t>For bridging the gap between institutional and substantive democracy.</a:t>
            </a:r>
          </a:p>
          <a:p>
            <a:pPr algn="just">
              <a:lnSpc>
                <a:spcPct val="80000"/>
              </a:lnSpc>
            </a:pPr>
            <a:endParaRPr lang="en-US" sz="2400" smtClean="0">
              <a:latin typeface="Times New Roman" pitchFamily="18" charset="0"/>
            </a:endParaRPr>
          </a:p>
          <a:p>
            <a:pPr algn="just">
              <a:lnSpc>
                <a:spcPct val="80000"/>
              </a:lnSpc>
            </a:pPr>
            <a:r>
              <a:rPr lang="en-US" sz="2400" smtClean="0">
                <a:latin typeface="Times New Roman" pitchFamily="18" charset="0"/>
              </a:rPr>
              <a:t>To flag State’s obligation to protect and promote the rights of it’s citizens </a:t>
            </a:r>
          </a:p>
          <a:p>
            <a:pPr algn="just">
              <a:lnSpc>
                <a:spcPct val="80000"/>
              </a:lnSpc>
            </a:pPr>
            <a:endParaRPr lang="en-US" sz="2400" smtClean="0">
              <a:latin typeface="Times New Roman" pitchFamily="18" charset="0"/>
            </a:endParaRPr>
          </a:p>
          <a:p>
            <a:pPr algn="just">
              <a:lnSpc>
                <a:spcPct val="80000"/>
              </a:lnSpc>
              <a:buFont typeface="Wingdings 2" pitchFamily="18" charset="2"/>
              <a:buNone/>
            </a:pPr>
            <a:endParaRPr lang="en-US" sz="2400" smtClean="0">
              <a:latin typeface="Times New Roman" pitchFamily="18" charset="0"/>
            </a:endParaRPr>
          </a:p>
          <a:p>
            <a:pPr algn="just">
              <a:lnSpc>
                <a:spcPct val="80000"/>
              </a:lnSpc>
            </a:pPr>
            <a:endParaRPr lang="en-US" sz="2400" smtClean="0">
              <a:latin typeface="Times New Roman" pitchFamily="18" charset="0"/>
            </a:endParaRPr>
          </a:p>
        </p:txBody>
      </p:sp>
      <p:sp>
        <p:nvSpPr>
          <p:cNvPr id="3077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597FF10-747F-4BA5-9FC5-4C8E93DC7BF0}" type="slidenum">
              <a:rPr lang="en-US"/>
              <a:pPr/>
              <a:t>4</a:t>
            </a:fld>
            <a:endParaRPr lang="en-US"/>
          </a:p>
        </p:txBody>
      </p:sp>
      <p:graphicFrame>
        <p:nvGraphicFramePr>
          <p:cNvPr id="3074" name="Object 4"/>
          <p:cNvGraphicFramePr>
            <a:graphicFrameLocks noChangeAspect="1"/>
          </p:cNvGraphicFramePr>
          <p:nvPr/>
        </p:nvGraphicFramePr>
        <p:xfrm>
          <a:off x="0" y="0"/>
          <a:ext cx="914400" cy="457200"/>
        </p:xfrm>
        <a:graphic>
          <a:graphicData uri="http://schemas.openxmlformats.org/presentationml/2006/ole">
            <p:oleObj spid="_x0000_s3074" r:id="rId3" imgW="8961905" imgH="3266667" progId="">
              <p:embed/>
            </p:oleObj>
          </a:graphicData>
        </a:graphic>
      </p:graphicFrame>
      <p:pic>
        <p:nvPicPr>
          <p:cNvPr id="3078" name="Picture 5" descr="CART-logo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8343900" y="0"/>
            <a:ext cx="800100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 smtClean="0">
                <a:latin typeface="Times New Roman" pitchFamily="18" charset="0"/>
              </a:rPr>
              <a:t>Strategic planning for advocacy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66913"/>
            <a:ext cx="7239000" cy="484663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smtClean="0">
                <a:latin typeface="Times New Roman" pitchFamily="18" charset="0"/>
              </a:rPr>
              <a:t>Building the strength of our people</a:t>
            </a:r>
          </a:p>
          <a:p>
            <a:pPr>
              <a:lnSpc>
                <a:spcPct val="90000"/>
              </a:lnSpc>
            </a:pPr>
            <a:r>
              <a:rPr lang="en-US" sz="2400" smtClean="0">
                <a:latin typeface="Times New Roman" pitchFamily="18" charset="0"/>
              </a:rPr>
              <a:t>Reducing the strengths of opponents</a:t>
            </a:r>
          </a:p>
          <a:p>
            <a:pPr>
              <a:lnSpc>
                <a:spcPct val="90000"/>
              </a:lnSpc>
            </a:pPr>
            <a:r>
              <a:rPr lang="en-US" sz="2400" smtClean="0">
                <a:latin typeface="Times New Roman" pitchFamily="18" charset="0"/>
              </a:rPr>
              <a:t>Activating our friends</a:t>
            </a:r>
          </a:p>
          <a:p>
            <a:pPr>
              <a:lnSpc>
                <a:spcPct val="90000"/>
              </a:lnSpc>
            </a:pPr>
            <a:r>
              <a:rPr lang="en-US" sz="2400" smtClean="0">
                <a:latin typeface="Times New Roman" pitchFamily="18" charset="0"/>
              </a:rPr>
              <a:t>Attracting fence sitters to join us or to remain passive</a:t>
            </a:r>
          </a:p>
          <a:p>
            <a:pPr>
              <a:lnSpc>
                <a:spcPct val="90000"/>
              </a:lnSpc>
            </a:pPr>
            <a:r>
              <a:rPr lang="en-US" sz="2400" smtClean="0">
                <a:latin typeface="Times New Roman" pitchFamily="18" charset="0"/>
              </a:rPr>
              <a:t>Converting our limitations in strengths and threats to our opportunities</a:t>
            </a: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DCD831C-8D59-40D4-8F1D-1EFDB5FCA0B8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762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 smtClean="0">
                <a:latin typeface="Times New Roman" pitchFamily="18" charset="0"/>
              </a:rPr>
              <a:t>Developing advocacy strategy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371600"/>
            <a:ext cx="8229600" cy="4191000"/>
          </a:xfrm>
        </p:spPr>
        <p:txBody>
          <a:bodyPr>
            <a:normAutofit fontScale="92500" lnSpcReduction="10000"/>
          </a:bodyPr>
          <a:lstStyle/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400" u="sng" smtClean="0">
                <a:latin typeface="Times New Roman" pitchFamily="18" charset="0"/>
              </a:rPr>
              <a:t>Looking outward: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n-US" sz="2400" smtClean="0">
                <a:latin typeface="Times New Roman" pitchFamily="18" charset="0"/>
              </a:rPr>
              <a:t>What do you want (strategic objective)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n-US" sz="2400" smtClean="0">
                <a:latin typeface="Times New Roman" pitchFamily="18" charset="0"/>
              </a:rPr>
              <a:t>Who can deliver it (identifying key audience)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n-US" sz="2400" smtClean="0">
                <a:latin typeface="Times New Roman" pitchFamily="18" charset="0"/>
              </a:rPr>
              <a:t>What they need to hear (issue framing)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n-US" sz="2400" smtClean="0">
                <a:latin typeface="Times New Roman" pitchFamily="18" charset="0"/>
              </a:rPr>
              <a:t>Who do they need to hear it from (picking messenger)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n-US" sz="2400" smtClean="0">
                <a:latin typeface="Times New Roman" pitchFamily="18" charset="0"/>
              </a:rPr>
              <a:t>How can we got them to hear it (means of delivery)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endParaRPr lang="en-US" sz="2400" smtClean="0">
              <a:latin typeface="Times New Roman" pitchFamily="18" charset="0"/>
            </a:endParaRP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400" u="sng" smtClean="0">
                <a:latin typeface="Times New Roman" pitchFamily="18" charset="0"/>
              </a:rPr>
              <a:t>Looking inward: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n-US" sz="2400" smtClean="0">
                <a:latin typeface="Times New Roman" pitchFamily="18" charset="0"/>
              </a:rPr>
              <a:t>What we have (resources)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n-US" sz="2400" smtClean="0">
                <a:latin typeface="Times New Roman" pitchFamily="18" charset="0"/>
              </a:rPr>
              <a:t>What do we need to develop (gaps)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n-US" sz="2400" smtClean="0">
                <a:latin typeface="Times New Roman" pitchFamily="18" charset="0"/>
              </a:rPr>
              <a:t>How do we begin (first step)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n-US" sz="2400" smtClean="0">
                <a:latin typeface="Times New Roman" pitchFamily="18" charset="0"/>
              </a:rPr>
              <a:t>How do we tell it is working (evaluation)</a:t>
            </a: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BD48A98-B2B7-412E-9C59-FF24CCCB62A8}" type="slidenum">
              <a:rPr lang="en-US"/>
              <a:pPr/>
              <a:t>6</a:t>
            </a:fld>
            <a:endParaRPr lang="en-US"/>
          </a:p>
        </p:txBody>
      </p:sp>
      <p:graphicFrame>
        <p:nvGraphicFramePr>
          <p:cNvPr id="5122" name="Object 4"/>
          <p:cNvGraphicFramePr>
            <a:graphicFrameLocks noChangeAspect="1"/>
          </p:cNvGraphicFramePr>
          <p:nvPr/>
        </p:nvGraphicFramePr>
        <p:xfrm>
          <a:off x="0" y="0"/>
          <a:ext cx="914400" cy="457200"/>
        </p:xfrm>
        <a:graphic>
          <a:graphicData uri="http://schemas.openxmlformats.org/presentationml/2006/ole">
            <p:oleObj spid="_x0000_s5122" r:id="rId3" imgW="8961905" imgH="3266667" progId="">
              <p:embed/>
            </p:oleObj>
          </a:graphicData>
        </a:graphic>
      </p:graphicFrame>
      <p:pic>
        <p:nvPicPr>
          <p:cNvPr id="5126" name="Picture 5" descr="CART-logo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8343900" y="0"/>
            <a:ext cx="800100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B600A07-C8BC-4709-BF9C-5289529539D3}" type="slidenum">
              <a:rPr lang="en-US"/>
              <a:pPr/>
              <a:t>7</a:t>
            </a:fld>
            <a:endParaRPr lang="en-US"/>
          </a:p>
        </p:txBody>
      </p:sp>
      <p:sp>
        <p:nvSpPr>
          <p:cNvPr id="9223" name="Text Box 12"/>
          <p:cNvSpPr txBox="1">
            <a:spLocks noChangeArrowheads="1"/>
          </p:cNvSpPr>
          <p:nvPr/>
        </p:nvSpPr>
        <p:spPr bwMode="auto">
          <a:xfrm>
            <a:off x="1062672" y="228600"/>
            <a:ext cx="638886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3200" b="1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a typeface="+mj-ea"/>
                <a:cs typeface="+mj-cs"/>
              </a:rPr>
              <a:t>Advocacy </a:t>
            </a:r>
            <a:r>
              <a:rPr lang="en-US" sz="3200" b="1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a typeface="+mj-ea"/>
                <a:cs typeface="+mj-cs"/>
              </a:rPr>
              <a:t>Planning CYCLE</a:t>
            </a:r>
            <a:endParaRPr lang="en-US" sz="3200" b="1" cap="all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ea typeface="+mj-ea"/>
              <a:cs typeface="+mj-cs"/>
            </a:endParaRPr>
          </a:p>
        </p:txBody>
      </p:sp>
      <p:grpSp>
        <p:nvGrpSpPr>
          <p:cNvPr id="6150" name="Group 8"/>
          <p:cNvGrpSpPr>
            <a:grpSpLocks/>
          </p:cNvGrpSpPr>
          <p:nvPr/>
        </p:nvGrpSpPr>
        <p:grpSpPr bwMode="auto">
          <a:xfrm>
            <a:off x="533400" y="1066800"/>
            <a:ext cx="7181850" cy="5110163"/>
            <a:chOff x="552" y="7854"/>
            <a:chExt cx="11310" cy="8049"/>
          </a:xfrm>
        </p:grpSpPr>
        <p:sp>
          <p:nvSpPr>
            <p:cNvPr id="9225" name="Oval 9"/>
            <p:cNvSpPr>
              <a:spLocks noChangeArrowheads="1"/>
            </p:cNvSpPr>
            <p:nvPr/>
          </p:nvSpPr>
          <p:spPr bwMode="auto">
            <a:xfrm>
              <a:off x="4430" y="11157"/>
              <a:ext cx="3235" cy="1848"/>
            </a:xfrm>
            <a:prstGeom prst="ellipse">
              <a:avLst/>
            </a:prstGeom>
            <a:solidFill>
              <a:srgbClr val="8064A2"/>
            </a:solidFill>
            <a:ln w="38100">
              <a:solidFill>
                <a:srgbClr val="F2F2F2"/>
              </a:solidFill>
              <a:round/>
              <a:headEnd/>
              <a:tailEnd/>
            </a:ln>
            <a:effectLst>
              <a:outerShdw dist="28398" dir="3806097" algn="ctr" rotWithShape="0">
                <a:srgbClr val="3F3151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52" name="Text Box 10"/>
            <p:cNvSpPr txBox="1">
              <a:spLocks noChangeArrowheads="1"/>
            </p:cNvSpPr>
            <p:nvPr/>
          </p:nvSpPr>
          <p:spPr bwMode="auto">
            <a:xfrm>
              <a:off x="4788" y="11777"/>
              <a:ext cx="2574" cy="737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12700" algn="ctr">
              <a:noFill/>
              <a:prstDash val="dash"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Aft>
                  <a:spcPts val="1000"/>
                </a:spcAft>
              </a:pPr>
              <a:r>
                <a:rPr lang="en-US" sz="1400" b="1">
                  <a:solidFill>
                    <a:srgbClr val="FFFFFF"/>
                  </a:solidFill>
                  <a:latin typeface="Calibri" pitchFamily="34" charset="0"/>
                </a:rPr>
                <a:t>Advocacy Cycle</a:t>
              </a:r>
              <a:endParaRPr lang="en-US"/>
            </a:p>
          </p:txBody>
        </p:sp>
        <p:sp>
          <p:nvSpPr>
            <p:cNvPr id="9227" name="Oval 11"/>
            <p:cNvSpPr>
              <a:spLocks noChangeArrowheads="1"/>
            </p:cNvSpPr>
            <p:nvPr/>
          </p:nvSpPr>
          <p:spPr bwMode="auto">
            <a:xfrm>
              <a:off x="1637" y="8882"/>
              <a:ext cx="2533" cy="1423"/>
            </a:xfrm>
            <a:prstGeom prst="ellipse">
              <a:avLst/>
            </a:prstGeom>
            <a:solidFill>
              <a:srgbClr val="8064A2"/>
            </a:solidFill>
            <a:ln w="38100">
              <a:solidFill>
                <a:srgbClr val="F2F2F2"/>
              </a:solidFill>
              <a:round/>
              <a:headEnd/>
              <a:tailEnd/>
            </a:ln>
            <a:effectLst>
              <a:outerShdw dist="28398" dir="3806097" algn="ctr" rotWithShape="0">
                <a:srgbClr val="3F3151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228" name="Oval 12"/>
            <p:cNvSpPr>
              <a:spLocks noChangeArrowheads="1"/>
            </p:cNvSpPr>
            <p:nvPr/>
          </p:nvSpPr>
          <p:spPr bwMode="auto">
            <a:xfrm>
              <a:off x="4412" y="7854"/>
              <a:ext cx="2535" cy="1423"/>
            </a:xfrm>
            <a:prstGeom prst="ellipse">
              <a:avLst/>
            </a:prstGeom>
            <a:solidFill>
              <a:srgbClr val="8064A2"/>
            </a:solidFill>
            <a:ln w="38100">
              <a:solidFill>
                <a:srgbClr val="F2F2F2"/>
              </a:solidFill>
              <a:round/>
              <a:headEnd/>
              <a:tailEnd/>
            </a:ln>
            <a:effectLst>
              <a:outerShdw dist="28398" dir="3806097" algn="ctr" rotWithShape="0">
                <a:srgbClr val="3F3151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229" name="Oval 13"/>
            <p:cNvSpPr>
              <a:spLocks noChangeArrowheads="1"/>
            </p:cNvSpPr>
            <p:nvPr/>
          </p:nvSpPr>
          <p:spPr bwMode="auto">
            <a:xfrm>
              <a:off x="7665" y="8429"/>
              <a:ext cx="2532" cy="1423"/>
            </a:xfrm>
            <a:prstGeom prst="ellipse">
              <a:avLst/>
            </a:prstGeom>
            <a:solidFill>
              <a:srgbClr val="8064A2"/>
            </a:solidFill>
            <a:ln w="38100">
              <a:solidFill>
                <a:srgbClr val="F2F2F2"/>
              </a:solidFill>
              <a:round/>
              <a:headEnd/>
              <a:tailEnd/>
            </a:ln>
            <a:effectLst>
              <a:outerShdw dist="28398" dir="3806097" algn="ctr" rotWithShape="0">
                <a:srgbClr val="3F3151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230" name="Oval 14"/>
            <p:cNvSpPr>
              <a:spLocks noChangeArrowheads="1"/>
            </p:cNvSpPr>
            <p:nvPr/>
          </p:nvSpPr>
          <p:spPr bwMode="auto">
            <a:xfrm>
              <a:off x="9162" y="10157"/>
              <a:ext cx="2535" cy="1423"/>
            </a:xfrm>
            <a:prstGeom prst="ellipse">
              <a:avLst/>
            </a:prstGeom>
            <a:solidFill>
              <a:srgbClr val="8064A2"/>
            </a:solidFill>
            <a:ln w="38100">
              <a:solidFill>
                <a:srgbClr val="F2F2F2"/>
              </a:solidFill>
              <a:round/>
              <a:headEnd/>
              <a:tailEnd/>
            </a:ln>
            <a:effectLst>
              <a:outerShdw dist="28398" dir="3806097" algn="ctr" rotWithShape="0">
                <a:srgbClr val="3F3151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231" name="Oval 15"/>
            <p:cNvSpPr>
              <a:spLocks noChangeArrowheads="1"/>
            </p:cNvSpPr>
            <p:nvPr/>
          </p:nvSpPr>
          <p:spPr bwMode="auto">
            <a:xfrm>
              <a:off x="9287" y="11990"/>
              <a:ext cx="2533" cy="1420"/>
            </a:xfrm>
            <a:prstGeom prst="ellipse">
              <a:avLst/>
            </a:prstGeom>
            <a:solidFill>
              <a:srgbClr val="8064A2"/>
            </a:solidFill>
            <a:ln w="38100">
              <a:solidFill>
                <a:srgbClr val="F2F2F2"/>
              </a:solidFill>
              <a:round/>
              <a:headEnd/>
              <a:tailEnd/>
            </a:ln>
            <a:effectLst>
              <a:outerShdw dist="28398" dir="3806097" algn="ctr" rotWithShape="0">
                <a:srgbClr val="3F3151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232" name="Oval 16"/>
            <p:cNvSpPr>
              <a:spLocks noChangeArrowheads="1"/>
            </p:cNvSpPr>
            <p:nvPr/>
          </p:nvSpPr>
          <p:spPr bwMode="auto">
            <a:xfrm>
              <a:off x="5970" y="14480"/>
              <a:ext cx="2535" cy="1423"/>
            </a:xfrm>
            <a:prstGeom prst="ellipse">
              <a:avLst/>
            </a:prstGeom>
            <a:solidFill>
              <a:srgbClr val="8064A2"/>
            </a:solidFill>
            <a:ln w="38100">
              <a:solidFill>
                <a:srgbClr val="F2F2F2"/>
              </a:solidFill>
              <a:round/>
              <a:headEnd/>
              <a:tailEnd/>
            </a:ln>
            <a:effectLst>
              <a:outerShdw dist="28398" dir="3806097" algn="ctr" rotWithShape="0">
                <a:srgbClr val="3F3151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233" name="Oval 17"/>
            <p:cNvSpPr>
              <a:spLocks noChangeArrowheads="1"/>
            </p:cNvSpPr>
            <p:nvPr/>
          </p:nvSpPr>
          <p:spPr bwMode="auto">
            <a:xfrm>
              <a:off x="3107" y="14138"/>
              <a:ext cx="2535" cy="1423"/>
            </a:xfrm>
            <a:prstGeom prst="ellipse">
              <a:avLst/>
            </a:prstGeom>
            <a:solidFill>
              <a:srgbClr val="8064A2"/>
            </a:solidFill>
            <a:ln w="38100">
              <a:solidFill>
                <a:srgbClr val="F2F2F2"/>
              </a:solidFill>
              <a:round/>
              <a:headEnd/>
              <a:tailEnd/>
            </a:ln>
            <a:effectLst>
              <a:outerShdw dist="28398" dir="3806097" algn="ctr" rotWithShape="0">
                <a:srgbClr val="3F3151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234" name="Oval 18"/>
            <p:cNvSpPr>
              <a:spLocks noChangeArrowheads="1"/>
            </p:cNvSpPr>
            <p:nvPr/>
          </p:nvSpPr>
          <p:spPr bwMode="auto">
            <a:xfrm>
              <a:off x="917" y="12847"/>
              <a:ext cx="2533" cy="1423"/>
            </a:xfrm>
            <a:prstGeom prst="ellipse">
              <a:avLst/>
            </a:prstGeom>
            <a:solidFill>
              <a:srgbClr val="8064A2"/>
            </a:solidFill>
            <a:ln w="38100" algn="ctr">
              <a:solidFill>
                <a:srgbClr val="F2F2F2"/>
              </a:solidFill>
              <a:round/>
              <a:headEnd/>
              <a:tailEnd/>
            </a:ln>
            <a:effectLst>
              <a:outerShdw dist="28398" dir="3806097" algn="ctr" rotWithShape="0">
                <a:srgbClr val="3F3151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235" name="Oval 19"/>
            <p:cNvSpPr>
              <a:spLocks noChangeArrowheads="1"/>
            </p:cNvSpPr>
            <p:nvPr/>
          </p:nvSpPr>
          <p:spPr bwMode="auto">
            <a:xfrm>
              <a:off x="8827" y="13885"/>
              <a:ext cx="2533" cy="1420"/>
            </a:xfrm>
            <a:prstGeom prst="ellipse">
              <a:avLst/>
            </a:prstGeom>
            <a:solidFill>
              <a:srgbClr val="8064A2"/>
            </a:solidFill>
            <a:ln w="38100">
              <a:solidFill>
                <a:srgbClr val="F2F2F2"/>
              </a:solidFill>
              <a:round/>
              <a:headEnd/>
              <a:tailEnd/>
            </a:ln>
            <a:effectLst>
              <a:outerShdw dist="28398" dir="3806097" algn="ctr" rotWithShape="0">
                <a:srgbClr val="3F3151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236" name="Oval 20"/>
            <p:cNvSpPr>
              <a:spLocks noChangeArrowheads="1"/>
            </p:cNvSpPr>
            <p:nvPr/>
          </p:nvSpPr>
          <p:spPr bwMode="auto">
            <a:xfrm>
              <a:off x="575" y="10567"/>
              <a:ext cx="2532" cy="1423"/>
            </a:xfrm>
            <a:prstGeom prst="ellipse">
              <a:avLst/>
            </a:prstGeom>
            <a:solidFill>
              <a:srgbClr val="8064A2"/>
            </a:solidFill>
            <a:ln w="38100">
              <a:solidFill>
                <a:srgbClr val="F2F2F2"/>
              </a:solidFill>
              <a:round/>
              <a:headEnd/>
              <a:tailEnd/>
            </a:ln>
            <a:effectLst>
              <a:outerShdw dist="28398" dir="3806097" algn="ctr" rotWithShape="0">
                <a:srgbClr val="3F3151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63" name="Text Box 21"/>
            <p:cNvSpPr txBox="1">
              <a:spLocks noChangeArrowheads="1"/>
            </p:cNvSpPr>
            <p:nvPr/>
          </p:nvSpPr>
          <p:spPr bwMode="auto">
            <a:xfrm>
              <a:off x="6024" y="14983"/>
              <a:ext cx="2574" cy="653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12700" algn="ctr">
              <a:noFill/>
              <a:prstDash val="dash"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Aft>
                  <a:spcPts val="1000"/>
                </a:spcAft>
              </a:pPr>
              <a:r>
                <a:rPr lang="en-US" sz="1100" b="1">
                  <a:solidFill>
                    <a:srgbClr val="FFFFFF"/>
                  </a:solidFill>
                  <a:latin typeface="Calibri" pitchFamily="34" charset="0"/>
                </a:rPr>
                <a:t>Assessing resources</a:t>
              </a:r>
              <a:endParaRPr lang="en-US"/>
            </a:p>
          </p:txBody>
        </p:sp>
        <p:sp>
          <p:nvSpPr>
            <p:cNvPr id="6164" name="Text Box 22"/>
            <p:cNvSpPr txBox="1">
              <a:spLocks noChangeArrowheads="1"/>
            </p:cNvSpPr>
            <p:nvPr/>
          </p:nvSpPr>
          <p:spPr bwMode="auto">
            <a:xfrm>
              <a:off x="1744" y="9073"/>
              <a:ext cx="2120" cy="1271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12700" algn="ctr">
              <a:noFill/>
              <a:prstDash val="dash"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Aft>
                  <a:spcPts val="1000"/>
                </a:spcAft>
              </a:pPr>
              <a:r>
                <a:rPr lang="en-US" sz="1100" b="1">
                  <a:solidFill>
                    <a:srgbClr val="FFFFFF"/>
                  </a:solidFill>
                  <a:latin typeface="Calibri" pitchFamily="34" charset="0"/>
                </a:rPr>
                <a:t>Planning for monitoring and evaluation</a:t>
              </a:r>
              <a:endParaRPr lang="en-US"/>
            </a:p>
          </p:txBody>
        </p:sp>
        <p:sp>
          <p:nvSpPr>
            <p:cNvPr id="6165" name="Text Box 23"/>
            <p:cNvSpPr txBox="1">
              <a:spLocks noChangeArrowheads="1"/>
            </p:cNvSpPr>
            <p:nvPr/>
          </p:nvSpPr>
          <p:spPr bwMode="auto">
            <a:xfrm>
              <a:off x="8836" y="14339"/>
              <a:ext cx="2574" cy="653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12700" algn="ctr">
              <a:noFill/>
              <a:prstDash val="dash"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Aft>
                  <a:spcPts val="1000"/>
                </a:spcAft>
              </a:pPr>
              <a:r>
                <a:rPr lang="en-US" sz="1100" b="1">
                  <a:solidFill>
                    <a:srgbClr val="FFFFFF"/>
                  </a:solidFill>
                  <a:latin typeface="Calibri" pitchFamily="34" charset="0"/>
                </a:rPr>
                <a:t>Defining the message</a:t>
              </a:r>
              <a:endParaRPr lang="en-US"/>
            </a:p>
          </p:txBody>
        </p:sp>
        <p:sp>
          <p:nvSpPr>
            <p:cNvPr id="6166" name="Text Box 24"/>
            <p:cNvSpPr txBox="1">
              <a:spLocks noChangeArrowheads="1"/>
            </p:cNvSpPr>
            <p:nvPr/>
          </p:nvSpPr>
          <p:spPr bwMode="auto">
            <a:xfrm>
              <a:off x="7674" y="8801"/>
              <a:ext cx="2574" cy="962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12700" algn="ctr">
              <a:noFill/>
              <a:prstDash val="dash"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Aft>
                  <a:spcPts val="1000"/>
                </a:spcAft>
              </a:pPr>
              <a:r>
                <a:rPr lang="en-US" sz="1100" b="1">
                  <a:solidFill>
                    <a:srgbClr val="FFFFFF"/>
                  </a:solidFill>
                  <a:latin typeface="Calibri" pitchFamily="34" charset="0"/>
                </a:rPr>
                <a:t>Refining issues through analysis and research</a:t>
              </a:r>
              <a:endParaRPr lang="en-US"/>
            </a:p>
          </p:txBody>
        </p:sp>
        <p:sp>
          <p:nvSpPr>
            <p:cNvPr id="6167" name="Text Box 25"/>
            <p:cNvSpPr txBox="1">
              <a:spLocks noChangeArrowheads="1"/>
            </p:cNvSpPr>
            <p:nvPr/>
          </p:nvSpPr>
          <p:spPr bwMode="auto">
            <a:xfrm>
              <a:off x="4514" y="8283"/>
              <a:ext cx="2574" cy="653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12700" algn="ctr">
              <a:noFill/>
              <a:prstDash val="dash"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Aft>
                  <a:spcPts val="1000"/>
                </a:spcAft>
              </a:pPr>
              <a:r>
                <a:rPr lang="en-US" sz="1100" b="1">
                  <a:solidFill>
                    <a:srgbClr val="FFFFFF"/>
                  </a:solidFill>
                  <a:latin typeface="Calibri" pitchFamily="34" charset="0"/>
                </a:rPr>
                <a:t>Identifying the issues</a:t>
              </a:r>
              <a:endParaRPr lang="en-US"/>
            </a:p>
          </p:txBody>
        </p:sp>
        <p:sp>
          <p:nvSpPr>
            <p:cNvPr id="6168" name="Text Box 26"/>
            <p:cNvSpPr txBox="1">
              <a:spLocks noChangeArrowheads="1"/>
            </p:cNvSpPr>
            <p:nvPr/>
          </p:nvSpPr>
          <p:spPr bwMode="auto">
            <a:xfrm>
              <a:off x="9288" y="12431"/>
              <a:ext cx="2574" cy="962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12700" algn="ctr">
              <a:noFill/>
              <a:prstDash val="dash"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Aft>
                  <a:spcPts val="1000"/>
                </a:spcAft>
              </a:pPr>
              <a:r>
                <a:rPr lang="en-US" sz="1100" b="1">
                  <a:solidFill>
                    <a:srgbClr val="FFFFFF"/>
                  </a:solidFill>
                  <a:latin typeface="Calibri" pitchFamily="34" charset="0"/>
                </a:rPr>
                <a:t>Identifying target audience</a:t>
              </a:r>
              <a:endParaRPr lang="en-US"/>
            </a:p>
          </p:txBody>
        </p:sp>
        <p:sp>
          <p:nvSpPr>
            <p:cNvPr id="6169" name="Text Box 27"/>
            <p:cNvSpPr txBox="1">
              <a:spLocks noChangeArrowheads="1"/>
            </p:cNvSpPr>
            <p:nvPr/>
          </p:nvSpPr>
          <p:spPr bwMode="auto">
            <a:xfrm>
              <a:off x="3142" y="14416"/>
              <a:ext cx="2574" cy="1162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12700" algn="ctr">
              <a:noFill/>
              <a:prstDash val="dash"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100" b="1">
                  <a:solidFill>
                    <a:srgbClr val="FFFFFF"/>
                  </a:solidFill>
                  <a:latin typeface="Calibri" pitchFamily="34" charset="0"/>
                </a:rPr>
                <a:t>Choosing advocacy approaches</a:t>
              </a:r>
            </a:p>
            <a:p>
              <a:pPr algn="ctr"/>
              <a:r>
                <a:rPr lang="en-US" sz="1100" b="1">
                  <a:solidFill>
                    <a:srgbClr val="FFFFFF"/>
                  </a:solidFill>
                  <a:latin typeface="Calibri" pitchFamily="34" charset="0"/>
                </a:rPr>
                <a:t>and activities</a:t>
              </a:r>
              <a:endParaRPr lang="en-US"/>
            </a:p>
          </p:txBody>
        </p:sp>
        <p:sp>
          <p:nvSpPr>
            <p:cNvPr id="6170" name="Text Box 28"/>
            <p:cNvSpPr txBox="1">
              <a:spLocks noChangeArrowheads="1"/>
            </p:cNvSpPr>
            <p:nvPr/>
          </p:nvSpPr>
          <p:spPr bwMode="auto">
            <a:xfrm>
              <a:off x="552" y="10783"/>
              <a:ext cx="2574" cy="1162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12700" algn="ctr">
              <a:noFill/>
              <a:prstDash val="dash"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Aft>
                  <a:spcPts val="1000"/>
                </a:spcAft>
              </a:pPr>
              <a:r>
                <a:rPr lang="en-US" sz="1100" b="1">
                  <a:solidFill>
                    <a:srgbClr val="FFFFFF"/>
                  </a:solidFill>
                  <a:latin typeface="Calibri" pitchFamily="34" charset="0"/>
                </a:rPr>
                <a:t>Drawing up an</a:t>
              </a:r>
            </a:p>
            <a:p>
              <a:pPr algn="ctr">
                <a:spcAft>
                  <a:spcPts val="1000"/>
                </a:spcAft>
              </a:pPr>
              <a:r>
                <a:rPr lang="en-US" sz="1100" b="1">
                  <a:solidFill>
                    <a:srgbClr val="FFFFFF"/>
                  </a:solidFill>
                  <a:latin typeface="Calibri" pitchFamily="34" charset="0"/>
                </a:rPr>
                <a:t>Advocacy Plan</a:t>
              </a:r>
              <a:endParaRPr lang="en-US"/>
            </a:p>
          </p:txBody>
        </p:sp>
        <p:sp>
          <p:nvSpPr>
            <p:cNvPr id="6171" name="Text Box 29"/>
            <p:cNvSpPr txBox="1">
              <a:spLocks noChangeArrowheads="1"/>
            </p:cNvSpPr>
            <p:nvPr/>
          </p:nvSpPr>
          <p:spPr bwMode="auto">
            <a:xfrm>
              <a:off x="906" y="13149"/>
              <a:ext cx="2574" cy="962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12700" algn="ctr">
              <a:noFill/>
              <a:prstDash val="dash"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Aft>
                  <a:spcPts val="1000"/>
                </a:spcAft>
              </a:pPr>
              <a:r>
                <a:rPr lang="en-US" sz="1100" b="1">
                  <a:solidFill>
                    <a:srgbClr val="FFFFFF"/>
                  </a:solidFill>
                  <a:latin typeface="Calibri" pitchFamily="34" charset="0"/>
                </a:rPr>
                <a:t>Identifying allies and forging partnerships</a:t>
              </a:r>
              <a:endParaRPr lang="en-US"/>
            </a:p>
          </p:txBody>
        </p:sp>
        <p:sp>
          <p:nvSpPr>
            <p:cNvPr id="6172" name="Text Box 30"/>
            <p:cNvSpPr txBox="1">
              <a:spLocks noChangeArrowheads="1"/>
            </p:cNvSpPr>
            <p:nvPr/>
          </p:nvSpPr>
          <p:spPr bwMode="auto">
            <a:xfrm>
              <a:off x="9212" y="10661"/>
              <a:ext cx="2574" cy="653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12700" algn="ctr">
              <a:noFill/>
              <a:prstDash val="dash"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Aft>
                  <a:spcPts val="1000"/>
                </a:spcAft>
              </a:pPr>
              <a:r>
                <a:rPr lang="en-US" sz="1100" b="1">
                  <a:solidFill>
                    <a:srgbClr val="FFFFFF"/>
                  </a:solidFill>
                  <a:latin typeface="Calibri" pitchFamily="34" charset="0"/>
                </a:rPr>
                <a:t>Setting objectives</a:t>
              </a:r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3600" smtClean="0">
                <a:latin typeface="Times New Roman" pitchFamily="18" charset="0"/>
              </a:rPr>
              <a:t>Types of advocacy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n-US" sz="2400" smtClean="0">
              <a:latin typeface="Times New Roman" pitchFamily="18" charset="0"/>
            </a:endParaRPr>
          </a:p>
          <a:p>
            <a:r>
              <a:rPr lang="en-US" sz="2400" smtClean="0">
                <a:latin typeface="Times New Roman" pitchFamily="18" charset="0"/>
              </a:rPr>
              <a:t>Judicial advocacy</a:t>
            </a:r>
          </a:p>
          <a:p>
            <a:r>
              <a:rPr lang="en-US" sz="2400" smtClean="0">
                <a:latin typeface="Times New Roman" pitchFamily="18" charset="0"/>
              </a:rPr>
              <a:t>Bureaucratic advocacy</a:t>
            </a:r>
          </a:p>
          <a:p>
            <a:r>
              <a:rPr lang="en-US" sz="2400" smtClean="0">
                <a:latin typeface="Times New Roman" pitchFamily="18" charset="0"/>
              </a:rPr>
              <a:t>Legislative advocacy</a:t>
            </a:r>
          </a:p>
          <a:p>
            <a:r>
              <a:rPr lang="en-US" sz="2400" smtClean="0">
                <a:latin typeface="Times New Roman" pitchFamily="18" charset="0"/>
              </a:rPr>
              <a:t>Media advocacy</a:t>
            </a:r>
          </a:p>
        </p:txBody>
      </p:sp>
      <p:sp>
        <p:nvSpPr>
          <p:cNvPr id="7173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AF2F23E-C88D-43B0-9EF6-3C09A0741573}" type="slidenum">
              <a:rPr lang="en-US"/>
              <a:pPr/>
              <a:t>8</a:t>
            </a:fld>
            <a:endParaRPr lang="en-US"/>
          </a:p>
        </p:txBody>
      </p:sp>
      <p:graphicFrame>
        <p:nvGraphicFramePr>
          <p:cNvPr id="7170" name="Object 4"/>
          <p:cNvGraphicFramePr>
            <a:graphicFrameLocks noChangeAspect="1"/>
          </p:cNvGraphicFramePr>
          <p:nvPr/>
        </p:nvGraphicFramePr>
        <p:xfrm>
          <a:off x="0" y="0"/>
          <a:ext cx="914400" cy="457200"/>
        </p:xfrm>
        <a:graphic>
          <a:graphicData uri="http://schemas.openxmlformats.org/presentationml/2006/ole">
            <p:oleObj spid="_x0000_s7170" r:id="rId3" imgW="8961905" imgH="3266667" progId="">
              <p:embed/>
            </p:oleObj>
          </a:graphicData>
        </a:graphic>
      </p:graphicFrame>
      <p:pic>
        <p:nvPicPr>
          <p:cNvPr id="7174" name="Picture 5" descr="CART-logo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8343900" y="0"/>
            <a:ext cx="800100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 smtClean="0">
                <a:latin typeface="Times New Roman" pitchFamily="18" charset="0"/>
              </a:rPr>
              <a:t>Tips for legislative advocacy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7315200" cy="4648200"/>
          </a:xfrm>
        </p:spPr>
        <p:txBody>
          <a:bodyPr/>
          <a:lstStyle/>
          <a:p>
            <a:r>
              <a:rPr lang="en-US" sz="2400" dirty="0" smtClean="0">
                <a:latin typeface="Times New Roman" pitchFamily="18" charset="0"/>
              </a:rPr>
              <a:t>Know the legislative system, its functioning and avenues for interventions</a:t>
            </a:r>
          </a:p>
          <a:p>
            <a:r>
              <a:rPr lang="en-US" sz="2400" dirty="0" smtClean="0">
                <a:latin typeface="Times New Roman" pitchFamily="18" charset="0"/>
              </a:rPr>
              <a:t>Identify the MP/MLAs and build </a:t>
            </a:r>
            <a:r>
              <a:rPr lang="en-US" sz="2400" dirty="0" err="1" smtClean="0">
                <a:latin typeface="Times New Roman" pitchFamily="18" charset="0"/>
              </a:rPr>
              <a:t>rappo</a:t>
            </a:r>
            <a:r>
              <a:rPr lang="en-US" sz="2400" dirty="0" smtClean="0">
                <a:latin typeface="Times New Roman" pitchFamily="18" charset="0"/>
              </a:rPr>
              <a:t> with them</a:t>
            </a:r>
          </a:p>
          <a:p>
            <a:r>
              <a:rPr lang="en-US" sz="2400" dirty="0" smtClean="0">
                <a:latin typeface="Times New Roman" pitchFamily="18" charset="0"/>
              </a:rPr>
              <a:t>Feed them with information about the issue (fact, figures, its implications etc.)</a:t>
            </a:r>
          </a:p>
          <a:p>
            <a:r>
              <a:rPr lang="en-US" sz="2400" dirty="0" smtClean="0">
                <a:latin typeface="Times New Roman" pitchFamily="18" charset="0"/>
              </a:rPr>
              <a:t>The information should be simple, brief and in the language of the MP/MLA</a:t>
            </a:r>
          </a:p>
          <a:p>
            <a:r>
              <a:rPr lang="en-US" sz="2400" dirty="0" smtClean="0">
                <a:latin typeface="Times New Roman" pitchFamily="18" charset="0"/>
              </a:rPr>
              <a:t>Tell them also how they can help in or raise the issue.</a:t>
            </a:r>
          </a:p>
          <a:p>
            <a:r>
              <a:rPr lang="en-US" sz="2400" dirty="0" err="1" smtClean="0">
                <a:latin typeface="Times New Roman" pitchFamily="18" charset="0"/>
              </a:rPr>
              <a:t>Mobilise</a:t>
            </a:r>
            <a:r>
              <a:rPr lang="en-US" sz="2400" dirty="0" smtClean="0">
                <a:latin typeface="Times New Roman" pitchFamily="18" charset="0"/>
              </a:rPr>
              <a:t> public support in favor of the issue</a:t>
            </a:r>
          </a:p>
          <a:p>
            <a:endParaRPr lang="en-US" sz="2400" dirty="0" smtClean="0">
              <a:latin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</a:endParaRPr>
          </a:p>
        </p:txBody>
      </p:sp>
      <p:sp>
        <p:nvSpPr>
          <p:cNvPr id="8197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A0075AA-7C53-4C92-B1FD-FCDDAE53FFF3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pulent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619</TotalTime>
  <Words>780</Words>
  <Application>Microsoft PowerPoint</Application>
  <PresentationFormat>On-screen Show (4:3)</PresentationFormat>
  <Paragraphs>138</Paragraphs>
  <Slides>17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Opulent</vt:lpstr>
      <vt:lpstr>Basic Advocacy Skills</vt:lpstr>
      <vt:lpstr>Presentation Outlines</vt:lpstr>
      <vt:lpstr>Meaning of Advocacy </vt:lpstr>
      <vt:lpstr>Why do we need Advocacy</vt:lpstr>
      <vt:lpstr>Strategic planning for advocacy</vt:lpstr>
      <vt:lpstr>Developing advocacy strategy</vt:lpstr>
      <vt:lpstr>Slide 7</vt:lpstr>
      <vt:lpstr>Types of advocacy</vt:lpstr>
      <vt:lpstr>Tips for legislative advocacy</vt:lpstr>
      <vt:lpstr>Tips for bureaucratic advocacy </vt:lpstr>
      <vt:lpstr>Media Advocacy </vt:lpstr>
      <vt:lpstr>10 steps of Media Advocacy</vt:lpstr>
      <vt:lpstr>News Marketing</vt:lpstr>
      <vt:lpstr>Do’s for press release</vt:lpstr>
      <vt:lpstr>Don'ts for press release</vt:lpstr>
      <vt:lpstr>Slide 16</vt:lpstr>
      <vt:lpstr>Thank You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Cuts PN</cp:lastModifiedBy>
  <cp:revision>143</cp:revision>
  <dcterms:created xsi:type="dcterms:W3CDTF">1601-01-01T00:00:00Z</dcterms:created>
  <dcterms:modified xsi:type="dcterms:W3CDTF">2012-03-22T11:27:55Z</dcterms:modified>
</cp:coreProperties>
</file>