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56" r:id="rId2"/>
    <p:sldId id="275" r:id="rId3"/>
    <p:sldId id="276" r:id="rId4"/>
    <p:sldId id="261" r:id="rId5"/>
    <p:sldId id="257" r:id="rId6"/>
    <p:sldId id="263" r:id="rId7"/>
    <p:sldId id="265" r:id="rId8"/>
    <p:sldId id="259" r:id="rId9"/>
    <p:sldId id="270" r:id="rId10"/>
    <p:sldId id="264" r:id="rId11"/>
    <p:sldId id="269" r:id="rId12"/>
    <p:sldId id="266" r:id="rId13"/>
    <p:sldId id="267" r:id="rId14"/>
    <p:sldId id="268" r:id="rId15"/>
    <p:sldId id="272" r:id="rId16"/>
    <p:sldId id="274" r:id="rId17"/>
    <p:sldId id="273"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15" y="6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FCCD46-52C8-4104-9C04-5CBDC211BE07}" type="datetimeFigureOut">
              <a:rPr lang="en-US" smtClean="0"/>
              <a:pPr/>
              <a:t>4/23/2016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35CA99-CA22-4632-8E60-75D838B0AE67}" type="slidenum">
              <a:rPr lang="en-US" smtClean="0"/>
              <a:pPr/>
              <a:t>‹#›</a:t>
            </a:fld>
            <a:endParaRPr lang="en-US"/>
          </a:p>
        </p:txBody>
      </p:sp>
    </p:spTree>
    <p:extLst>
      <p:ext uri="{BB962C8B-B14F-4D97-AF65-F5344CB8AC3E}">
        <p14:creationId xmlns:p14="http://schemas.microsoft.com/office/powerpoint/2010/main" val="1985750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37A3D2C6-8777-446D-B758-24D64D0C1F22}" type="slidenum">
              <a:rPr lang="en-GB" smtClean="0"/>
              <a:pPr/>
              <a:t>12</a:t>
            </a:fld>
            <a:endParaRPr lang="en-GB"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77095D5-0D65-44D1-8AD4-2DD79418376A}" type="datetime1">
              <a:rPr lang="en-US" smtClean="0"/>
              <a:pPr/>
              <a:t>4/23/2016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2E6D499-6556-4436-9203-BFD8882826F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391F83-0B2C-4E7C-B8BD-A668C5004D86}" type="datetime1">
              <a:rPr lang="en-US" smtClean="0"/>
              <a:pPr/>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6D499-6556-4436-9203-BFD8882826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E75476-20DA-4798-B5DD-487EBED112B0}" type="datetime1">
              <a:rPr lang="en-US" smtClean="0"/>
              <a:pPr/>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6D499-6556-4436-9203-BFD8882826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EB343FD-A879-45DA-8E44-E9DAF7826E3F}" type="datetime1">
              <a:rPr lang="en-US" smtClean="0"/>
              <a:pPr/>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6D499-6556-4436-9203-BFD8882826F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326E2A-9AE6-4B5B-AD01-5FDA8061FAC1}" type="datetime1">
              <a:rPr lang="en-US" smtClean="0"/>
              <a:pPr/>
              <a:t>4/23/2016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2E6D499-6556-4436-9203-BFD8882826F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1F452F4-FBC2-49C7-8784-D9A69762F51F}" type="datetime1">
              <a:rPr lang="en-US" smtClean="0"/>
              <a:pPr/>
              <a:t>4/23/2016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6D499-6556-4436-9203-BFD8882826F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CABB087-B556-4302-B312-CAE645EA7CA6}" type="datetime1">
              <a:rPr lang="en-US" smtClean="0"/>
              <a:pPr/>
              <a:t>4/23/2016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E6D499-6556-4436-9203-BFD8882826F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27C316-21FF-4598-8602-9B8E6476DC3C}" type="datetime1">
              <a:rPr lang="en-US" smtClean="0"/>
              <a:pPr/>
              <a:t>4/23/2016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E6D499-6556-4436-9203-BFD8882826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E6DE47-54E2-45A4-85CC-F300696FA080}" type="datetime1">
              <a:rPr lang="en-US" smtClean="0"/>
              <a:pPr/>
              <a:t>4/23/2016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E6D499-6556-4436-9203-BFD8882826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A02869-659C-4608-A6FF-8D932A60A9B3}" type="datetime1">
              <a:rPr lang="en-US" smtClean="0"/>
              <a:pPr/>
              <a:t>4/23/2016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6D499-6556-4436-9203-BFD8882826F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9921271-2AD3-490D-A734-6CBCE83F2ED6}" type="datetime1">
              <a:rPr lang="en-US" smtClean="0"/>
              <a:pPr/>
              <a:t>4/23/2016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2E6D499-6556-4436-9203-BFD8882826F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870395D-9FBB-4415-BEF4-843281FC33E9}" type="datetime1">
              <a:rPr lang="en-US" smtClean="0"/>
              <a:pPr/>
              <a:t>4/23/2016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2E6D499-6556-4436-9203-BFD8882826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psm@cut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8728" y="4714884"/>
            <a:ext cx="6400800" cy="1600200"/>
          </a:xfrm>
        </p:spPr>
        <p:txBody>
          <a:bodyPr/>
          <a:lstStyle/>
          <a:p>
            <a:r>
              <a:rPr lang="en-US" b="1" dirty="0" smtClean="0"/>
              <a:t>Pradeep S. Mehta</a:t>
            </a:r>
          </a:p>
          <a:p>
            <a:r>
              <a:rPr lang="en-US" dirty="0" smtClean="0"/>
              <a:t>April 25, 2016</a:t>
            </a:r>
          </a:p>
          <a:p>
            <a:r>
              <a:rPr lang="en-US" dirty="0" smtClean="0"/>
              <a:t>Addis Ababa, Ethiopia</a:t>
            </a:r>
            <a:endParaRPr lang="en-US" dirty="0"/>
          </a:p>
        </p:txBody>
      </p:sp>
      <p:sp>
        <p:nvSpPr>
          <p:cNvPr id="2" name="Title 1"/>
          <p:cNvSpPr>
            <a:spLocks noGrp="1"/>
          </p:cNvSpPr>
          <p:nvPr>
            <p:ph type="ctrTitle"/>
          </p:nvPr>
        </p:nvSpPr>
        <p:spPr>
          <a:xfrm>
            <a:off x="609600" y="1524000"/>
            <a:ext cx="7772400" cy="1470025"/>
          </a:xfrm>
        </p:spPr>
        <p:txBody>
          <a:bodyPr/>
          <a:lstStyle/>
          <a:p>
            <a:r>
              <a:rPr lang="en-US" dirty="0" smtClean="0">
                <a:latin typeface="Times New Roman" pitchFamily="18" charset="0"/>
                <a:cs typeface="Times New Roman" pitchFamily="18" charset="0"/>
              </a:rPr>
              <a:t>Competition: Why is it important for CFTA</a:t>
            </a:r>
            <a:endParaRPr lang="en-US" dirty="0">
              <a:latin typeface="Times New Roman" pitchFamily="18" charset="0"/>
              <a:cs typeface="Times New Roman" pitchFamily="18" charset="0"/>
            </a:endParaRPr>
          </a:p>
        </p:txBody>
      </p:sp>
      <p:pic>
        <p:nvPicPr>
          <p:cNvPr id="4" name="Picture 3" descr="D:\SHK\Downloads_D Drive\CUTS registered log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86116" y="3714752"/>
            <a:ext cx="2668297" cy="857256"/>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sz="3600" b="1" dirty="0" smtClean="0">
                <a:latin typeface="Times New Roman" pitchFamily="18" charset="0"/>
                <a:cs typeface="Times New Roman" pitchFamily="18" charset="0"/>
              </a:rPr>
              <a:t>Examples- MNC Conduct in regional markets</a:t>
            </a:r>
            <a:endParaRPr lang="en-US" sz="36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1066801"/>
            <a:ext cx="8229600" cy="4800600"/>
          </a:xfrm>
        </p:spPr>
        <p:txBody>
          <a:bodyPr>
            <a:noAutofit/>
          </a:bodyPr>
          <a:lstStyle/>
          <a:p>
            <a:pPr>
              <a:spcBef>
                <a:spcPts val="0"/>
              </a:spcBef>
            </a:pPr>
            <a:r>
              <a:rPr lang="en-GB" sz="2000" dirty="0" smtClean="0">
                <a:latin typeface="Times New Roman" pitchFamily="18" charset="0"/>
                <a:cs typeface="Times New Roman" pitchFamily="18" charset="0"/>
              </a:rPr>
              <a:t>MNCs can acquire local manufacturing companies and then close them afterwards, supplying through agents in the same region</a:t>
            </a:r>
          </a:p>
          <a:p>
            <a:pPr lvl="1">
              <a:spcBef>
                <a:spcPts val="0"/>
              </a:spcBef>
            </a:pPr>
            <a:r>
              <a:rPr lang="en-GB" sz="1700" dirty="0" smtClean="0">
                <a:latin typeface="Times New Roman" pitchFamily="18" charset="0"/>
                <a:cs typeface="Times New Roman" pitchFamily="18" charset="0"/>
              </a:rPr>
              <a:t>During a merger in the cement industry, the competition authorities of Zambia and Zimbabwe established that </a:t>
            </a:r>
            <a:r>
              <a:rPr lang="en-GB" sz="1700" i="1" dirty="0" smtClean="0">
                <a:latin typeface="Times New Roman" pitchFamily="18" charset="0"/>
                <a:cs typeface="Times New Roman" pitchFamily="18" charset="0"/>
              </a:rPr>
              <a:t>Lafarge </a:t>
            </a:r>
            <a:r>
              <a:rPr lang="en-GB" sz="1700" dirty="0" smtClean="0">
                <a:latin typeface="Times New Roman" pitchFamily="18" charset="0"/>
                <a:cs typeface="Times New Roman" pitchFamily="18" charset="0"/>
              </a:rPr>
              <a:t>had closed some of its cement plants acquired in other COMESA countries to control availability </a:t>
            </a:r>
          </a:p>
          <a:p>
            <a:pPr marL="457200" lvl="1" indent="0">
              <a:spcBef>
                <a:spcPts val="0"/>
              </a:spcBef>
              <a:buNone/>
            </a:pPr>
            <a:endParaRPr lang="en-US" sz="1800" dirty="0" smtClean="0">
              <a:latin typeface="Times New Roman" pitchFamily="18" charset="0"/>
              <a:cs typeface="Times New Roman" pitchFamily="18" charset="0"/>
            </a:endParaRPr>
          </a:p>
          <a:p>
            <a:pPr>
              <a:spcBef>
                <a:spcPts val="0"/>
              </a:spcBef>
            </a:pPr>
            <a:r>
              <a:rPr lang="en-GB" sz="2200" dirty="0" smtClean="0">
                <a:latin typeface="Times New Roman" pitchFamily="18" charset="0"/>
                <a:cs typeface="Times New Roman" pitchFamily="18" charset="0"/>
              </a:rPr>
              <a:t> </a:t>
            </a:r>
            <a:r>
              <a:rPr lang="en-GB" sz="2000" dirty="0" smtClean="0">
                <a:latin typeface="Times New Roman" pitchFamily="18" charset="0"/>
                <a:cs typeface="Times New Roman" pitchFamily="18" charset="0"/>
              </a:rPr>
              <a:t>The distribution agents of MNCs may abuse sole distributorship. </a:t>
            </a:r>
          </a:p>
          <a:p>
            <a:pPr lvl="1">
              <a:spcBef>
                <a:spcPts val="0"/>
              </a:spcBef>
            </a:pPr>
            <a:r>
              <a:rPr lang="en-GB" sz="1700" dirty="0" smtClean="0">
                <a:latin typeface="Times New Roman" pitchFamily="18" charset="0"/>
                <a:cs typeface="Times New Roman" pitchFamily="18" charset="0"/>
              </a:rPr>
              <a:t>In The Gambia, exclusive vertical distribution agreements existed between distribution agents and the firms they import from</a:t>
            </a:r>
          </a:p>
          <a:p>
            <a:pPr lvl="1">
              <a:spcBef>
                <a:spcPts val="0"/>
              </a:spcBef>
            </a:pPr>
            <a:r>
              <a:rPr lang="en-GB" sz="1700" dirty="0" smtClean="0">
                <a:latin typeface="Times New Roman" pitchFamily="18" charset="0"/>
                <a:cs typeface="Times New Roman" pitchFamily="18" charset="0"/>
              </a:rPr>
              <a:t>They created distortions in the market; a wholesaler who is interested in buying sugar from the agent would be given a condition to buy rice from the importers </a:t>
            </a:r>
            <a:endParaRPr lang="en-US" sz="1700" dirty="0" smtClean="0">
              <a:latin typeface="Times New Roman" pitchFamily="18" charset="0"/>
              <a:cs typeface="Times New Roman" pitchFamily="18" charset="0"/>
            </a:endParaRPr>
          </a:p>
          <a:p>
            <a:pPr lvl="1">
              <a:spcBef>
                <a:spcPts val="0"/>
              </a:spcBef>
            </a:pPr>
            <a:r>
              <a:rPr lang="en-GB" sz="1700" dirty="0" smtClean="0">
                <a:latin typeface="Times New Roman" pitchFamily="18" charset="0"/>
                <a:cs typeface="Times New Roman" pitchFamily="18" charset="0"/>
              </a:rPr>
              <a:t>In Togo, RAMCO a leading appliances and electronics firm claimed an exclusive distribution agreement with LG in Togo and seized LG appliances from its competitors. The practice only stopped after the company failed to prove the existence of the exclusive contract in the courts and was ordered to pay damages. </a:t>
            </a:r>
            <a:endParaRPr lang="en-US" sz="17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2E6D499-6556-4436-9203-BFD8882826F6}"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200" b="1" dirty="0" smtClean="0">
                <a:latin typeface="Times New Roman" pitchFamily="18" charset="0"/>
                <a:cs typeface="Times New Roman" pitchFamily="18" charset="0"/>
              </a:rPr>
              <a:t>The case of the East African Community</a:t>
            </a:r>
            <a:endParaRPr lang="en-US" sz="32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990600"/>
            <a:ext cx="8229600" cy="5135563"/>
          </a:xfrm>
        </p:spPr>
        <p:txBody>
          <a:bodyPr>
            <a:normAutofit fontScale="92500" lnSpcReduction="20000"/>
          </a:bodyPr>
          <a:lstStyle/>
          <a:p>
            <a:pPr>
              <a:spcBef>
                <a:spcPts val="0"/>
              </a:spcBef>
            </a:pPr>
            <a:r>
              <a:rPr lang="en-GB" sz="2200" dirty="0" smtClean="0">
                <a:latin typeface="Times New Roman" pitchFamily="18" charset="0"/>
                <a:cs typeface="Times New Roman" pitchFamily="18" charset="0"/>
              </a:rPr>
              <a:t>The EAC can be used as an example to reflect two critical components within the CTFA context</a:t>
            </a:r>
          </a:p>
          <a:p>
            <a:pPr lvl="1">
              <a:spcBef>
                <a:spcPts val="0"/>
              </a:spcBef>
            </a:pPr>
            <a:r>
              <a:rPr lang="en-GB" sz="1800" dirty="0" smtClean="0">
                <a:latin typeface="Times New Roman" pitchFamily="18" charset="0"/>
                <a:cs typeface="Times New Roman" pitchFamily="18" charset="0"/>
              </a:rPr>
              <a:t>Countries without competition laws are vulnerable to cross border competition issues</a:t>
            </a:r>
          </a:p>
          <a:p>
            <a:pPr lvl="1">
              <a:spcBef>
                <a:spcPts val="0"/>
              </a:spcBef>
            </a:pPr>
            <a:r>
              <a:rPr lang="en-GB" sz="1800" dirty="0" smtClean="0">
                <a:latin typeface="Times New Roman" pitchFamily="18" charset="0"/>
                <a:cs typeface="Times New Roman" pitchFamily="18" charset="0"/>
              </a:rPr>
              <a:t>Only a multicountry competition law being effectively implemented can address the issues</a:t>
            </a:r>
          </a:p>
          <a:p>
            <a:pPr marL="457200" lvl="1" indent="0">
              <a:spcBef>
                <a:spcPts val="0"/>
              </a:spcBef>
              <a:buNone/>
            </a:pPr>
            <a:endParaRPr lang="en-GB" sz="1800" dirty="0" smtClean="0">
              <a:latin typeface="Times New Roman" pitchFamily="18" charset="0"/>
              <a:cs typeface="Times New Roman" pitchFamily="18" charset="0"/>
            </a:endParaRPr>
          </a:p>
          <a:p>
            <a:pPr>
              <a:spcBef>
                <a:spcPts val="0"/>
              </a:spcBef>
            </a:pPr>
            <a:r>
              <a:rPr lang="en-GB" sz="2200" dirty="0" smtClean="0">
                <a:latin typeface="Times New Roman" pitchFamily="18" charset="0"/>
                <a:cs typeface="Times New Roman" pitchFamily="18" charset="0"/>
              </a:rPr>
              <a:t>Currently, only two EAC countries, Kenya and Tanzania, have significant level of experience in handling competition issues</a:t>
            </a:r>
          </a:p>
          <a:p>
            <a:pPr lvl="1">
              <a:spcBef>
                <a:spcPts val="0"/>
              </a:spcBef>
            </a:pPr>
            <a:r>
              <a:rPr lang="en-GB" sz="1800" dirty="0" smtClean="0">
                <a:latin typeface="Times New Roman" pitchFamily="18" charset="0"/>
                <a:cs typeface="Times New Roman" pitchFamily="18" charset="0"/>
              </a:rPr>
              <a:t>Burundi and Rwanda recently adopted competition laws and are yet to fully implement them. Uganda is yet to adopt a competition law</a:t>
            </a:r>
          </a:p>
          <a:p>
            <a:pPr marL="457200" lvl="1" indent="0">
              <a:spcBef>
                <a:spcPts val="0"/>
              </a:spcBef>
              <a:buNone/>
            </a:pPr>
            <a:endParaRPr lang="en-GB" sz="1800" dirty="0" smtClean="0">
              <a:latin typeface="Times New Roman" pitchFamily="18" charset="0"/>
              <a:cs typeface="Times New Roman" pitchFamily="18" charset="0"/>
            </a:endParaRPr>
          </a:p>
          <a:p>
            <a:pPr>
              <a:spcBef>
                <a:spcPts val="0"/>
              </a:spcBef>
            </a:pPr>
            <a:r>
              <a:rPr lang="en-GB" sz="2200" dirty="0" smtClean="0">
                <a:latin typeface="Times New Roman" pitchFamily="18" charset="0"/>
                <a:cs typeface="Times New Roman" pitchFamily="18" charset="0"/>
              </a:rPr>
              <a:t>The pace of competition reforms at regional level has been slower than the pace of regional integration</a:t>
            </a:r>
          </a:p>
          <a:p>
            <a:pPr lvl="1">
              <a:spcBef>
                <a:spcPts val="0"/>
              </a:spcBef>
            </a:pPr>
            <a:r>
              <a:rPr lang="en-GB" sz="1800" dirty="0" smtClean="0">
                <a:latin typeface="Times New Roman" pitchFamily="18" charset="0"/>
                <a:cs typeface="Times New Roman" pitchFamily="18" charset="0"/>
              </a:rPr>
              <a:t>the EAC Competition Act was enacted in 2006 and its implementation has not been prioritised by member countries</a:t>
            </a:r>
          </a:p>
          <a:p>
            <a:pPr marL="457200" lvl="1" indent="0">
              <a:spcBef>
                <a:spcPts val="0"/>
              </a:spcBef>
              <a:buNone/>
            </a:pPr>
            <a:endParaRPr lang="en-GB" sz="1800" dirty="0" smtClean="0">
              <a:latin typeface="Times New Roman" pitchFamily="18" charset="0"/>
              <a:cs typeface="Times New Roman" pitchFamily="18" charset="0"/>
            </a:endParaRPr>
          </a:p>
          <a:p>
            <a:pPr>
              <a:spcBef>
                <a:spcPts val="0"/>
              </a:spcBef>
            </a:pPr>
            <a:r>
              <a:rPr lang="en-US" sz="2200" dirty="0" smtClean="0">
                <a:latin typeface="Times New Roman" pitchFamily="18" charset="0"/>
                <a:cs typeface="Times New Roman" pitchFamily="18" charset="0"/>
              </a:rPr>
              <a:t>Newspaper reports have indicated some potential competition concerns in the EAC going unregulated due to lack of capacity</a:t>
            </a:r>
          </a:p>
          <a:p>
            <a:pPr marL="0" indent="0">
              <a:spcBef>
                <a:spcPts val="0"/>
              </a:spcBef>
              <a:buNone/>
            </a:pPr>
            <a:endParaRPr lang="en-US" sz="2200" dirty="0" smtClean="0">
              <a:latin typeface="Times New Roman" pitchFamily="18" charset="0"/>
              <a:cs typeface="Times New Roman" pitchFamily="18" charset="0"/>
            </a:endParaRPr>
          </a:p>
          <a:p>
            <a:pPr>
              <a:spcBef>
                <a:spcPts val="0"/>
              </a:spcBef>
            </a:pPr>
            <a:r>
              <a:rPr lang="en-US" sz="2200" dirty="0" smtClean="0">
                <a:latin typeface="Times New Roman" pitchFamily="18" charset="0"/>
                <a:cs typeface="Times New Roman" pitchFamily="18" charset="0"/>
              </a:rPr>
              <a:t>Following examples highlight the conduct of MNCs in various sectors: breweries, cement, banking and mobile telecommunication </a:t>
            </a:r>
          </a:p>
          <a:p>
            <a:endParaRPr lang="en-US" dirty="0"/>
          </a:p>
        </p:txBody>
      </p:sp>
      <p:sp>
        <p:nvSpPr>
          <p:cNvPr id="4" name="Slide Number Placeholder 3"/>
          <p:cNvSpPr>
            <a:spLocks noGrp="1"/>
          </p:cNvSpPr>
          <p:nvPr>
            <p:ph type="sldNum" sz="quarter" idx="12"/>
          </p:nvPr>
        </p:nvSpPr>
        <p:spPr/>
        <p:txBody>
          <a:bodyPr/>
          <a:lstStyle/>
          <a:p>
            <a:fld id="{F2E6D499-6556-4436-9203-BFD8882826F6}"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381000" y="152400"/>
            <a:ext cx="8229600" cy="685800"/>
          </a:xfrm>
        </p:spPr>
        <p:txBody>
          <a:bodyPr>
            <a:normAutofit/>
          </a:bodyPr>
          <a:lstStyle/>
          <a:p>
            <a:pPr eaLnBrk="1" hangingPunct="1"/>
            <a:r>
              <a:rPr lang="en-GB" sz="3200" b="1" dirty="0" smtClean="0">
                <a:latin typeface="Times New Roman" pitchFamily="18" charset="0"/>
              </a:rPr>
              <a:t>Breweries Sector</a:t>
            </a:r>
          </a:p>
        </p:txBody>
      </p:sp>
      <p:sp>
        <p:nvSpPr>
          <p:cNvPr id="4" name="Slide Number Placeholder 5"/>
          <p:cNvSpPr>
            <a:spLocks noGrp="1"/>
          </p:cNvSpPr>
          <p:nvPr>
            <p:ph type="sldNum" sz="quarter" idx="12"/>
          </p:nvPr>
        </p:nvSpPr>
        <p:spPr/>
        <p:txBody>
          <a:bodyPr/>
          <a:lstStyle/>
          <a:p>
            <a:pPr>
              <a:defRPr/>
            </a:pPr>
            <a:fld id="{AD858AAF-75B4-4BC1-B399-B754F0590151}" type="slidenum">
              <a:rPr lang="en-GB"/>
              <a:pPr>
                <a:defRPr/>
              </a:pPr>
              <a:t>12</a:t>
            </a:fld>
            <a:endParaRPr lang="en-GB"/>
          </a:p>
        </p:txBody>
      </p:sp>
      <p:sp>
        <p:nvSpPr>
          <p:cNvPr id="5124" name="Rectangle 3"/>
          <p:cNvSpPr>
            <a:spLocks noGrp="1" noChangeArrowheads="1"/>
          </p:cNvSpPr>
          <p:nvPr>
            <p:ph sz="quarter" idx="1"/>
          </p:nvPr>
        </p:nvSpPr>
        <p:spPr>
          <a:xfrm>
            <a:off x="533400" y="838200"/>
            <a:ext cx="8229600" cy="5211763"/>
          </a:xfrm>
        </p:spPr>
        <p:txBody>
          <a:bodyPr>
            <a:normAutofit/>
          </a:bodyPr>
          <a:lstStyle/>
          <a:p>
            <a:pPr algn="just">
              <a:spcBef>
                <a:spcPts val="0"/>
              </a:spcBef>
              <a:defRPr/>
            </a:pPr>
            <a:r>
              <a:rPr lang="en-GB" sz="2000" dirty="0" smtClean="0">
                <a:latin typeface="Times New Roman" pitchFamily="18" charset="0"/>
                <a:cs typeface="Times New Roman" pitchFamily="18" charset="0"/>
              </a:rPr>
              <a:t>Has a huge presence of MNCs in the EAC countries</a:t>
            </a:r>
          </a:p>
          <a:p>
            <a:pPr marL="0" indent="0" algn="just">
              <a:spcBef>
                <a:spcPts val="0"/>
              </a:spcBef>
              <a:buNone/>
              <a:defRPr/>
            </a:pPr>
            <a:endParaRPr lang="en-GB" sz="2000" dirty="0" smtClean="0">
              <a:latin typeface="Times New Roman" pitchFamily="18" charset="0"/>
              <a:cs typeface="Times New Roman" pitchFamily="18" charset="0"/>
            </a:endParaRPr>
          </a:p>
          <a:p>
            <a:pPr algn="just">
              <a:spcBef>
                <a:spcPts val="0"/>
              </a:spcBef>
              <a:defRPr/>
            </a:pPr>
            <a:r>
              <a:rPr lang="en-GB" sz="2000" dirty="0" smtClean="0">
                <a:latin typeface="Times New Roman" pitchFamily="18" charset="0"/>
                <a:cs typeface="Times New Roman" pitchFamily="18" charset="0"/>
              </a:rPr>
              <a:t>Global giants in the breweries sector such as SABMiller, Diageo and Heineken all have a presence in at least one of the EAC countries </a:t>
            </a:r>
            <a:endParaRPr lang="en-US" sz="2000" dirty="0" smtClean="0">
              <a:latin typeface="Times New Roman" pitchFamily="18" charset="0"/>
              <a:cs typeface="Times New Roman" pitchFamily="18" charset="0"/>
            </a:endParaRPr>
          </a:p>
          <a:p>
            <a:pPr lvl="1" algn="just">
              <a:spcBef>
                <a:spcPts val="0"/>
              </a:spcBef>
              <a:defRPr/>
            </a:pPr>
            <a:r>
              <a:rPr lang="en-GB" sz="1700" dirty="0" smtClean="0">
                <a:latin typeface="Times New Roman" pitchFamily="18" charset="0"/>
                <a:ea typeface="+mn-ea"/>
                <a:cs typeface="Times New Roman" pitchFamily="18" charset="0"/>
              </a:rPr>
              <a:t>Diageo controls East African Breweries Limited (EABL) with subsidiaries in Kenya (Kenya Breweries Ltd), Tanzania (Serengeti Breweries Ltd) and Uganda (Uganda Breweries Ltd).</a:t>
            </a:r>
            <a:endParaRPr lang="en-US" sz="1700" dirty="0" smtClean="0">
              <a:latin typeface="Times New Roman" pitchFamily="18" charset="0"/>
              <a:ea typeface="+mn-ea"/>
              <a:cs typeface="Times New Roman" pitchFamily="18" charset="0"/>
            </a:endParaRPr>
          </a:p>
          <a:p>
            <a:pPr lvl="1" algn="just">
              <a:spcBef>
                <a:spcPts val="0"/>
              </a:spcBef>
              <a:defRPr/>
            </a:pPr>
            <a:r>
              <a:rPr lang="en-GB" sz="1700" dirty="0" smtClean="0">
                <a:latin typeface="Times New Roman" pitchFamily="18" charset="0"/>
                <a:ea typeface="+mn-ea"/>
                <a:cs typeface="Times New Roman" pitchFamily="18" charset="0"/>
              </a:rPr>
              <a:t>Heineken owns </a:t>
            </a:r>
            <a:r>
              <a:rPr lang="en-GB" sz="1700" dirty="0" err="1" smtClean="0">
                <a:latin typeface="Times New Roman" pitchFamily="18" charset="0"/>
                <a:ea typeface="+mn-ea"/>
                <a:cs typeface="Times New Roman" pitchFamily="18" charset="0"/>
              </a:rPr>
              <a:t>Blarirwa</a:t>
            </a:r>
            <a:r>
              <a:rPr lang="en-GB" sz="1700" dirty="0" smtClean="0">
                <a:latin typeface="Times New Roman" pitchFamily="18" charset="0"/>
                <a:ea typeface="+mn-ea"/>
                <a:cs typeface="Times New Roman" pitchFamily="18" charset="0"/>
              </a:rPr>
              <a:t> in Rwanda, </a:t>
            </a:r>
            <a:r>
              <a:rPr lang="en-GB" sz="1700" dirty="0" err="1" smtClean="0">
                <a:latin typeface="Times New Roman" pitchFamily="18" charset="0"/>
                <a:ea typeface="+mn-ea"/>
                <a:cs typeface="Times New Roman" pitchFamily="18" charset="0"/>
              </a:rPr>
              <a:t>Brarudi</a:t>
            </a:r>
            <a:r>
              <a:rPr lang="en-GB" sz="1700" dirty="0" smtClean="0">
                <a:latin typeface="Times New Roman" pitchFamily="18" charset="0"/>
                <a:ea typeface="+mn-ea"/>
                <a:cs typeface="Times New Roman" pitchFamily="18" charset="0"/>
              </a:rPr>
              <a:t> in Burundi, Heineken Tanzania Limited, Heineken Uganda Limited and operates in Kenya through Heineken East Africa Import Company Limited.  </a:t>
            </a:r>
          </a:p>
          <a:p>
            <a:pPr marL="457200" lvl="1" indent="0" algn="just">
              <a:spcBef>
                <a:spcPts val="0"/>
              </a:spcBef>
              <a:buNone/>
              <a:defRPr/>
            </a:pPr>
            <a:endParaRPr lang="en-US" sz="1700" dirty="0" smtClean="0">
              <a:latin typeface="Times New Roman" pitchFamily="18" charset="0"/>
              <a:ea typeface="+mn-ea"/>
              <a:cs typeface="Times New Roman" pitchFamily="18" charset="0"/>
            </a:endParaRPr>
          </a:p>
          <a:p>
            <a:pPr algn="just">
              <a:spcBef>
                <a:spcPts val="0"/>
              </a:spcBef>
              <a:defRPr/>
            </a:pPr>
            <a:r>
              <a:rPr lang="en-US" sz="2000" dirty="0" smtClean="0">
                <a:latin typeface="Times New Roman" pitchFamily="18" charset="0"/>
                <a:cs typeface="Times New Roman" pitchFamily="18" charset="0"/>
              </a:rPr>
              <a:t>SABMiller owns </a:t>
            </a:r>
            <a:r>
              <a:rPr lang="en-GB" sz="2000" dirty="0" smtClean="0">
                <a:latin typeface="Times New Roman" pitchFamily="18" charset="0"/>
                <a:cs typeface="Times New Roman" pitchFamily="18" charset="0"/>
              </a:rPr>
              <a:t>Tanzania Breweries Ltd, Nile Breweries Ltd in Uganda, and Crown Beverages Ltd Kenya</a:t>
            </a:r>
          </a:p>
          <a:p>
            <a:pPr marL="0" indent="0" algn="just">
              <a:spcBef>
                <a:spcPts val="0"/>
              </a:spcBef>
              <a:buNone/>
              <a:defRPr/>
            </a:pPr>
            <a:endParaRPr lang="en-GB" sz="2000" dirty="0" smtClean="0">
              <a:latin typeface="Times New Roman" pitchFamily="18" charset="0"/>
              <a:cs typeface="Times New Roman" pitchFamily="18" charset="0"/>
            </a:endParaRPr>
          </a:p>
          <a:p>
            <a:pPr algn="just">
              <a:spcBef>
                <a:spcPts val="0"/>
              </a:spcBef>
              <a:defRPr/>
            </a:pPr>
            <a:r>
              <a:rPr lang="en-GB" sz="2000" dirty="0" smtClean="0">
                <a:latin typeface="Times New Roman" pitchFamily="18" charset="0"/>
                <a:cs typeface="Times New Roman" pitchFamily="18" charset="0"/>
              </a:rPr>
              <a:t>At least one of these has been found to be engaged in anticompetitive practices in South Africa, Tanzania, Kenya, EU while allegations have been levelled in Rwanda. </a:t>
            </a:r>
          </a:p>
          <a:p>
            <a:pPr algn="just" eaLnBrk="1" hangingPunct="1">
              <a:spcBef>
                <a:spcPts val="0"/>
              </a:spcBef>
              <a:buFontTx/>
              <a:buNone/>
              <a:defRPr/>
            </a:pPr>
            <a:endParaRPr lang="en-GB" sz="2400" dirty="0" smtClean="0">
              <a:latin typeface="Times New Roman" pitchFamily="18" charset="0"/>
              <a:cs typeface="Times New Roman" pitchFamily="18" charset="0"/>
            </a:endParaRPr>
          </a:p>
          <a:p>
            <a:pPr algn="just" eaLnBrk="1" hangingPunct="1">
              <a:spcBef>
                <a:spcPts val="0"/>
              </a:spcBef>
              <a:defRPr/>
            </a:pPr>
            <a:endParaRPr lang="en-GB" sz="2400" dirty="0" smtClean="0">
              <a:latin typeface="Times New Roman" pitchFamily="18" charset="0"/>
              <a:cs typeface="Times New Roman" pitchFamily="18" charset="0"/>
            </a:endParaRPr>
          </a:p>
          <a:p>
            <a:pPr algn="just" eaLnBrk="1" hangingPunct="1">
              <a:spcBef>
                <a:spcPts val="0"/>
              </a:spcBef>
              <a:defRPr/>
            </a:pPr>
            <a:endParaRPr lang="en-GB" sz="2400" dirty="0" smtClean="0">
              <a:latin typeface="Times New Roman" pitchFamily="18" charset="0"/>
              <a:cs typeface="Times New Roman" pitchFamily="18" charset="0"/>
            </a:endParaRPr>
          </a:p>
          <a:p>
            <a:pPr algn="just" eaLnBrk="1" hangingPunct="1">
              <a:spcBef>
                <a:spcPts val="0"/>
              </a:spcBef>
              <a:defRPr/>
            </a:pPr>
            <a:endParaRPr lang="en-GB" sz="2400" dirty="0" smtClean="0">
              <a:latin typeface="Times New Roman" pitchFamily="18" charset="0"/>
              <a:cs typeface="Times New Roman" pitchFamily="18" charset="0"/>
            </a:endParaRPr>
          </a:p>
          <a:p>
            <a:pPr lvl="1" algn="just" eaLnBrk="1" hangingPunct="1">
              <a:spcBef>
                <a:spcPts val="0"/>
              </a:spcBef>
              <a:defRPr/>
            </a:pPr>
            <a:endParaRPr lang="en-GB" sz="2400" dirty="0" smtClean="0">
              <a:latin typeface="Times New Roman" pitchFamily="18" charset="0"/>
              <a:cs typeface="Times New Roman" pitchFamily="18" charset="0"/>
            </a:endParaRPr>
          </a:p>
          <a:p>
            <a:pPr lvl="1" algn="just" eaLnBrk="1" hangingPunct="1">
              <a:spcBef>
                <a:spcPts val="0"/>
              </a:spcBef>
              <a:buFontTx/>
              <a:buNone/>
              <a:defRPr/>
            </a:pPr>
            <a:endParaRPr lang="en-GB" sz="2400" dirty="0" smtClean="0">
              <a:latin typeface="Times New Roman" pitchFamily="18" charset="0"/>
              <a:cs typeface="Times New Roman" pitchFamily="18" charset="0"/>
            </a:endParaRPr>
          </a:p>
          <a:p>
            <a:pPr algn="just" eaLnBrk="1" hangingPunct="1">
              <a:spcBef>
                <a:spcPts val="0"/>
              </a:spcBef>
              <a:buFontTx/>
              <a:buNone/>
              <a:defRPr/>
            </a:pPr>
            <a:endParaRPr lang="en-GB"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0"/>
            <a:ext cx="8229600" cy="715963"/>
          </a:xfrm>
        </p:spPr>
        <p:txBody>
          <a:bodyPr>
            <a:normAutofit/>
          </a:bodyPr>
          <a:lstStyle/>
          <a:p>
            <a:r>
              <a:rPr lang="en-US" sz="3200" b="1" dirty="0" smtClean="0">
                <a:latin typeface="Times New Roman" pitchFamily="18" charset="0"/>
                <a:cs typeface="Times New Roman" pitchFamily="18" charset="0"/>
              </a:rPr>
              <a:t>Cement Sector</a:t>
            </a:r>
          </a:p>
        </p:txBody>
      </p:sp>
      <p:sp>
        <p:nvSpPr>
          <p:cNvPr id="4" name="Slide Number Placeholder 3"/>
          <p:cNvSpPr>
            <a:spLocks noGrp="1"/>
          </p:cNvSpPr>
          <p:nvPr>
            <p:ph type="sldNum" sz="quarter" idx="12"/>
          </p:nvPr>
        </p:nvSpPr>
        <p:spPr/>
        <p:txBody>
          <a:bodyPr/>
          <a:lstStyle/>
          <a:p>
            <a:pPr>
              <a:defRPr/>
            </a:pPr>
            <a:fld id="{CD8B8D54-74C5-4697-8B49-517BC3BD989F}" type="slidenum">
              <a:rPr lang="en-GB" smtClean="0"/>
              <a:pPr>
                <a:defRPr/>
              </a:pPr>
              <a:t>13</a:t>
            </a:fld>
            <a:endParaRPr lang="en-GB"/>
          </a:p>
        </p:txBody>
      </p:sp>
      <p:sp>
        <p:nvSpPr>
          <p:cNvPr id="3" name="Content Placeholder 2"/>
          <p:cNvSpPr>
            <a:spLocks noGrp="1"/>
          </p:cNvSpPr>
          <p:nvPr>
            <p:ph sz="quarter" idx="1"/>
          </p:nvPr>
        </p:nvSpPr>
        <p:spPr>
          <a:xfrm>
            <a:off x="457200" y="838200"/>
            <a:ext cx="8229600" cy="5715000"/>
          </a:xfrm>
        </p:spPr>
        <p:txBody>
          <a:bodyPr>
            <a:normAutofit fontScale="92500" lnSpcReduction="20000"/>
          </a:bodyPr>
          <a:lstStyle/>
          <a:p>
            <a:pPr>
              <a:spcBef>
                <a:spcPts val="0"/>
              </a:spcBef>
              <a:defRPr/>
            </a:pPr>
            <a:r>
              <a:rPr lang="en-US" sz="2200" dirty="0" smtClean="0">
                <a:latin typeface="Times New Roman" pitchFamily="18" charset="0"/>
                <a:cs typeface="Times New Roman" pitchFamily="18" charset="0"/>
              </a:rPr>
              <a:t>This Sector has subsidiary companies of MNCs with presence in more than one country in the EAC – like </a:t>
            </a:r>
            <a:r>
              <a:rPr lang="en-US" sz="2200" dirty="0" err="1" smtClean="0">
                <a:latin typeface="Times New Roman" pitchFamily="18" charset="0"/>
                <a:cs typeface="Times New Roman" pitchFamily="18" charset="0"/>
              </a:rPr>
              <a:t>Larfage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Holcim</a:t>
            </a:r>
            <a:r>
              <a:rPr lang="en-US" sz="2200" dirty="0" smtClean="0">
                <a:latin typeface="Times New Roman" pitchFamily="18" charset="0"/>
                <a:cs typeface="Times New Roman" pitchFamily="18" charset="0"/>
              </a:rPr>
              <a:t>, </a:t>
            </a:r>
            <a:r>
              <a:rPr lang="en-GB" sz="2200" dirty="0" smtClean="0">
                <a:latin typeface="Times New Roman" pitchFamily="18" charset="0"/>
                <a:cs typeface="Times New Roman" pitchFamily="18" charset="0"/>
              </a:rPr>
              <a:t>Heidelberg</a:t>
            </a:r>
            <a:r>
              <a:rPr lang="en-US" sz="2200" dirty="0" smtClean="0">
                <a:latin typeface="Times New Roman" pitchFamily="18" charset="0"/>
                <a:cs typeface="Times New Roman" pitchFamily="18" charset="0"/>
              </a:rPr>
              <a:t> and </a:t>
            </a:r>
            <a:r>
              <a:rPr lang="en-GB" sz="2200" dirty="0" err="1" smtClean="0">
                <a:latin typeface="Times New Roman" pitchFamily="18" charset="0"/>
                <a:cs typeface="Times New Roman" pitchFamily="18" charset="0"/>
              </a:rPr>
              <a:t>Dangote</a:t>
            </a:r>
            <a:r>
              <a:rPr lang="en-GB" sz="2200" dirty="0" smtClean="0">
                <a:latin typeface="Times New Roman" pitchFamily="18" charset="0"/>
                <a:cs typeface="Times New Roman" pitchFamily="18" charset="0"/>
              </a:rPr>
              <a:t> Cement.</a:t>
            </a:r>
          </a:p>
          <a:p>
            <a:pPr marL="0" indent="0">
              <a:spcBef>
                <a:spcPts val="0"/>
              </a:spcBef>
              <a:buNone/>
              <a:defRPr/>
            </a:pPr>
            <a:endParaRPr lang="en-GB" sz="2200" dirty="0" smtClean="0">
              <a:latin typeface="Times New Roman" pitchFamily="18" charset="0"/>
              <a:cs typeface="Times New Roman" pitchFamily="18" charset="0"/>
            </a:endParaRPr>
          </a:p>
          <a:p>
            <a:pPr>
              <a:spcBef>
                <a:spcPts val="0"/>
              </a:spcBef>
              <a:defRPr/>
            </a:pPr>
            <a:r>
              <a:rPr lang="en-GB" sz="2200" dirty="0" err="1" smtClean="0">
                <a:latin typeface="Times New Roman" pitchFamily="18" charset="0"/>
                <a:cs typeface="Times New Roman" pitchFamily="18" charset="0"/>
              </a:rPr>
              <a:t>Holcim</a:t>
            </a:r>
            <a:r>
              <a:rPr lang="en-GB" sz="2200" dirty="0" smtClean="0">
                <a:latin typeface="Times New Roman" pitchFamily="18" charset="0"/>
                <a:cs typeface="Times New Roman" pitchFamily="18" charset="0"/>
              </a:rPr>
              <a:t> and Lafarge merged in April 2014 to create </a:t>
            </a:r>
            <a:r>
              <a:rPr lang="en-GB" sz="2200" dirty="0" err="1" smtClean="0">
                <a:latin typeface="Times New Roman" pitchFamily="18" charset="0"/>
                <a:cs typeface="Times New Roman" pitchFamily="18" charset="0"/>
              </a:rPr>
              <a:t>LafargeHolcim</a:t>
            </a:r>
            <a:r>
              <a:rPr lang="en-GB" sz="2200" dirty="0" smtClean="0">
                <a:latin typeface="Times New Roman" pitchFamily="18" charset="0"/>
                <a:cs typeface="Times New Roman" pitchFamily="18" charset="0"/>
              </a:rPr>
              <a:t>, whose impact is yet to be known</a:t>
            </a:r>
          </a:p>
          <a:p>
            <a:pPr marL="0" indent="0">
              <a:spcBef>
                <a:spcPts val="0"/>
              </a:spcBef>
              <a:buNone/>
              <a:defRPr/>
            </a:pPr>
            <a:endParaRPr lang="en-GB" sz="2200" dirty="0" smtClean="0">
              <a:latin typeface="Times New Roman" pitchFamily="18" charset="0"/>
              <a:cs typeface="Times New Roman" pitchFamily="18" charset="0"/>
            </a:endParaRPr>
          </a:p>
          <a:p>
            <a:pPr>
              <a:spcBef>
                <a:spcPts val="0"/>
              </a:spcBef>
              <a:defRPr/>
            </a:pPr>
            <a:r>
              <a:rPr lang="en-ZW" sz="2200" dirty="0" smtClean="0">
                <a:latin typeface="Times New Roman" pitchFamily="18" charset="0"/>
                <a:cs typeface="Times New Roman" pitchFamily="18" charset="0"/>
              </a:rPr>
              <a:t>In EAC, Lafarge operates through subsidiary companies in Kenya (</a:t>
            </a:r>
            <a:r>
              <a:rPr lang="en-ZW" sz="2200" dirty="0" err="1" smtClean="0">
                <a:latin typeface="Times New Roman" pitchFamily="18" charset="0"/>
                <a:cs typeface="Times New Roman" pitchFamily="18" charset="0"/>
              </a:rPr>
              <a:t>Bamburi</a:t>
            </a:r>
            <a:r>
              <a:rPr lang="en-ZW" sz="2200" dirty="0" smtClean="0">
                <a:latin typeface="Times New Roman" pitchFamily="18" charset="0"/>
                <a:cs typeface="Times New Roman" pitchFamily="18" charset="0"/>
              </a:rPr>
              <a:t> Cement), Uganda (</a:t>
            </a:r>
            <a:r>
              <a:rPr lang="en-ZW" sz="2200" dirty="0" err="1" smtClean="0">
                <a:latin typeface="Times New Roman" pitchFamily="18" charset="0"/>
                <a:cs typeface="Times New Roman" pitchFamily="18" charset="0"/>
              </a:rPr>
              <a:t>Hima</a:t>
            </a:r>
            <a:r>
              <a:rPr lang="en-ZW" sz="2200" dirty="0" smtClean="0">
                <a:latin typeface="Times New Roman" pitchFamily="18" charset="0"/>
                <a:cs typeface="Times New Roman" pitchFamily="18" charset="0"/>
              </a:rPr>
              <a:t> Cement) and Tanzania (Mbeya Tanzania Cement).</a:t>
            </a:r>
          </a:p>
          <a:p>
            <a:pPr marL="0" indent="0">
              <a:spcBef>
                <a:spcPts val="0"/>
              </a:spcBef>
              <a:buNone/>
              <a:defRPr/>
            </a:pPr>
            <a:endParaRPr lang="en-ZW" sz="2200" dirty="0" smtClean="0">
              <a:latin typeface="Times New Roman" pitchFamily="18" charset="0"/>
              <a:cs typeface="Times New Roman" pitchFamily="18" charset="0"/>
            </a:endParaRPr>
          </a:p>
          <a:p>
            <a:pPr>
              <a:spcBef>
                <a:spcPts val="0"/>
              </a:spcBef>
              <a:defRPr/>
            </a:pPr>
            <a:r>
              <a:rPr lang="en-ZW" sz="2200" dirty="0" smtClean="0">
                <a:latin typeface="Times New Roman" pitchFamily="18" charset="0"/>
                <a:cs typeface="Times New Roman" pitchFamily="18" charset="0"/>
              </a:rPr>
              <a:t>In </a:t>
            </a:r>
            <a:r>
              <a:rPr lang="en-GB" sz="2200" dirty="0" smtClean="0">
                <a:latin typeface="Times New Roman" pitchFamily="18" charset="0"/>
                <a:cs typeface="Times New Roman" pitchFamily="18" charset="0"/>
              </a:rPr>
              <a:t>Tanzania, Heidelberg owns Tanzania Portland Cement and </a:t>
            </a:r>
            <a:r>
              <a:rPr lang="en-GB" sz="2200" dirty="0" err="1" smtClean="0">
                <a:latin typeface="Times New Roman" pitchFamily="18" charset="0"/>
                <a:cs typeface="Times New Roman" pitchFamily="18" charset="0"/>
              </a:rPr>
              <a:t>Holcim</a:t>
            </a:r>
            <a:r>
              <a:rPr lang="en-GB" sz="2200" dirty="0" smtClean="0">
                <a:latin typeface="Times New Roman" pitchFamily="18" charset="0"/>
                <a:cs typeface="Times New Roman" pitchFamily="18" charset="0"/>
              </a:rPr>
              <a:t> owns </a:t>
            </a:r>
            <a:r>
              <a:rPr lang="en-GB" sz="2200" dirty="0" err="1" smtClean="0">
                <a:latin typeface="Times New Roman" pitchFamily="18" charset="0"/>
                <a:cs typeface="Times New Roman" pitchFamily="18" charset="0"/>
              </a:rPr>
              <a:t>Tanga</a:t>
            </a:r>
            <a:r>
              <a:rPr lang="en-GB" sz="2200" dirty="0" smtClean="0">
                <a:latin typeface="Times New Roman" pitchFamily="18" charset="0"/>
                <a:cs typeface="Times New Roman" pitchFamily="18" charset="0"/>
              </a:rPr>
              <a:t> Cement Company. </a:t>
            </a:r>
          </a:p>
          <a:p>
            <a:pPr lvl="1">
              <a:spcBef>
                <a:spcPts val="0"/>
              </a:spcBef>
              <a:defRPr/>
            </a:pPr>
            <a:r>
              <a:rPr lang="en-GB" sz="1800" dirty="0" smtClean="0">
                <a:latin typeface="Times New Roman" pitchFamily="18" charset="0"/>
                <a:cs typeface="Times New Roman" pitchFamily="18" charset="0"/>
              </a:rPr>
              <a:t>The merger of Lafarge and </a:t>
            </a:r>
            <a:r>
              <a:rPr lang="en-GB" sz="1800" dirty="0" err="1" smtClean="0">
                <a:latin typeface="Times New Roman" pitchFamily="18" charset="0"/>
                <a:cs typeface="Times New Roman" pitchFamily="18" charset="0"/>
              </a:rPr>
              <a:t>Holcim</a:t>
            </a:r>
            <a:r>
              <a:rPr lang="en-GB" sz="1800" dirty="0" smtClean="0">
                <a:latin typeface="Times New Roman" pitchFamily="18" charset="0"/>
                <a:cs typeface="Times New Roman" pitchFamily="18" charset="0"/>
              </a:rPr>
              <a:t> is going to have a direct impact on the Tanzania market as they are two large producers merging as bigger entity</a:t>
            </a:r>
          </a:p>
          <a:p>
            <a:pPr marL="457200" lvl="1" indent="0">
              <a:spcBef>
                <a:spcPts val="0"/>
              </a:spcBef>
              <a:buNone/>
              <a:defRPr/>
            </a:pPr>
            <a:endParaRPr lang="en-GB" sz="2000" dirty="0" smtClean="0">
              <a:latin typeface="Times New Roman" pitchFamily="18" charset="0"/>
              <a:cs typeface="Times New Roman" pitchFamily="18" charset="0"/>
            </a:endParaRPr>
          </a:p>
          <a:p>
            <a:pPr>
              <a:spcBef>
                <a:spcPts val="0"/>
              </a:spcBef>
              <a:defRPr/>
            </a:pPr>
            <a:r>
              <a:rPr lang="en-GB" sz="2200" dirty="0" err="1" smtClean="0">
                <a:latin typeface="Times New Roman" pitchFamily="18" charset="0"/>
                <a:cs typeface="Times New Roman" pitchFamily="18" charset="0"/>
              </a:rPr>
              <a:t>Dangote</a:t>
            </a:r>
            <a:r>
              <a:rPr lang="en-GB" sz="2200" dirty="0" smtClean="0">
                <a:latin typeface="Times New Roman" pitchFamily="18" charset="0"/>
                <a:cs typeface="Times New Roman" pitchFamily="18" charset="0"/>
              </a:rPr>
              <a:t> Cement is a recent entrant,  and reports indicate that it will set up two plants in Rwanda, three in Tanzania, one in Burundi and another in Uganda</a:t>
            </a:r>
          </a:p>
          <a:p>
            <a:pPr marL="0" indent="0">
              <a:spcBef>
                <a:spcPts val="0"/>
              </a:spcBef>
              <a:buNone/>
              <a:defRPr/>
            </a:pPr>
            <a:endParaRPr lang="en-GB" sz="2200" dirty="0" smtClean="0">
              <a:latin typeface="Times New Roman" pitchFamily="18" charset="0"/>
              <a:cs typeface="Times New Roman" pitchFamily="18" charset="0"/>
            </a:endParaRPr>
          </a:p>
          <a:p>
            <a:pPr>
              <a:spcBef>
                <a:spcPts val="0"/>
              </a:spcBef>
              <a:defRPr/>
            </a:pPr>
            <a:r>
              <a:rPr lang="en-GB" sz="2200" dirty="0" smtClean="0">
                <a:latin typeface="Times New Roman" pitchFamily="18" charset="0"/>
                <a:cs typeface="Times New Roman" pitchFamily="18" charset="0"/>
              </a:rPr>
              <a:t>These players also have a </a:t>
            </a:r>
            <a:r>
              <a:rPr lang="en-GB" sz="2200" dirty="0" smtClean="0">
                <a:latin typeface="Times New Roman" pitchFamily="18" charset="0"/>
                <a:cs typeface="Times New Roman" pitchFamily="18" charset="0"/>
              </a:rPr>
              <a:t>rich history </a:t>
            </a:r>
            <a:r>
              <a:rPr lang="en-GB" sz="2200" dirty="0" smtClean="0">
                <a:latin typeface="Times New Roman" pitchFamily="18" charset="0"/>
                <a:cs typeface="Times New Roman" pitchFamily="18" charset="0"/>
              </a:rPr>
              <a:t>of competition law violation  in other countries</a:t>
            </a:r>
            <a:endParaRPr lang="en-US" sz="2200" dirty="0" smtClean="0">
              <a:latin typeface="Times New Roman" pitchFamily="18" charset="0"/>
              <a:cs typeface="Times New Roman" pitchFamily="18" charset="0"/>
            </a:endParaRPr>
          </a:p>
          <a:p>
            <a:pPr>
              <a:spcBef>
                <a:spcPts val="0"/>
              </a:spcBef>
              <a:defRPr/>
            </a:pPr>
            <a:endParaRPr lang="en-US"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1000" y="0"/>
            <a:ext cx="7391400" cy="685800"/>
          </a:xfrm>
        </p:spPr>
        <p:txBody>
          <a:bodyPr>
            <a:normAutofit/>
          </a:bodyPr>
          <a:lstStyle/>
          <a:p>
            <a:r>
              <a:rPr lang="en-US" sz="3200" b="1" dirty="0" smtClean="0">
                <a:latin typeface="Times New Roman" pitchFamily="18" charset="0"/>
                <a:cs typeface="Times New Roman" pitchFamily="18" charset="0"/>
              </a:rPr>
              <a:t>Banking sector</a:t>
            </a:r>
          </a:p>
        </p:txBody>
      </p:sp>
      <p:sp>
        <p:nvSpPr>
          <p:cNvPr id="4" name="Slide Number Placeholder 3"/>
          <p:cNvSpPr>
            <a:spLocks noGrp="1"/>
          </p:cNvSpPr>
          <p:nvPr>
            <p:ph type="sldNum" sz="quarter" idx="12"/>
          </p:nvPr>
        </p:nvSpPr>
        <p:spPr/>
        <p:txBody>
          <a:bodyPr/>
          <a:lstStyle/>
          <a:p>
            <a:pPr>
              <a:defRPr/>
            </a:pPr>
            <a:fld id="{4C8051D9-7DE0-41F1-A7E5-B4C39489573A}" type="slidenum">
              <a:rPr lang="en-GB" smtClean="0"/>
              <a:pPr>
                <a:defRPr/>
              </a:pPr>
              <a:t>14</a:t>
            </a:fld>
            <a:endParaRPr lang="en-GB"/>
          </a:p>
        </p:txBody>
      </p:sp>
      <p:sp>
        <p:nvSpPr>
          <p:cNvPr id="8195" name="Content Placeholder 2"/>
          <p:cNvSpPr>
            <a:spLocks noGrp="1"/>
          </p:cNvSpPr>
          <p:nvPr>
            <p:ph sz="quarter" idx="1"/>
          </p:nvPr>
        </p:nvSpPr>
        <p:spPr>
          <a:xfrm>
            <a:off x="457200" y="685800"/>
            <a:ext cx="8229600" cy="5440363"/>
          </a:xfrm>
        </p:spPr>
        <p:txBody>
          <a:bodyPr>
            <a:noAutofit/>
          </a:bodyPr>
          <a:lstStyle/>
          <a:p>
            <a:pPr algn="just">
              <a:spcBef>
                <a:spcPct val="0"/>
              </a:spcBef>
            </a:pPr>
            <a:r>
              <a:rPr lang="en-US" sz="2000" dirty="0" smtClean="0">
                <a:latin typeface="Times New Roman" pitchFamily="18" charset="0"/>
                <a:cs typeface="Times New Roman" pitchFamily="18" charset="0"/>
              </a:rPr>
              <a:t>Regional integration has led to establishment of b</a:t>
            </a:r>
            <a:r>
              <a:rPr lang="en-GB" sz="2000" dirty="0" err="1" smtClean="0">
                <a:latin typeface="Times New Roman" pitchFamily="18" charset="0"/>
                <a:cs typeface="Times New Roman" pitchFamily="18" charset="0"/>
              </a:rPr>
              <a:t>anks</a:t>
            </a:r>
            <a:r>
              <a:rPr lang="en-GB" sz="2000" dirty="0" smtClean="0">
                <a:latin typeface="Times New Roman" pitchFamily="18" charset="0"/>
                <a:cs typeface="Times New Roman" pitchFamily="18" charset="0"/>
              </a:rPr>
              <a:t> in all markets in EAC enjoying respectable profits from their cross-border holdings.</a:t>
            </a:r>
          </a:p>
          <a:p>
            <a:pPr marL="0" indent="0" algn="just">
              <a:spcBef>
                <a:spcPct val="0"/>
              </a:spcBef>
              <a:buNone/>
            </a:pPr>
            <a:r>
              <a:rPr lang="en-GB" sz="2000" dirty="0" smtClean="0">
                <a:latin typeface="Times New Roman" pitchFamily="18" charset="0"/>
                <a:cs typeface="Times New Roman" pitchFamily="18" charset="0"/>
              </a:rPr>
              <a:t> </a:t>
            </a:r>
          </a:p>
          <a:p>
            <a:pPr algn="just">
              <a:spcBef>
                <a:spcPct val="0"/>
              </a:spcBef>
            </a:pPr>
            <a:r>
              <a:rPr lang="en-ZW" sz="2000" dirty="0" smtClean="0">
                <a:latin typeface="Times New Roman" pitchFamily="18" charset="0"/>
                <a:cs typeface="Times New Roman" pitchFamily="18" charset="0"/>
              </a:rPr>
              <a:t>Foreign-owned banks have a strong presence in the EAC banking sector, controlling a significant portion of the total assets of the banking sectors in Uganda (79%), Rwanda (54%), Tanzania (51%), Kenya (45%) and Burundi (41%). </a:t>
            </a:r>
          </a:p>
          <a:p>
            <a:pPr marL="0" indent="0" algn="just">
              <a:spcBef>
                <a:spcPct val="0"/>
              </a:spcBef>
              <a:buNone/>
            </a:pPr>
            <a:endParaRPr lang="en-ZW" sz="2000" dirty="0" smtClean="0">
              <a:latin typeface="Times New Roman" pitchFamily="18" charset="0"/>
              <a:cs typeface="Times New Roman" pitchFamily="18" charset="0"/>
            </a:endParaRPr>
          </a:p>
          <a:p>
            <a:pPr algn="just">
              <a:spcBef>
                <a:spcPct val="0"/>
              </a:spcBef>
            </a:pPr>
            <a:r>
              <a:rPr lang="en-ZW" sz="2000" dirty="0" smtClean="0">
                <a:latin typeface="Times New Roman" pitchFamily="18" charset="0"/>
                <a:cs typeface="Times New Roman" pitchFamily="18" charset="0"/>
              </a:rPr>
              <a:t>They have a natural advantage over local banks as they have access to lower cost financing from their parent companies</a:t>
            </a:r>
          </a:p>
          <a:p>
            <a:pPr marL="0" indent="0" algn="just">
              <a:spcBef>
                <a:spcPct val="0"/>
              </a:spcBef>
              <a:buNone/>
            </a:pPr>
            <a:endParaRPr lang="en-US" sz="2000" dirty="0" smtClean="0">
              <a:latin typeface="Times New Roman" pitchFamily="18" charset="0"/>
              <a:cs typeface="Times New Roman" pitchFamily="18" charset="0"/>
            </a:endParaRPr>
          </a:p>
          <a:p>
            <a:pPr algn="just">
              <a:spcBef>
                <a:spcPct val="0"/>
              </a:spcBef>
            </a:pPr>
            <a:r>
              <a:rPr lang="en-GB" sz="2000" dirty="0" smtClean="0">
                <a:latin typeface="Times New Roman" pitchFamily="18" charset="0"/>
                <a:cs typeface="Times New Roman" pitchFamily="18" charset="0"/>
              </a:rPr>
              <a:t>High level of profits that banks enjoy are a result of wide gaps between the interest rates on deposits and loans</a:t>
            </a:r>
          </a:p>
          <a:p>
            <a:pPr marL="0" indent="0" algn="just">
              <a:spcBef>
                <a:spcPct val="0"/>
              </a:spcBef>
              <a:buNone/>
            </a:pPr>
            <a:r>
              <a:rPr lang="en-GB" sz="2000" dirty="0" smtClean="0">
                <a:latin typeface="Times New Roman" pitchFamily="18" charset="0"/>
                <a:cs typeface="Times New Roman" pitchFamily="18" charset="0"/>
              </a:rPr>
              <a:t> </a:t>
            </a:r>
          </a:p>
          <a:p>
            <a:pPr algn="just">
              <a:spcBef>
                <a:spcPct val="0"/>
              </a:spcBef>
            </a:pPr>
            <a:r>
              <a:rPr lang="en-GB" sz="2000" dirty="0" smtClean="0">
                <a:latin typeface="Times New Roman" pitchFamily="18" charset="0"/>
                <a:cs typeface="Times New Roman" pitchFamily="18" charset="0"/>
              </a:rPr>
              <a:t>Banks are alleged to be engaged in collusion due to similarities in bank charges, interest rates on loans and deposits</a:t>
            </a:r>
          </a:p>
          <a:p>
            <a:pPr marL="0" indent="0" algn="just">
              <a:spcBef>
                <a:spcPct val="0"/>
              </a:spcBef>
              <a:buNone/>
            </a:pPr>
            <a:endParaRPr lang="en-GB" sz="2000" dirty="0" smtClean="0">
              <a:latin typeface="Times New Roman" pitchFamily="18" charset="0"/>
              <a:cs typeface="Times New Roman" pitchFamily="18" charset="0"/>
            </a:endParaRPr>
          </a:p>
          <a:p>
            <a:pPr algn="just">
              <a:spcBef>
                <a:spcPct val="0"/>
              </a:spcBef>
            </a:pPr>
            <a:r>
              <a:rPr lang="en-GB" sz="2000" dirty="0">
                <a:latin typeface="Times New Roman" pitchFamily="18" charset="0"/>
                <a:cs typeface="Times New Roman" pitchFamily="18" charset="0"/>
              </a:rPr>
              <a:t>I</a:t>
            </a:r>
            <a:r>
              <a:rPr lang="en-ZW" sz="2000" dirty="0" smtClean="0">
                <a:latin typeface="Times New Roman" pitchFamily="18" charset="0"/>
                <a:cs typeface="Times New Roman" pitchFamily="18" charset="0"/>
              </a:rPr>
              <a:t>n January 2014, the Competition Authority of Kenya was reported to have initiated a study into the Kenyan banking sector over such fears</a:t>
            </a:r>
            <a:endParaRPr lang="en-US" sz="2000" dirty="0" smtClean="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52400"/>
            <a:ext cx="8229600" cy="715962"/>
          </a:xfrm>
        </p:spPr>
        <p:txBody>
          <a:bodyPr>
            <a:normAutofit/>
          </a:bodyPr>
          <a:lstStyle/>
          <a:p>
            <a:r>
              <a:rPr lang="en-US" sz="3200" b="1" dirty="0" smtClean="0">
                <a:latin typeface="Times New Roman" pitchFamily="18" charset="0"/>
                <a:cs typeface="Times New Roman" pitchFamily="18" charset="0"/>
              </a:rPr>
              <a:t>Mobile telecoms market</a:t>
            </a:r>
          </a:p>
        </p:txBody>
      </p:sp>
      <p:sp>
        <p:nvSpPr>
          <p:cNvPr id="4" name="Slide Number Placeholder 3"/>
          <p:cNvSpPr>
            <a:spLocks noGrp="1"/>
          </p:cNvSpPr>
          <p:nvPr>
            <p:ph type="sldNum" sz="quarter" idx="12"/>
          </p:nvPr>
        </p:nvSpPr>
        <p:spPr/>
        <p:txBody>
          <a:bodyPr/>
          <a:lstStyle/>
          <a:p>
            <a:pPr>
              <a:defRPr/>
            </a:pPr>
            <a:fld id="{A6840BB4-7A34-4677-BDD8-EDB818292861}" type="slidenum">
              <a:rPr lang="en-GB" smtClean="0"/>
              <a:pPr>
                <a:defRPr/>
              </a:pPr>
              <a:t>15</a:t>
            </a:fld>
            <a:endParaRPr lang="en-GB"/>
          </a:p>
        </p:txBody>
      </p:sp>
      <p:sp>
        <p:nvSpPr>
          <p:cNvPr id="10243" name="Content Placeholder 2"/>
          <p:cNvSpPr>
            <a:spLocks noGrp="1"/>
          </p:cNvSpPr>
          <p:nvPr>
            <p:ph sz="quarter" idx="1"/>
          </p:nvPr>
        </p:nvSpPr>
        <p:spPr>
          <a:xfrm>
            <a:off x="457200" y="914400"/>
            <a:ext cx="8229600" cy="5211763"/>
          </a:xfrm>
        </p:spPr>
        <p:txBody>
          <a:bodyPr>
            <a:noAutofit/>
          </a:bodyPr>
          <a:lstStyle/>
          <a:p>
            <a:pPr algn="just">
              <a:spcBef>
                <a:spcPct val="0"/>
              </a:spcBef>
            </a:pPr>
            <a:r>
              <a:rPr lang="en-GB" sz="2000" dirty="0" smtClean="0">
                <a:latin typeface="Times New Roman" pitchFamily="18" charset="0"/>
                <a:cs typeface="Times New Roman" pitchFamily="18" charset="0"/>
              </a:rPr>
              <a:t>There are a number of service providers who have a presence in more than one EAC country</a:t>
            </a:r>
            <a:r>
              <a:rPr lang="en-GB" sz="2000" dirty="0">
                <a:latin typeface="Times New Roman" pitchFamily="18" charset="0"/>
                <a:cs typeface="Times New Roman" pitchFamily="18" charset="0"/>
              </a:rPr>
              <a:t> </a:t>
            </a:r>
            <a:r>
              <a:rPr lang="en-GB" sz="2000" dirty="0" smtClean="0">
                <a:latin typeface="Times New Roman" pitchFamily="18" charset="0"/>
                <a:cs typeface="Times New Roman" pitchFamily="18" charset="0"/>
              </a:rPr>
              <a:t>– like </a:t>
            </a:r>
            <a:r>
              <a:rPr lang="en-GB" sz="2000" dirty="0" err="1" smtClean="0">
                <a:latin typeface="Times New Roman" pitchFamily="18" charset="0"/>
                <a:cs typeface="Times New Roman" pitchFamily="18" charset="0"/>
              </a:rPr>
              <a:t>Celtel</a:t>
            </a:r>
            <a:r>
              <a:rPr lang="en-GB" sz="2000" dirty="0" smtClean="0">
                <a:latin typeface="Times New Roman" pitchFamily="18" charset="0"/>
                <a:cs typeface="Times New Roman" pitchFamily="18" charset="0"/>
              </a:rPr>
              <a:t>,  </a:t>
            </a:r>
            <a:r>
              <a:rPr lang="en-GB" sz="2000" dirty="0" err="1" smtClean="0">
                <a:latin typeface="Times New Roman" pitchFamily="18" charset="0"/>
                <a:cs typeface="Times New Roman" pitchFamily="18" charset="0"/>
              </a:rPr>
              <a:t>Safaricom</a:t>
            </a:r>
            <a:r>
              <a:rPr lang="en-GB" sz="2000" dirty="0" smtClean="0">
                <a:latin typeface="Times New Roman" pitchFamily="18" charset="0"/>
                <a:cs typeface="Times New Roman" pitchFamily="18" charset="0"/>
              </a:rPr>
              <a:t> and MTN</a:t>
            </a:r>
          </a:p>
          <a:p>
            <a:pPr marL="0" indent="0" algn="just">
              <a:spcBef>
                <a:spcPct val="0"/>
              </a:spcBef>
              <a:buNone/>
            </a:pPr>
            <a:endParaRPr lang="en-US" sz="2000" dirty="0" smtClean="0">
              <a:latin typeface="Times New Roman" pitchFamily="18" charset="0"/>
              <a:cs typeface="Times New Roman" pitchFamily="18" charset="0"/>
            </a:endParaRPr>
          </a:p>
          <a:p>
            <a:pPr algn="just">
              <a:spcBef>
                <a:spcPct val="0"/>
              </a:spcBef>
            </a:pPr>
            <a:r>
              <a:rPr lang="en-GB" sz="2000" dirty="0" smtClean="0">
                <a:latin typeface="Times New Roman" pitchFamily="18" charset="0"/>
                <a:cs typeface="Times New Roman" pitchFamily="18" charset="0"/>
              </a:rPr>
              <a:t>The issue of roaming across the EAC countries has been an area of concern, with regional free-roaming zone arrangements being negotiated.</a:t>
            </a:r>
          </a:p>
          <a:p>
            <a:pPr algn="just">
              <a:spcBef>
                <a:spcPct val="0"/>
              </a:spcBef>
            </a:pPr>
            <a:endParaRPr lang="en-GB" sz="2000" dirty="0" smtClean="0">
              <a:latin typeface="Times New Roman" pitchFamily="18" charset="0"/>
              <a:cs typeface="Times New Roman" pitchFamily="18" charset="0"/>
            </a:endParaRPr>
          </a:p>
          <a:p>
            <a:pPr algn="just">
              <a:spcBef>
                <a:spcPct val="0"/>
              </a:spcBef>
            </a:pPr>
            <a:r>
              <a:rPr lang="en-GB" sz="2000" dirty="0" smtClean="0">
                <a:latin typeface="Times New Roman" pitchFamily="18" charset="0"/>
                <a:cs typeface="Times New Roman" pitchFamily="18" charset="0"/>
              </a:rPr>
              <a:t>Interactions among competitors are not always fair to competition without a regional competition authority to check. </a:t>
            </a:r>
          </a:p>
          <a:p>
            <a:pPr marL="0" indent="0" algn="just">
              <a:spcBef>
                <a:spcPct val="0"/>
              </a:spcBef>
              <a:buNone/>
            </a:pPr>
            <a:endParaRPr lang="en-GB" sz="2000" dirty="0" smtClean="0">
              <a:latin typeface="Times New Roman" pitchFamily="18" charset="0"/>
              <a:cs typeface="Times New Roman" pitchFamily="18" charset="0"/>
            </a:endParaRPr>
          </a:p>
          <a:p>
            <a:pPr algn="just">
              <a:spcBef>
                <a:spcPct val="0"/>
              </a:spcBef>
            </a:pPr>
            <a:r>
              <a:rPr lang="en-GB" sz="2000" dirty="0" smtClean="0">
                <a:latin typeface="Times New Roman" pitchFamily="18" charset="0"/>
                <a:cs typeface="Times New Roman" pitchFamily="18" charset="0"/>
              </a:rPr>
              <a:t>Example: In the mobile money transfer market, Airtel had reported to have lodged a complaint with the Competition Authority of Kenya complaining about </a:t>
            </a:r>
            <a:r>
              <a:rPr lang="en-GB" sz="2000" dirty="0" err="1" smtClean="0">
                <a:latin typeface="Times New Roman" pitchFamily="18" charset="0"/>
                <a:cs typeface="Times New Roman" pitchFamily="18" charset="0"/>
              </a:rPr>
              <a:t>Safaricom’s</a:t>
            </a:r>
            <a:r>
              <a:rPr lang="en-GB" sz="2000" dirty="0" smtClean="0">
                <a:latin typeface="Times New Roman" pitchFamily="18" charset="0"/>
                <a:cs typeface="Times New Roman" pitchFamily="18" charset="0"/>
              </a:rPr>
              <a:t> conduct. </a:t>
            </a:r>
          </a:p>
          <a:p>
            <a:pPr marL="0" indent="0" algn="just">
              <a:spcBef>
                <a:spcPct val="0"/>
              </a:spcBef>
              <a:buNone/>
            </a:pPr>
            <a:endParaRPr lang="en-GB" sz="2000" dirty="0" smtClean="0">
              <a:latin typeface="Times New Roman" pitchFamily="18" charset="0"/>
              <a:cs typeface="Times New Roman" pitchFamily="18" charset="0"/>
            </a:endParaRPr>
          </a:p>
          <a:p>
            <a:pPr algn="just">
              <a:spcBef>
                <a:spcPct val="0"/>
              </a:spcBef>
            </a:pPr>
            <a:r>
              <a:rPr lang="en-GB" sz="2000" dirty="0" smtClean="0">
                <a:latin typeface="Times New Roman" pitchFamily="18" charset="0"/>
                <a:cs typeface="Times New Roman" pitchFamily="18" charset="0"/>
              </a:rPr>
              <a:t>The Competition Authority of Kenya was reported to be investigating the case as well as scrutinising the telecommunications market in general for possible abuses of dominance. </a:t>
            </a:r>
            <a:endParaRPr lang="en-US" sz="2000"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2E6D499-6556-4436-9203-BFD8882826F6}" type="slidenum">
              <a:rPr lang="en-US" smtClean="0"/>
              <a:pPr/>
              <a:t>16</a:t>
            </a:fld>
            <a:endParaRPr lang="en-US"/>
          </a:p>
        </p:txBody>
      </p:sp>
      <p:sp>
        <p:nvSpPr>
          <p:cNvPr id="4" name="Content Placeholder 3"/>
          <p:cNvSpPr>
            <a:spLocks noGrp="1"/>
          </p:cNvSpPr>
          <p:nvPr>
            <p:ph sz="quarter" idx="1"/>
          </p:nvPr>
        </p:nvSpPr>
        <p:spPr>
          <a:xfrm>
            <a:off x="304800" y="1447800"/>
            <a:ext cx="8382000" cy="4572000"/>
          </a:xfrm>
        </p:spPr>
        <p:txBody>
          <a:bodyPr/>
          <a:lstStyle/>
          <a:p>
            <a:r>
              <a:rPr lang="en-IN" i="1" dirty="0" smtClean="0">
                <a:latin typeface="Times New Roman" panose="02020603050405020304" pitchFamily="18" charset="0"/>
                <a:cs typeface="Times New Roman" panose="02020603050405020304" pitchFamily="18" charset="0"/>
              </a:rPr>
              <a:t>There is a need for common competition framework (policy and law) at the continental level, to harmonise the mandate for competition considerations on all member countries.</a:t>
            </a:r>
          </a:p>
          <a:p>
            <a:pPr marL="0" indent="0">
              <a:buNone/>
            </a:pPr>
            <a:endParaRPr lang="en-IN" i="1" dirty="0" smtClean="0">
              <a:latin typeface="Times New Roman" panose="02020603050405020304" pitchFamily="18" charset="0"/>
              <a:cs typeface="Times New Roman" panose="02020603050405020304" pitchFamily="18" charset="0"/>
            </a:endParaRPr>
          </a:p>
          <a:p>
            <a:pPr marL="617220" lvl="1" indent="-342900">
              <a:buFont typeface="Arial" panose="020B0604020202020204" pitchFamily="34" charset="0"/>
              <a:buChar char="•"/>
            </a:pPr>
            <a:r>
              <a:rPr lang="en-IN" i="1" dirty="0" smtClean="0">
                <a:latin typeface="Times New Roman" panose="02020603050405020304" pitchFamily="18" charset="0"/>
                <a:cs typeface="Times New Roman" panose="02020603050405020304" pitchFamily="18" charset="0"/>
              </a:rPr>
              <a:t>This would lead to a robust mechanism of checks and balances to manage MNC conduct </a:t>
            </a:r>
            <a:endParaRPr lang="en-IN" i="1" dirty="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457200" y="228600"/>
            <a:ext cx="8229600" cy="914400"/>
          </a:xfrm>
        </p:spPr>
        <p:txBody>
          <a:bodyPr>
            <a:noAutofit/>
          </a:bodyPr>
          <a:lstStyle/>
          <a:p>
            <a:r>
              <a:rPr lang="en-US" sz="3200" b="1" dirty="0" smtClean="0">
                <a:latin typeface="Times New Roman" pitchFamily="18" charset="0"/>
                <a:cs typeface="Times New Roman" pitchFamily="18" charset="0"/>
              </a:rPr>
              <a:t>Examples Indicate</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136756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a:bodyPr>
          <a:lstStyle/>
          <a:p>
            <a:r>
              <a:rPr lang="en-US" sz="3200" b="1" dirty="0" smtClean="0">
                <a:latin typeface="Times New Roman" pitchFamily="18" charset="0"/>
                <a:cs typeface="Times New Roman" pitchFamily="18" charset="0"/>
              </a:rPr>
              <a:t>Conclusion</a:t>
            </a:r>
            <a:endParaRPr lang="en-US" sz="32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762000"/>
            <a:ext cx="8229600" cy="5410200"/>
          </a:xfrm>
        </p:spPr>
        <p:txBody>
          <a:bodyPr>
            <a:noAutofit/>
          </a:bodyPr>
          <a:lstStyle/>
          <a:p>
            <a:pPr algn="just">
              <a:spcBef>
                <a:spcPts val="0"/>
              </a:spcBef>
            </a:pPr>
            <a:r>
              <a:rPr lang="en-US" sz="2000" dirty="0" smtClean="0">
                <a:latin typeface="Times New Roman" pitchFamily="18" charset="0"/>
                <a:cs typeface="Times New Roman" pitchFamily="18" charset="0"/>
              </a:rPr>
              <a:t>The formation of the CFTA would be a milestone achievement in providing a framework for national and regional coordination in the trade arena</a:t>
            </a:r>
          </a:p>
          <a:p>
            <a:pPr marL="0" indent="0" algn="just">
              <a:spcBef>
                <a:spcPts val="0"/>
              </a:spcBef>
              <a:buNone/>
            </a:pPr>
            <a:endParaRPr lang="en-US" sz="2000" dirty="0" smtClean="0">
              <a:latin typeface="Times New Roman" pitchFamily="18" charset="0"/>
              <a:cs typeface="Times New Roman" pitchFamily="18" charset="0"/>
            </a:endParaRPr>
          </a:p>
          <a:p>
            <a:pPr algn="just">
              <a:spcBef>
                <a:spcPts val="0"/>
              </a:spcBef>
            </a:pPr>
            <a:r>
              <a:rPr lang="en-US" sz="2000" dirty="0" smtClean="0">
                <a:latin typeface="Times New Roman" pitchFamily="18" charset="0"/>
                <a:cs typeface="Times New Roman" pitchFamily="18" charset="0"/>
              </a:rPr>
              <a:t>The elimination of tariff and non-tariff barriers under the CFTA offers African countries an opportunity to improve industrial capacity</a:t>
            </a:r>
          </a:p>
          <a:p>
            <a:pPr marL="0" indent="0" algn="just">
              <a:spcBef>
                <a:spcPts val="0"/>
              </a:spcBef>
              <a:buNone/>
            </a:pPr>
            <a:endParaRPr lang="en-US" sz="2000" dirty="0" smtClean="0">
              <a:latin typeface="Times New Roman" pitchFamily="18" charset="0"/>
              <a:cs typeface="Times New Roman" pitchFamily="18" charset="0"/>
            </a:endParaRPr>
          </a:p>
          <a:p>
            <a:pPr algn="just">
              <a:spcBef>
                <a:spcPts val="0"/>
              </a:spcBef>
            </a:pPr>
            <a:r>
              <a:rPr lang="en-US" sz="2000" dirty="0" smtClean="0">
                <a:latin typeface="Times New Roman" pitchFamily="18" charset="0"/>
                <a:cs typeface="Times New Roman" pitchFamily="18" charset="0"/>
              </a:rPr>
              <a:t>However, the pace of the continental integration should not move faster than continental competition policy reforms</a:t>
            </a:r>
          </a:p>
          <a:p>
            <a:pPr marL="0" indent="0" algn="just">
              <a:spcBef>
                <a:spcPts val="0"/>
              </a:spcBef>
              <a:buNone/>
            </a:pPr>
            <a:endParaRPr lang="en-US" sz="2000" dirty="0" smtClean="0">
              <a:latin typeface="Times New Roman" pitchFamily="18" charset="0"/>
              <a:cs typeface="Times New Roman" pitchFamily="18" charset="0"/>
            </a:endParaRPr>
          </a:p>
          <a:p>
            <a:pPr algn="just">
              <a:spcBef>
                <a:spcPts val="0"/>
              </a:spcBef>
            </a:pPr>
            <a:r>
              <a:rPr lang="en-US" sz="2000" dirty="0" smtClean="0">
                <a:latin typeface="Times New Roman" pitchFamily="18" charset="0"/>
                <a:cs typeface="Times New Roman" pitchFamily="18" charset="0"/>
              </a:rPr>
              <a:t>There is need for competition provisions at the continent level to act as a major complement to the current efforts</a:t>
            </a:r>
          </a:p>
          <a:p>
            <a:pPr marL="0" indent="0" algn="just">
              <a:spcBef>
                <a:spcPts val="0"/>
              </a:spcBef>
              <a:buNone/>
            </a:pPr>
            <a:endParaRPr lang="en-US" sz="2000" dirty="0" smtClean="0">
              <a:latin typeface="Times New Roman" pitchFamily="18" charset="0"/>
              <a:cs typeface="Times New Roman" pitchFamily="18" charset="0"/>
            </a:endParaRPr>
          </a:p>
          <a:p>
            <a:pPr algn="just">
              <a:spcBef>
                <a:spcPts val="0"/>
              </a:spcBef>
            </a:pPr>
            <a:r>
              <a:rPr lang="en-US" sz="2000" dirty="0" smtClean="0">
                <a:latin typeface="Times New Roman" pitchFamily="18" charset="0"/>
                <a:cs typeface="Times New Roman" pitchFamily="18" charset="0"/>
              </a:rPr>
              <a:t>Failure to have such a safeguard can easily see the benefits from removal of state-constructed trade barriers being negated by anticompetitive practices from the private sector</a:t>
            </a:r>
          </a:p>
          <a:p>
            <a:pPr marL="0" indent="0" algn="just">
              <a:spcBef>
                <a:spcPts val="0"/>
              </a:spcBef>
              <a:buNone/>
            </a:pPr>
            <a:endParaRPr lang="en-US" sz="2000" dirty="0" smtClean="0">
              <a:latin typeface="Times New Roman" pitchFamily="18" charset="0"/>
              <a:cs typeface="Times New Roman" pitchFamily="18" charset="0"/>
            </a:endParaRPr>
          </a:p>
          <a:p>
            <a:pPr algn="just">
              <a:spcBef>
                <a:spcPts val="0"/>
              </a:spcBef>
            </a:pPr>
            <a:r>
              <a:rPr lang="en-US" sz="2000" dirty="0" smtClean="0">
                <a:latin typeface="Times New Roman" pitchFamily="18" charset="0"/>
                <a:cs typeface="Times New Roman" pitchFamily="18" charset="0"/>
              </a:rPr>
              <a:t>It is key that all critical stakeholders (government, private sector and civil society) ensure that the competition agenda is not overlooked during the CFTA discourse</a:t>
            </a:r>
          </a:p>
        </p:txBody>
      </p:sp>
      <p:sp>
        <p:nvSpPr>
          <p:cNvPr id="4" name="Slide Number Placeholder 3"/>
          <p:cNvSpPr>
            <a:spLocks noGrp="1"/>
          </p:cNvSpPr>
          <p:nvPr>
            <p:ph type="sldNum" sz="quarter" idx="12"/>
          </p:nvPr>
        </p:nvSpPr>
        <p:spPr/>
        <p:txBody>
          <a:bodyPr/>
          <a:lstStyle/>
          <a:p>
            <a:fld id="{F2E6D499-6556-4436-9203-BFD8882826F6}"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2E6D499-6556-4436-9203-BFD8882826F6}" type="slidenum">
              <a:rPr lang="en-US" smtClean="0"/>
              <a:pPr/>
              <a:t>18</a:t>
            </a:fld>
            <a:endParaRPr lang="en-US"/>
          </a:p>
        </p:txBody>
      </p:sp>
      <p:sp>
        <p:nvSpPr>
          <p:cNvPr id="4" name="Content Placeholder 3"/>
          <p:cNvSpPr>
            <a:spLocks noGrp="1"/>
          </p:cNvSpPr>
          <p:nvPr>
            <p:ph sz="quarter" idx="1"/>
          </p:nvPr>
        </p:nvSpPr>
        <p:spPr/>
        <p:txBody>
          <a:bodyPr>
            <a:normAutofit/>
          </a:bodyPr>
          <a:lstStyle/>
          <a:p>
            <a:pPr>
              <a:buNone/>
            </a:pPr>
            <a:endParaRPr lang="en-US" sz="4000" dirty="0" smtClean="0">
              <a:latin typeface="Times New Roman" pitchFamily="18" charset="0"/>
              <a:cs typeface="Times New Roman" pitchFamily="18" charset="0"/>
            </a:endParaRPr>
          </a:p>
          <a:p>
            <a:pPr>
              <a:buNone/>
            </a:pPr>
            <a:endParaRPr lang="en-US" sz="4000" dirty="0" smtClean="0">
              <a:latin typeface="Times New Roman" pitchFamily="18" charset="0"/>
              <a:cs typeface="Times New Roman" pitchFamily="18" charset="0"/>
            </a:endParaRPr>
          </a:p>
          <a:p>
            <a:pPr algn="ctr">
              <a:buNone/>
            </a:pPr>
            <a:r>
              <a:rPr lang="en-US" sz="4000" dirty="0" smtClean="0">
                <a:latin typeface="Times New Roman" pitchFamily="18" charset="0"/>
                <a:cs typeface="Times New Roman" pitchFamily="18" charset="0"/>
              </a:rPr>
              <a:t>Thank you!</a:t>
            </a:r>
          </a:p>
          <a:p>
            <a:pPr algn="ctr">
              <a:buNone/>
            </a:pPr>
            <a:r>
              <a:rPr lang="en-US" sz="2000" smtClean="0">
                <a:latin typeface="Times New Roman" pitchFamily="18" charset="0"/>
                <a:cs typeface="Times New Roman" pitchFamily="18" charset="0"/>
                <a:hlinkClick r:id="rId2"/>
              </a:rPr>
              <a:t>psm@cuts.org</a:t>
            </a:r>
            <a:r>
              <a:rPr lang="en-US" sz="200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2E6D499-6556-4436-9203-BFD8882826F6}" type="slidenum">
              <a:rPr lang="en-US" smtClean="0"/>
              <a:pPr/>
              <a:t>2</a:t>
            </a:fld>
            <a:endParaRPr lang="en-US"/>
          </a:p>
        </p:txBody>
      </p:sp>
      <p:sp>
        <p:nvSpPr>
          <p:cNvPr id="4" name="Content Placeholder 3"/>
          <p:cNvSpPr>
            <a:spLocks noGrp="1"/>
          </p:cNvSpPr>
          <p:nvPr>
            <p:ph sz="quarter" idx="1"/>
          </p:nvPr>
        </p:nvSpPr>
        <p:spPr>
          <a:xfrm>
            <a:off x="428596" y="1447800"/>
            <a:ext cx="8258204" cy="4572000"/>
          </a:xfrm>
        </p:spPr>
        <p:txBody>
          <a:bodyPr/>
          <a:lstStyle/>
          <a:p>
            <a:r>
              <a:rPr lang="en-US" dirty="0" smtClean="0">
                <a:latin typeface="Times New Roman" pitchFamily="18" charset="0"/>
                <a:cs typeface="Times New Roman" pitchFamily="18" charset="0"/>
              </a:rPr>
              <a:t>CUTS </a:t>
            </a:r>
            <a:r>
              <a:rPr lang="en-US" dirty="0" smtClean="0">
                <a:latin typeface="Times New Roman" pitchFamily="18" charset="0"/>
                <a:cs typeface="Times New Roman" pitchFamily="18" charset="0"/>
              </a:rPr>
              <a:t>work on trade &amp; development </a:t>
            </a:r>
            <a:r>
              <a:rPr lang="en-US" dirty="0" smtClean="0">
                <a:latin typeface="Times New Roman" pitchFamily="18" charset="0"/>
                <a:cs typeface="Times New Roman" pitchFamily="18" charset="0"/>
              </a:rPr>
              <a:t>in </a:t>
            </a:r>
            <a:r>
              <a:rPr lang="en-US" dirty="0" err="1" smtClean="0">
                <a:latin typeface="Times New Roman" pitchFamily="18" charset="0"/>
                <a:cs typeface="Times New Roman" pitchFamily="18" charset="0"/>
              </a:rPr>
              <a:t>SubSaharan</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Africa</a:t>
            </a:r>
          </a:p>
          <a:p>
            <a:r>
              <a:rPr lang="en-US" dirty="0" smtClean="0">
                <a:latin typeface="Times New Roman" pitchFamily="18" charset="0"/>
                <a:cs typeface="Times New Roman" pitchFamily="18" charset="0"/>
              </a:rPr>
              <a:t>Trade and competition</a:t>
            </a:r>
          </a:p>
          <a:p>
            <a:r>
              <a:rPr lang="en-US" dirty="0" smtClean="0">
                <a:latin typeface="Times New Roman" pitchFamily="18" charset="0"/>
                <a:cs typeface="Times New Roman" pitchFamily="18" charset="0"/>
              </a:rPr>
              <a:t>Competition concerns from trade </a:t>
            </a:r>
            <a:r>
              <a:rPr lang="en-US" dirty="0" err="1" smtClean="0">
                <a:latin typeface="Times New Roman" pitchFamily="18" charset="0"/>
                <a:cs typeface="Times New Roman" pitchFamily="18" charset="0"/>
              </a:rPr>
              <a:t>liberalisation</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Need: Continental Competition policy framework</a:t>
            </a:r>
          </a:p>
          <a:p>
            <a:r>
              <a:rPr lang="en-US" dirty="0" smtClean="0">
                <a:latin typeface="Times New Roman" pitchFamily="18" charset="0"/>
                <a:cs typeface="Times New Roman" pitchFamily="18" charset="0"/>
              </a:rPr>
              <a:t>Trade Facilitation and role of MNCs</a:t>
            </a:r>
          </a:p>
          <a:p>
            <a:r>
              <a:rPr lang="en-US" dirty="0" smtClean="0">
                <a:latin typeface="Times New Roman" pitchFamily="18" charset="0"/>
                <a:cs typeface="Times New Roman" pitchFamily="18" charset="0"/>
              </a:rPr>
              <a:t>MNCs conduct under CFTA</a:t>
            </a:r>
          </a:p>
          <a:p>
            <a:r>
              <a:rPr lang="en-US" dirty="0" smtClean="0">
                <a:latin typeface="Times New Roman" pitchFamily="18" charset="0"/>
                <a:cs typeface="Times New Roman" pitchFamily="18" charset="0"/>
              </a:rPr>
              <a:t>Examples – MNC conduct in regional markets</a:t>
            </a:r>
          </a:p>
          <a:p>
            <a:r>
              <a:rPr lang="en-US" dirty="0" smtClean="0">
                <a:latin typeface="Times New Roman" pitchFamily="18" charset="0"/>
                <a:cs typeface="Times New Roman" pitchFamily="18" charset="0"/>
              </a:rPr>
              <a:t>Conclusion </a:t>
            </a:r>
          </a:p>
          <a:p>
            <a:endParaRPr lang="en-US"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
        <p:nvSpPr>
          <p:cNvPr id="6" name="Title 1"/>
          <p:cNvSpPr>
            <a:spLocks noGrp="1"/>
          </p:cNvSpPr>
          <p:nvPr>
            <p:ph type="title"/>
          </p:nvPr>
        </p:nvSpPr>
        <p:spPr>
          <a:xfrm>
            <a:off x="428596" y="357166"/>
            <a:ext cx="8229600" cy="609600"/>
          </a:xfrm>
        </p:spPr>
        <p:txBody>
          <a:bodyPr>
            <a:normAutofit fontScale="90000"/>
          </a:bodyPr>
          <a:lstStyle/>
          <a:p>
            <a:r>
              <a:rPr lang="en-US" sz="3600" b="1" dirty="0" smtClean="0">
                <a:latin typeface="Times New Roman" pitchFamily="18" charset="0"/>
                <a:cs typeface="Times New Roman" pitchFamily="18" charset="0"/>
              </a:rPr>
              <a:t>Outline</a:t>
            </a:r>
            <a:endParaRPr lang="en-US" sz="36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2E6D499-6556-4436-9203-BFD8882826F6}" type="slidenum">
              <a:rPr lang="en-US" smtClean="0"/>
              <a:pPr/>
              <a:t>3</a:t>
            </a:fld>
            <a:endParaRPr lang="en-US"/>
          </a:p>
        </p:txBody>
      </p:sp>
      <p:sp>
        <p:nvSpPr>
          <p:cNvPr id="4" name="Content Placeholder 3"/>
          <p:cNvSpPr>
            <a:spLocks noGrp="1"/>
          </p:cNvSpPr>
          <p:nvPr>
            <p:ph sz="quarter" idx="1"/>
          </p:nvPr>
        </p:nvSpPr>
        <p:spPr>
          <a:xfrm>
            <a:off x="428596" y="1000108"/>
            <a:ext cx="8272466" cy="4572000"/>
          </a:xfrm>
        </p:spPr>
        <p:txBody>
          <a:bodyPr>
            <a:noAutofit/>
          </a:bodyPr>
          <a:lstStyle/>
          <a:p>
            <a:r>
              <a:rPr lang="en-US" sz="2000" dirty="0" smtClean="0">
                <a:latin typeface="Times New Roman" pitchFamily="18" charset="0"/>
                <a:cs typeface="Times New Roman" pitchFamily="18" charset="0"/>
              </a:rPr>
              <a:t>Forwarding its agenda for better South-South cooperation: 3 offices in Africa – </a:t>
            </a:r>
            <a:r>
              <a:rPr lang="en-IN" sz="2000" dirty="0" smtClean="0">
                <a:latin typeface="Times New Roman" pitchFamily="18" charset="0"/>
                <a:cs typeface="Times New Roman" pitchFamily="18" charset="0"/>
              </a:rPr>
              <a:t>Lusaka (2000), Nairobi (2003), Accra (2013) &amp; Resident Rep in Abuja (2013) </a:t>
            </a:r>
          </a:p>
          <a:p>
            <a:r>
              <a:rPr lang="en-IN" sz="2000" dirty="0" smtClean="0">
                <a:latin typeface="Times New Roman" pitchFamily="18" charset="0"/>
                <a:cs typeface="Times New Roman" pitchFamily="18" charset="0"/>
              </a:rPr>
              <a:t>Successfully applied ‘Triangular Cooperation’</a:t>
            </a:r>
          </a:p>
          <a:p>
            <a:r>
              <a:rPr lang="en-IN" sz="2000" dirty="0" smtClean="0">
                <a:latin typeface="Times New Roman" pitchFamily="18" charset="0"/>
                <a:cs typeface="Times New Roman" pitchFamily="18" charset="0"/>
              </a:rPr>
              <a:t>Greater space and opportunity for civil society’s engagement in </a:t>
            </a:r>
            <a:r>
              <a:rPr lang="en-IN" sz="2000" dirty="0" smtClean="0">
                <a:latin typeface="Times New Roman" pitchFamily="18" charset="0"/>
                <a:cs typeface="Times New Roman" pitchFamily="18" charset="0"/>
              </a:rPr>
              <a:t>trade,  </a:t>
            </a:r>
            <a:r>
              <a:rPr lang="en-IN" sz="2000" dirty="0" smtClean="0">
                <a:latin typeface="Times New Roman" pitchFamily="18" charset="0"/>
                <a:cs typeface="Times New Roman" pitchFamily="18" charset="0"/>
              </a:rPr>
              <a:t>regulatory </a:t>
            </a:r>
            <a:r>
              <a:rPr lang="en-IN" sz="2000" dirty="0" smtClean="0">
                <a:latin typeface="Times New Roman" pitchFamily="18" charset="0"/>
                <a:cs typeface="Times New Roman" pitchFamily="18" charset="0"/>
              </a:rPr>
              <a:t>and development policy </a:t>
            </a:r>
            <a:r>
              <a:rPr lang="en-IN" sz="2000" dirty="0" smtClean="0">
                <a:latin typeface="Times New Roman" pitchFamily="18" charset="0"/>
                <a:cs typeface="Times New Roman" pitchFamily="18" charset="0"/>
              </a:rPr>
              <a:t>issues</a:t>
            </a:r>
          </a:p>
          <a:p>
            <a:r>
              <a:rPr lang="en-IN" sz="2000" dirty="0" smtClean="0">
                <a:latin typeface="Times New Roman" pitchFamily="18" charset="0"/>
                <a:cs typeface="Times New Roman" pitchFamily="18" charset="0"/>
              </a:rPr>
              <a:t>Contribute to reforming Competition &amp; Consumer regimes across several </a:t>
            </a:r>
            <a:r>
              <a:rPr lang="en-IN" sz="2000" dirty="0" smtClean="0">
                <a:latin typeface="Times New Roman" pitchFamily="18" charset="0"/>
                <a:cs typeface="Times New Roman" pitchFamily="18" charset="0"/>
              </a:rPr>
              <a:t>S.S. African </a:t>
            </a:r>
            <a:r>
              <a:rPr lang="en-IN" sz="2000" dirty="0" smtClean="0">
                <a:latin typeface="Times New Roman" pitchFamily="18" charset="0"/>
                <a:cs typeface="Times New Roman" pitchFamily="18" charset="0"/>
              </a:rPr>
              <a:t>countries</a:t>
            </a:r>
          </a:p>
          <a:p>
            <a:r>
              <a:rPr lang="en-IN" sz="2000" dirty="0" smtClean="0">
                <a:latin typeface="Times New Roman" pitchFamily="18" charset="0"/>
                <a:cs typeface="Times New Roman" pitchFamily="18" charset="0"/>
              </a:rPr>
              <a:t>Capacity building of negotiators; improved information flow between capitals &amp; Geneva (WTO issues)</a:t>
            </a:r>
          </a:p>
          <a:p>
            <a:r>
              <a:rPr lang="en-IN" sz="2000" dirty="0" smtClean="0">
                <a:latin typeface="Times New Roman" pitchFamily="18" charset="0"/>
                <a:cs typeface="Times New Roman" pitchFamily="18" charset="0"/>
              </a:rPr>
              <a:t>Sound working relations with national </a:t>
            </a:r>
            <a:r>
              <a:rPr lang="en-IN" sz="2000" dirty="0" err="1">
                <a:latin typeface="Times New Roman" pitchFamily="18" charset="0"/>
                <a:cs typeface="Times New Roman" pitchFamily="18" charset="0"/>
              </a:rPr>
              <a:t>g</a:t>
            </a:r>
            <a:r>
              <a:rPr lang="en-IN" sz="2000" dirty="0" err="1" smtClean="0">
                <a:latin typeface="Times New Roman" pitchFamily="18" charset="0"/>
                <a:cs typeface="Times New Roman" pitchFamily="18" charset="0"/>
              </a:rPr>
              <a:t>ovts</a:t>
            </a:r>
            <a:r>
              <a:rPr lang="en-IN"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&amp; regional authorities</a:t>
            </a:r>
          </a:p>
          <a:p>
            <a:r>
              <a:rPr lang="en-IN" sz="2000" dirty="0" smtClean="0">
                <a:latin typeface="Times New Roman" pitchFamily="18" charset="0"/>
                <a:cs typeface="Times New Roman" pitchFamily="18" charset="0"/>
              </a:rPr>
              <a:t>CSO network on Trade and Economic Policy issues </a:t>
            </a:r>
          </a:p>
          <a:p>
            <a:r>
              <a:rPr lang="en-IN" sz="2000" dirty="0" smtClean="0">
                <a:latin typeface="Times New Roman" pitchFamily="18" charset="0"/>
                <a:cs typeface="Times New Roman" pitchFamily="18" charset="0"/>
              </a:rPr>
              <a:t>Initiation of Africa Competition Forum</a:t>
            </a:r>
            <a:endParaRPr lang="en-IN" sz="2000" dirty="0">
              <a:latin typeface="Times New Roman" pitchFamily="18" charset="0"/>
              <a:cs typeface="Times New Roman" pitchFamily="18" charset="0"/>
            </a:endParaRPr>
          </a:p>
        </p:txBody>
      </p:sp>
      <p:sp>
        <p:nvSpPr>
          <p:cNvPr id="5" name="Title 1"/>
          <p:cNvSpPr>
            <a:spLocks noGrp="1"/>
          </p:cNvSpPr>
          <p:nvPr>
            <p:ph type="title"/>
          </p:nvPr>
        </p:nvSpPr>
        <p:spPr>
          <a:xfrm>
            <a:off x="457200" y="228600"/>
            <a:ext cx="8229600" cy="609600"/>
          </a:xfrm>
        </p:spPr>
        <p:txBody>
          <a:bodyPr>
            <a:normAutofit fontScale="90000"/>
          </a:bodyPr>
          <a:lstStyle/>
          <a:p>
            <a:r>
              <a:rPr lang="en-US" sz="3600" b="1" dirty="0" smtClean="0">
                <a:latin typeface="Times New Roman" pitchFamily="18" charset="0"/>
                <a:cs typeface="Times New Roman" pitchFamily="18" charset="0"/>
              </a:rPr>
              <a:t>CUTS work in Sub Saharan Africa</a:t>
            </a:r>
            <a:endParaRPr lang="en-US" sz="36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sz="3600" b="1" dirty="0" smtClean="0">
                <a:latin typeface="Times New Roman" pitchFamily="18" charset="0"/>
                <a:cs typeface="Times New Roman" pitchFamily="18" charset="0"/>
              </a:rPr>
              <a:t>Trade and Competition</a:t>
            </a:r>
            <a:endParaRPr lang="en-US" sz="36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990600"/>
            <a:ext cx="8229600" cy="5257800"/>
          </a:xfrm>
        </p:spPr>
        <p:txBody>
          <a:bodyPr>
            <a:noAutofit/>
          </a:bodyPr>
          <a:lstStyle/>
          <a:p>
            <a:pPr algn="just"/>
            <a:r>
              <a:rPr lang="en-US" sz="2000" dirty="0" smtClean="0">
                <a:latin typeface="Times New Roman" pitchFamily="18" charset="0"/>
                <a:cs typeface="Times New Roman" pitchFamily="18" charset="0"/>
              </a:rPr>
              <a:t>Despite the failure by members of the WTO to negotiate a multilateral framework on competition policy,  many </a:t>
            </a:r>
            <a:r>
              <a:rPr lang="en-US" sz="2000" dirty="0" smtClean="0">
                <a:latin typeface="Times New Roman" pitchFamily="18" charset="0"/>
                <a:cs typeface="Times New Roman" pitchFamily="18" charset="0"/>
              </a:rPr>
              <a:t>regional trade agreements </a:t>
            </a:r>
            <a:r>
              <a:rPr lang="en-US" sz="2000" dirty="0" smtClean="0">
                <a:latin typeface="Times New Roman" pitchFamily="18" charset="0"/>
                <a:cs typeface="Times New Roman" pitchFamily="18" charset="0"/>
              </a:rPr>
              <a:t>have binding international rules on competition law and </a:t>
            </a:r>
            <a:r>
              <a:rPr lang="en-US" sz="2000" dirty="0" smtClean="0">
                <a:latin typeface="Times New Roman" pitchFamily="18" charset="0"/>
                <a:cs typeface="Times New Roman" pitchFamily="18" charset="0"/>
              </a:rPr>
              <a:t>policy</a:t>
            </a:r>
            <a:endParaRPr lang="en-US" sz="2000" dirty="0" smtClean="0">
              <a:latin typeface="Times New Roman" pitchFamily="18" charset="0"/>
              <a:cs typeface="Times New Roman" pitchFamily="18" charset="0"/>
            </a:endParaRPr>
          </a:p>
          <a:p>
            <a:pPr lvl="1" algn="just"/>
            <a:r>
              <a:rPr lang="en-US" sz="1700" dirty="0" smtClean="0">
                <a:latin typeface="Times New Roman" pitchFamily="18" charset="0"/>
                <a:cs typeface="Times New Roman" pitchFamily="18" charset="0"/>
              </a:rPr>
              <a:t>A 2005 OECD report identified competition policy-related provisions in 47 regional trade agreements.</a:t>
            </a:r>
          </a:p>
          <a:p>
            <a:pPr marL="457200" lvl="1" indent="0" algn="just">
              <a:buNone/>
            </a:pPr>
            <a:endParaRPr lang="en-US" sz="17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As African Union Trade Ministers </a:t>
            </a:r>
            <a:r>
              <a:rPr lang="en-US" sz="2000" dirty="0" err="1" smtClean="0">
                <a:latin typeface="Times New Roman" pitchFamily="18" charset="0"/>
                <a:cs typeface="Times New Roman" pitchFamily="18" charset="0"/>
              </a:rPr>
              <a:t>finalise</a:t>
            </a:r>
            <a:r>
              <a:rPr lang="en-US" sz="2000" dirty="0" smtClean="0">
                <a:latin typeface="Times New Roman" pitchFamily="18" charset="0"/>
                <a:cs typeface="Times New Roman" pitchFamily="18" charset="0"/>
              </a:rPr>
              <a:t> the formation of the African Continental Free Trade Area (CFTA) by 2017, it is critical for competition provisions to be fully </a:t>
            </a:r>
            <a:r>
              <a:rPr lang="en-US" sz="2000" dirty="0" smtClean="0">
                <a:latin typeface="Times New Roman" pitchFamily="18" charset="0"/>
                <a:cs typeface="Times New Roman" pitchFamily="18" charset="0"/>
              </a:rPr>
              <a:t>embedded </a:t>
            </a:r>
            <a:r>
              <a:rPr lang="en-US" sz="2000" dirty="0" smtClean="0">
                <a:latin typeface="Times New Roman" pitchFamily="18" charset="0"/>
                <a:cs typeface="Times New Roman" pitchFamily="18" charset="0"/>
              </a:rPr>
              <a:t>within the CTFA agreements</a:t>
            </a:r>
          </a:p>
          <a:p>
            <a:pPr marL="0" indent="0" algn="just">
              <a:buNone/>
            </a:pP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Competition policy provisions provide clarity as well as serve as a safety-net against potential negative abuses of the CFTA by trans-national corporations</a:t>
            </a:r>
            <a:endParaRPr lang="en-US" sz="2000" dirty="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Continental competition framework </a:t>
            </a:r>
            <a:r>
              <a:rPr lang="en-US" sz="2000" dirty="0" smtClean="0">
                <a:latin typeface="Times New Roman" pitchFamily="18" charset="0"/>
                <a:cs typeface="Times New Roman" pitchFamily="18" charset="0"/>
              </a:rPr>
              <a:t>will enable </a:t>
            </a:r>
            <a:r>
              <a:rPr lang="en-US" sz="2000" dirty="0" smtClean="0">
                <a:latin typeface="Times New Roman" pitchFamily="18" charset="0"/>
                <a:cs typeface="Times New Roman" pitchFamily="18" charset="0"/>
              </a:rPr>
              <a:t>African countries to control anticompetitive practices </a:t>
            </a:r>
          </a:p>
        </p:txBody>
      </p:sp>
      <p:sp>
        <p:nvSpPr>
          <p:cNvPr id="4" name="Slide Number Placeholder 3"/>
          <p:cNvSpPr>
            <a:spLocks noGrp="1"/>
          </p:cNvSpPr>
          <p:nvPr>
            <p:ph type="sldNum" sz="quarter" idx="12"/>
          </p:nvPr>
        </p:nvSpPr>
        <p:spPr/>
        <p:txBody>
          <a:bodyPr/>
          <a:lstStyle/>
          <a:p>
            <a:fld id="{F2E6D499-6556-4436-9203-BFD8882826F6}"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Autofit/>
          </a:bodyPr>
          <a:lstStyle/>
          <a:p>
            <a:r>
              <a:rPr lang="en-US" sz="3200" b="1" dirty="0" smtClean="0">
                <a:latin typeface="Times New Roman" pitchFamily="18" charset="0"/>
                <a:cs typeface="Times New Roman" pitchFamily="18" charset="0"/>
              </a:rPr>
              <a:t>Competition concerns from trade </a:t>
            </a:r>
            <a:r>
              <a:rPr lang="en-US" sz="3200" b="1" dirty="0" err="1" smtClean="0">
                <a:latin typeface="Times New Roman" pitchFamily="18" charset="0"/>
                <a:cs typeface="Times New Roman" pitchFamily="18" charset="0"/>
              </a:rPr>
              <a:t>liberalisation</a:t>
            </a:r>
            <a:r>
              <a:rPr lang="en-US" sz="3200" b="1" dirty="0" smtClean="0">
                <a:latin typeface="Times New Roman" pitchFamily="18" charset="0"/>
                <a:cs typeface="Times New Roman" pitchFamily="18" charset="0"/>
              </a:rPr>
              <a:t> (1/2)</a:t>
            </a:r>
            <a:endParaRPr lang="en-US" sz="32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95400"/>
            <a:ext cx="8229600" cy="5059363"/>
          </a:xfrm>
        </p:spPr>
        <p:txBody>
          <a:bodyPr>
            <a:noAutofit/>
          </a:bodyPr>
          <a:lstStyle/>
          <a:p>
            <a:pPr algn="just"/>
            <a:r>
              <a:rPr lang="en-GB" sz="2000" dirty="0" smtClean="0">
                <a:latin typeface="Times New Roman" pitchFamily="18" charset="0"/>
                <a:ea typeface="Times New Roman"/>
                <a:cs typeface="Times New Roman" pitchFamily="18" charset="0"/>
              </a:rPr>
              <a:t>Opening up of borders has seen </a:t>
            </a:r>
            <a:r>
              <a:rPr lang="en-US" sz="2000" dirty="0" smtClean="0">
                <a:latin typeface="Times New Roman" pitchFamily="18" charset="0"/>
                <a:cs typeface="Times New Roman" pitchFamily="18" charset="0"/>
              </a:rPr>
              <a:t>countries become susceptible to anti-competitive practices originating outside their national </a:t>
            </a:r>
            <a:r>
              <a:rPr lang="en-US" sz="2000" dirty="0" smtClean="0">
                <a:latin typeface="Times New Roman" pitchFamily="18" charset="0"/>
                <a:cs typeface="Times New Roman" pitchFamily="18" charset="0"/>
              </a:rPr>
              <a:t>borders</a:t>
            </a:r>
            <a:endParaRPr lang="en-GB" sz="2000" dirty="0">
              <a:latin typeface="Times New Roman" pitchFamily="18" charset="0"/>
              <a:cs typeface="Times New Roman" pitchFamily="18" charset="0"/>
            </a:endParaRPr>
          </a:p>
          <a:p>
            <a:pPr marL="0" indent="0" algn="just">
              <a:buNone/>
            </a:pPr>
            <a:endParaRPr lang="en-GB" sz="2000" dirty="0" smtClean="0">
              <a:latin typeface="Times New Roman" pitchFamily="18" charset="0"/>
              <a:ea typeface="Times New Roman"/>
              <a:cs typeface="Times New Roman" pitchFamily="18" charset="0"/>
            </a:endParaRPr>
          </a:p>
          <a:p>
            <a:pPr algn="just">
              <a:spcBef>
                <a:spcPts val="0"/>
              </a:spcBef>
              <a:defRPr/>
            </a:pPr>
            <a:r>
              <a:rPr lang="en-GB" sz="2000" dirty="0" smtClean="0">
                <a:latin typeface="Times New Roman" pitchFamily="18" charset="0"/>
                <a:ea typeface="Times New Roman"/>
                <a:cs typeface="Times New Roman" pitchFamily="18" charset="0"/>
              </a:rPr>
              <a:t>Increasing competition also gives incentives for anticompetitive tendencies as firms seek survival strategies</a:t>
            </a:r>
          </a:p>
          <a:p>
            <a:pPr marL="0" indent="0" algn="just">
              <a:spcBef>
                <a:spcPts val="0"/>
              </a:spcBef>
              <a:buNone/>
              <a:defRPr/>
            </a:pPr>
            <a:endParaRPr lang="en-GB" sz="2000" dirty="0" smtClean="0">
              <a:latin typeface="Times New Roman" pitchFamily="18" charset="0"/>
              <a:ea typeface="Times New Roman"/>
              <a:cs typeface="Times New Roman" pitchFamily="18" charset="0"/>
            </a:endParaRPr>
          </a:p>
          <a:p>
            <a:pPr algn="just"/>
            <a:r>
              <a:rPr lang="en-US" sz="2000" baseline="0" dirty="0" smtClean="0">
                <a:latin typeface="Times New Roman" pitchFamily="18" charset="0"/>
                <a:cs typeface="Times New Roman" pitchFamily="18" charset="0"/>
              </a:rPr>
              <a:t>Thus, trade </a:t>
            </a:r>
            <a:r>
              <a:rPr lang="en-US" sz="2000" baseline="0" dirty="0" err="1" smtClean="0">
                <a:latin typeface="Times New Roman" pitchFamily="18" charset="0"/>
                <a:cs typeface="Times New Roman" pitchFamily="18" charset="0"/>
              </a:rPr>
              <a:t>liberalisation</a:t>
            </a:r>
            <a:r>
              <a:rPr lang="en-US" sz="2000" baseline="0" dirty="0" smtClean="0">
                <a:latin typeface="Times New Roman" pitchFamily="18" charset="0"/>
                <a:cs typeface="Times New Roman" pitchFamily="18" charset="0"/>
              </a:rPr>
              <a:t> can be enjoyed only if state-constructed trade barriers are not substituted by other forms of private restrictive </a:t>
            </a:r>
            <a:r>
              <a:rPr lang="en-US" sz="2000" dirty="0">
                <a:latin typeface="Times New Roman" pitchFamily="18" charset="0"/>
                <a:cs typeface="Times New Roman" pitchFamily="18" charset="0"/>
              </a:rPr>
              <a:t>p</a:t>
            </a:r>
            <a:r>
              <a:rPr lang="en-US" sz="2000" baseline="0" dirty="0" smtClean="0">
                <a:latin typeface="Times New Roman" pitchFamily="18" charset="0"/>
                <a:cs typeface="Times New Roman" pitchFamily="18" charset="0"/>
              </a:rPr>
              <a:t>ractices</a:t>
            </a:r>
          </a:p>
          <a:p>
            <a:pPr marL="0" indent="0" algn="just">
              <a:buNone/>
            </a:pPr>
            <a:endParaRPr lang="en-US" sz="2000" baseline="0" dirty="0" smtClean="0">
              <a:latin typeface="Times New Roman" pitchFamily="18" charset="0"/>
              <a:cs typeface="Times New Roman" pitchFamily="18" charset="0"/>
            </a:endParaRPr>
          </a:p>
          <a:p>
            <a:pPr algn="just"/>
            <a:r>
              <a:rPr lang="en-US" sz="2000" baseline="0" dirty="0" smtClean="0">
                <a:latin typeface="Times New Roman" pitchFamily="18" charset="0"/>
                <a:cs typeface="Times New Roman" pitchFamily="18" charset="0"/>
              </a:rPr>
              <a:t>Cross-border competition concerns and </a:t>
            </a:r>
            <a:r>
              <a:rPr lang="en-US" sz="2000" dirty="0" smtClean="0">
                <a:latin typeface="Times New Roman" pitchFamily="18" charset="0"/>
                <a:cs typeface="Times New Roman" pitchFamily="18" charset="0"/>
              </a:rPr>
              <a:t>vertical agreements that foreclose the market to create dominance become major concerns</a:t>
            </a:r>
          </a:p>
          <a:p>
            <a:pPr marL="0" indent="0" algn="just">
              <a:buNone/>
            </a:pP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This calls for a Multilateral </a:t>
            </a:r>
            <a:r>
              <a:rPr lang="en-US" sz="2000" dirty="0" smtClean="0">
                <a:latin typeface="Times New Roman" pitchFamily="18" charset="0"/>
                <a:cs typeface="Times New Roman" pitchFamily="18" charset="0"/>
              </a:rPr>
              <a:t>Competition </a:t>
            </a:r>
            <a:r>
              <a:rPr lang="en-US" sz="2000" dirty="0">
                <a:latin typeface="Times New Roman" pitchFamily="18" charset="0"/>
                <a:cs typeface="Times New Roman" pitchFamily="18" charset="0"/>
              </a:rPr>
              <a:t>P</a:t>
            </a:r>
            <a:r>
              <a:rPr lang="en-US" sz="2000" dirty="0" smtClean="0">
                <a:latin typeface="Times New Roman" pitchFamily="18" charset="0"/>
                <a:cs typeface="Times New Roman" pitchFamily="18" charset="0"/>
              </a:rPr>
              <a:t>olicy regime </a:t>
            </a:r>
            <a:r>
              <a:rPr lang="en-US" sz="2000" dirty="0" smtClean="0">
                <a:latin typeface="Times New Roman" pitchFamily="18" charset="0"/>
                <a:cs typeface="Times New Roman" pitchFamily="18" charset="0"/>
              </a:rPr>
              <a:t>to adequately deal with such practices</a:t>
            </a:r>
          </a:p>
        </p:txBody>
      </p:sp>
      <p:sp>
        <p:nvSpPr>
          <p:cNvPr id="4" name="Slide Number Placeholder 3"/>
          <p:cNvSpPr>
            <a:spLocks noGrp="1"/>
          </p:cNvSpPr>
          <p:nvPr>
            <p:ph type="sldNum" sz="quarter" idx="12"/>
          </p:nvPr>
        </p:nvSpPr>
        <p:spPr/>
        <p:txBody>
          <a:bodyPr/>
          <a:lstStyle/>
          <a:p>
            <a:fld id="{F2E6D499-6556-4436-9203-BFD8882826F6}"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24000"/>
            <a:ext cx="8229600" cy="4572000"/>
          </a:xfrm>
        </p:spPr>
        <p:txBody>
          <a:bodyPr>
            <a:normAutofit/>
          </a:bodyPr>
          <a:lstStyle/>
          <a:p>
            <a:pPr algn="just">
              <a:spcBef>
                <a:spcPts val="0"/>
              </a:spcBef>
              <a:defRPr/>
            </a:pPr>
            <a:r>
              <a:rPr lang="en-GB" sz="2000" dirty="0" smtClean="0">
                <a:latin typeface="Times New Roman" pitchFamily="18" charset="0"/>
                <a:ea typeface="Times New Roman"/>
                <a:cs typeface="Times New Roman" pitchFamily="18" charset="0"/>
              </a:rPr>
              <a:t>Trade liberalisation: national authorities are in a position to adequately control behaviour within their own markets</a:t>
            </a:r>
          </a:p>
          <a:p>
            <a:pPr marL="0" indent="0" algn="just">
              <a:spcBef>
                <a:spcPts val="0"/>
              </a:spcBef>
              <a:buNone/>
              <a:defRPr/>
            </a:pPr>
            <a:endParaRPr lang="en-GB" sz="2000" dirty="0" smtClean="0">
              <a:latin typeface="Times New Roman" pitchFamily="18" charset="0"/>
              <a:ea typeface="Times New Roman"/>
              <a:cs typeface="Times New Roman" pitchFamily="18" charset="0"/>
            </a:endParaRPr>
          </a:p>
          <a:p>
            <a:pPr algn="just">
              <a:spcBef>
                <a:spcPts val="0"/>
              </a:spcBef>
              <a:defRPr/>
            </a:pPr>
            <a:r>
              <a:rPr lang="en-GB" sz="2000" dirty="0" smtClean="0">
                <a:latin typeface="Times New Roman" pitchFamily="18" charset="0"/>
                <a:ea typeface="Times New Roman"/>
                <a:cs typeface="Times New Roman" pitchFamily="18" charset="0"/>
              </a:rPr>
              <a:t>However, regional issues go beyond the scope of national  authorities</a:t>
            </a:r>
          </a:p>
          <a:p>
            <a:pPr marL="0" indent="0" algn="just">
              <a:spcBef>
                <a:spcPts val="0"/>
              </a:spcBef>
              <a:buNone/>
              <a:defRPr/>
            </a:pPr>
            <a:endParaRPr lang="en-GB" sz="2000" dirty="0" smtClean="0">
              <a:latin typeface="Times New Roman" pitchFamily="18" charset="0"/>
              <a:ea typeface="Times New Roman"/>
              <a:cs typeface="Times New Roman" pitchFamily="18" charset="0"/>
            </a:endParaRPr>
          </a:p>
          <a:p>
            <a:pPr algn="just">
              <a:spcBef>
                <a:spcPts val="0"/>
              </a:spcBef>
              <a:defRPr/>
            </a:pPr>
            <a:r>
              <a:rPr lang="en-GB" sz="2000" dirty="0" smtClean="0">
                <a:latin typeface="Times New Roman" pitchFamily="18" charset="0"/>
                <a:ea typeface="Times New Roman"/>
                <a:cs typeface="Times New Roman" pitchFamily="18" charset="0"/>
              </a:rPr>
              <a:t>Competition within the region can be managed if </a:t>
            </a:r>
            <a:r>
              <a:rPr lang="en-GB" sz="2000" dirty="0" smtClean="0">
                <a:latin typeface="Times New Roman" pitchFamily="18" charset="0"/>
                <a:ea typeface="Times New Roman"/>
                <a:cs typeface="Times New Roman" pitchFamily="18" charset="0"/>
              </a:rPr>
              <a:t>all </a:t>
            </a:r>
            <a:r>
              <a:rPr lang="en-GB" sz="2000" dirty="0" smtClean="0">
                <a:latin typeface="Times New Roman" pitchFamily="18" charset="0"/>
                <a:ea typeface="Times New Roman"/>
                <a:cs typeface="Times New Roman" pitchFamily="18" charset="0"/>
              </a:rPr>
              <a:t>member countries have expertise in competition law enforcement</a:t>
            </a:r>
          </a:p>
          <a:p>
            <a:pPr marL="0" indent="0" algn="just">
              <a:spcBef>
                <a:spcPts val="0"/>
              </a:spcBef>
              <a:buNone/>
              <a:defRPr/>
            </a:pPr>
            <a:endParaRPr lang="en-GB" sz="2000" dirty="0" smtClean="0">
              <a:latin typeface="Times New Roman" pitchFamily="18" charset="0"/>
              <a:ea typeface="Times New Roman"/>
              <a:cs typeface="Times New Roman" pitchFamily="18" charset="0"/>
            </a:endParaRPr>
          </a:p>
          <a:p>
            <a:pPr algn="just">
              <a:spcBef>
                <a:spcPts val="0"/>
              </a:spcBef>
              <a:defRPr/>
            </a:pPr>
            <a:r>
              <a:rPr lang="en-GB" sz="2000" dirty="0" smtClean="0">
                <a:latin typeface="Times New Roman" pitchFamily="18" charset="0"/>
                <a:cs typeface="Times New Roman" pitchFamily="18" charset="0"/>
              </a:rPr>
              <a:t>Cross border issues would require cooperation and complementary roles among the regulators in the different countries</a:t>
            </a:r>
          </a:p>
          <a:p>
            <a:pPr marL="0" indent="0" algn="just">
              <a:spcBef>
                <a:spcPts val="0"/>
              </a:spcBef>
              <a:buNone/>
              <a:defRPr/>
            </a:pPr>
            <a:endParaRPr lang="en-GB" sz="2000" dirty="0" smtClean="0">
              <a:latin typeface="Times New Roman" pitchFamily="18" charset="0"/>
              <a:cs typeface="Times New Roman" pitchFamily="18" charset="0"/>
            </a:endParaRPr>
          </a:p>
          <a:p>
            <a:pPr algn="just">
              <a:spcBef>
                <a:spcPts val="0"/>
              </a:spcBef>
              <a:defRPr/>
            </a:pPr>
            <a:r>
              <a:rPr lang="en-GB" sz="2000" dirty="0" smtClean="0">
                <a:latin typeface="Times New Roman" pitchFamily="18" charset="0"/>
                <a:cs typeface="Times New Roman" pitchFamily="18" charset="0"/>
              </a:rPr>
              <a:t>Opening up of borders need for an independent regional law and authority to deal with cross border concerns</a:t>
            </a:r>
            <a:endParaRPr lang="en-US" sz="2000" dirty="0"/>
          </a:p>
        </p:txBody>
      </p:sp>
      <p:sp>
        <p:nvSpPr>
          <p:cNvPr id="2" name="Slide Number Placeholder 1"/>
          <p:cNvSpPr>
            <a:spLocks noGrp="1"/>
          </p:cNvSpPr>
          <p:nvPr>
            <p:ph type="sldNum" sz="quarter" idx="12"/>
          </p:nvPr>
        </p:nvSpPr>
        <p:spPr/>
        <p:txBody>
          <a:bodyPr/>
          <a:lstStyle/>
          <a:p>
            <a:fld id="{F2E6D499-6556-4436-9203-BFD8882826F6}" type="slidenum">
              <a:rPr lang="en-US" smtClean="0"/>
              <a:pPr/>
              <a:t>6</a:t>
            </a:fld>
            <a:endParaRPr lang="en-US"/>
          </a:p>
        </p:txBody>
      </p:sp>
      <p:sp>
        <p:nvSpPr>
          <p:cNvPr id="6" name="Title 1"/>
          <p:cNvSpPr>
            <a:spLocks noGrp="1"/>
          </p:cNvSpPr>
          <p:nvPr>
            <p:ph type="title"/>
          </p:nvPr>
        </p:nvSpPr>
        <p:spPr>
          <a:xfrm>
            <a:off x="457200" y="228600"/>
            <a:ext cx="8229600" cy="914400"/>
          </a:xfrm>
        </p:spPr>
        <p:txBody>
          <a:bodyPr>
            <a:noAutofit/>
          </a:bodyPr>
          <a:lstStyle/>
          <a:p>
            <a:r>
              <a:rPr lang="en-US" sz="3200" b="1" dirty="0" smtClean="0">
                <a:latin typeface="Times New Roman" pitchFamily="18" charset="0"/>
                <a:cs typeface="Times New Roman" pitchFamily="18" charset="0"/>
              </a:rPr>
              <a:t>Competition concerns from trade </a:t>
            </a:r>
            <a:r>
              <a:rPr lang="en-US" sz="3200" b="1" dirty="0" err="1" smtClean="0">
                <a:latin typeface="Times New Roman" pitchFamily="18" charset="0"/>
                <a:cs typeface="Times New Roman" pitchFamily="18" charset="0"/>
              </a:rPr>
              <a:t>liberalisation</a:t>
            </a:r>
            <a:r>
              <a:rPr lang="en-US" sz="3200" b="1" dirty="0" smtClean="0">
                <a:latin typeface="Times New Roman" pitchFamily="18" charset="0"/>
                <a:cs typeface="Times New Roman" pitchFamily="18" charset="0"/>
              </a:rPr>
              <a:t> (2/2)</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28600"/>
            <a:ext cx="8186766" cy="1143000"/>
          </a:xfrm>
        </p:spPr>
        <p:txBody>
          <a:bodyPr>
            <a:noAutofit/>
          </a:bodyPr>
          <a:lstStyle/>
          <a:p>
            <a:r>
              <a:rPr lang="en-US" sz="3200" b="1" dirty="0" smtClean="0">
                <a:latin typeface="Times New Roman" pitchFamily="18" charset="0"/>
                <a:cs typeface="Times New Roman" pitchFamily="18" charset="0"/>
              </a:rPr>
              <a:t>Need: Continental competition policy framework</a:t>
            </a:r>
            <a:endParaRPr lang="en-US" sz="32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533400" y="1447800"/>
            <a:ext cx="8153400" cy="4572000"/>
          </a:xfrm>
        </p:spPr>
        <p:txBody>
          <a:bodyPr>
            <a:normAutofit lnSpcReduction="10000"/>
          </a:bodyPr>
          <a:lstStyle/>
          <a:p>
            <a:pPr>
              <a:spcBef>
                <a:spcPts val="0"/>
              </a:spcBef>
            </a:pPr>
            <a:r>
              <a:rPr lang="en-ZW" sz="2000" dirty="0" smtClean="0">
                <a:latin typeface="Times New Roman" pitchFamily="18" charset="0"/>
                <a:cs typeface="Times New Roman" pitchFamily="18" charset="0"/>
              </a:rPr>
              <a:t>A continental law ensures that there is only one basic law within which competition conduct affecting the region could be assessed. </a:t>
            </a:r>
          </a:p>
          <a:p>
            <a:pPr marL="0" indent="0">
              <a:spcBef>
                <a:spcPts val="0"/>
              </a:spcBef>
              <a:buNone/>
            </a:pPr>
            <a:endParaRPr lang="en-ZW" sz="2000" dirty="0" smtClean="0">
              <a:latin typeface="Times New Roman" pitchFamily="18" charset="0"/>
              <a:cs typeface="Times New Roman" pitchFamily="18" charset="0"/>
            </a:endParaRPr>
          </a:p>
          <a:p>
            <a:pPr>
              <a:spcBef>
                <a:spcPts val="0"/>
              </a:spcBef>
            </a:pPr>
            <a:r>
              <a:rPr lang="en-ZW" sz="2000" dirty="0" smtClean="0">
                <a:latin typeface="Times New Roman" pitchFamily="18" charset="0"/>
                <a:cs typeface="Times New Roman" pitchFamily="18" charset="0"/>
              </a:rPr>
              <a:t>Country specific competition regimes </a:t>
            </a:r>
            <a:r>
              <a:rPr lang="en-ZW" sz="2000" dirty="0" smtClean="0">
                <a:latin typeface="Times New Roman" pitchFamily="18" charset="0"/>
                <a:cs typeface="Times New Roman" pitchFamily="18" charset="0"/>
              </a:rPr>
              <a:t>may result </a:t>
            </a:r>
            <a:r>
              <a:rPr lang="en-ZW" sz="2000" dirty="0" smtClean="0">
                <a:latin typeface="Times New Roman" pitchFamily="18" charset="0"/>
                <a:cs typeface="Times New Roman" pitchFamily="18" charset="0"/>
              </a:rPr>
              <a:t>in different approaches being undertaken for similar cases by </a:t>
            </a:r>
            <a:r>
              <a:rPr lang="en-ZW" sz="2000" dirty="0" smtClean="0">
                <a:latin typeface="Times New Roman" pitchFamily="18" charset="0"/>
                <a:cs typeface="Times New Roman" pitchFamily="18" charset="0"/>
              </a:rPr>
              <a:t>national </a:t>
            </a:r>
            <a:r>
              <a:rPr lang="en-ZW" sz="2000" dirty="0" smtClean="0">
                <a:latin typeface="Times New Roman" pitchFamily="18" charset="0"/>
                <a:cs typeface="Times New Roman" pitchFamily="18" charset="0"/>
              </a:rPr>
              <a:t>authorities even after the CFTA is in place</a:t>
            </a:r>
          </a:p>
          <a:p>
            <a:pPr marL="0" indent="0">
              <a:spcBef>
                <a:spcPts val="0"/>
              </a:spcBef>
              <a:buNone/>
            </a:pPr>
            <a:endParaRPr lang="en-ZW" sz="2000" dirty="0" smtClean="0">
              <a:latin typeface="Times New Roman" pitchFamily="18" charset="0"/>
              <a:cs typeface="Times New Roman" pitchFamily="18" charset="0"/>
            </a:endParaRPr>
          </a:p>
          <a:p>
            <a:pPr>
              <a:spcBef>
                <a:spcPts val="0"/>
              </a:spcBef>
            </a:pPr>
            <a:r>
              <a:rPr lang="en-ZW" sz="2000" dirty="0" smtClean="0">
                <a:latin typeface="Times New Roman" pitchFamily="18" charset="0"/>
                <a:cs typeface="Times New Roman" pitchFamily="18" charset="0"/>
              </a:rPr>
              <a:t>Significant number of African countries do not have competition laws, which would make such countries prime targets for anticompetitive behaviour</a:t>
            </a:r>
          </a:p>
          <a:p>
            <a:pPr marL="0" indent="0">
              <a:spcBef>
                <a:spcPts val="0"/>
              </a:spcBef>
              <a:buNone/>
            </a:pPr>
            <a:endParaRPr lang="en-ZW" sz="2000" dirty="0" smtClean="0">
              <a:latin typeface="Times New Roman" pitchFamily="18" charset="0"/>
              <a:cs typeface="Times New Roman" pitchFamily="18" charset="0"/>
            </a:endParaRPr>
          </a:p>
          <a:p>
            <a:pPr>
              <a:spcBef>
                <a:spcPts val="0"/>
              </a:spcBef>
            </a:pPr>
            <a:r>
              <a:rPr lang="en-ZW" sz="2000" dirty="0" smtClean="0">
                <a:latin typeface="Times New Roman" pitchFamily="18" charset="0"/>
                <a:cs typeface="Times New Roman" pitchFamily="18" charset="0"/>
              </a:rPr>
              <a:t>A continental law would also ensure similarity/harmonisation in approach across the countries</a:t>
            </a:r>
          </a:p>
          <a:p>
            <a:pPr marL="0" indent="0">
              <a:spcBef>
                <a:spcPts val="0"/>
              </a:spcBef>
              <a:buNone/>
            </a:pPr>
            <a:endParaRPr lang="en-ZW" sz="2000" dirty="0" smtClean="0">
              <a:latin typeface="Times New Roman" pitchFamily="18" charset="0"/>
              <a:cs typeface="Times New Roman" pitchFamily="18" charset="0"/>
            </a:endParaRPr>
          </a:p>
          <a:p>
            <a:pPr>
              <a:spcBef>
                <a:spcPts val="0"/>
              </a:spcBef>
            </a:pPr>
            <a:r>
              <a:rPr lang="en-ZW" sz="2000" dirty="0" smtClean="0">
                <a:latin typeface="Times New Roman" pitchFamily="18" charset="0"/>
                <a:cs typeface="Times New Roman" pitchFamily="18" charset="0"/>
              </a:rPr>
              <a:t>Thus, the absence of a continental law has the potential to negate any gains from improved continental trade</a:t>
            </a:r>
          </a:p>
          <a:p>
            <a:endParaRPr lang="en-US" dirty="0"/>
          </a:p>
        </p:txBody>
      </p:sp>
      <p:sp>
        <p:nvSpPr>
          <p:cNvPr id="4" name="Slide Number Placeholder 3"/>
          <p:cNvSpPr>
            <a:spLocks noGrp="1"/>
          </p:cNvSpPr>
          <p:nvPr>
            <p:ph type="sldNum" sz="quarter" idx="12"/>
          </p:nvPr>
        </p:nvSpPr>
        <p:spPr/>
        <p:txBody>
          <a:bodyPr/>
          <a:lstStyle/>
          <a:p>
            <a:fld id="{F2E6D499-6556-4436-9203-BFD8882826F6}"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a:bodyPr>
          <a:lstStyle/>
          <a:p>
            <a:r>
              <a:rPr lang="en-US" sz="3200" b="1" dirty="0" smtClean="0">
                <a:latin typeface="Times New Roman" pitchFamily="18" charset="0"/>
                <a:cs typeface="Times New Roman" pitchFamily="18" charset="0"/>
              </a:rPr>
              <a:t>Trade facilitation and role of MNCs</a:t>
            </a:r>
            <a:endParaRPr lang="en-US" sz="32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066800"/>
            <a:ext cx="8229600" cy="5059363"/>
          </a:xfrm>
        </p:spPr>
        <p:txBody>
          <a:bodyPr>
            <a:normAutofit fontScale="55000" lnSpcReduction="20000"/>
          </a:bodyPr>
          <a:lstStyle/>
          <a:p>
            <a:r>
              <a:rPr lang="en-GB" sz="3600" dirty="0" smtClean="0">
                <a:latin typeface="Times New Roman" pitchFamily="18" charset="0"/>
                <a:cs typeface="Times New Roman" pitchFamily="18" charset="0"/>
              </a:rPr>
              <a:t>Attraction of Multinational Corporations (MNCs) in developing countries is often a result of trade negotiations as well as incentives designed to attract FDI</a:t>
            </a:r>
          </a:p>
          <a:p>
            <a:pPr marL="0" indent="0">
              <a:buNone/>
            </a:pPr>
            <a:endParaRPr lang="en-GB" sz="3600" dirty="0" smtClean="0">
              <a:latin typeface="Times New Roman" pitchFamily="18" charset="0"/>
              <a:cs typeface="Times New Roman" pitchFamily="18" charset="0"/>
            </a:endParaRPr>
          </a:p>
          <a:p>
            <a:r>
              <a:rPr lang="en-GB" sz="3600" dirty="0" smtClean="0">
                <a:latin typeface="Times New Roman" pitchFamily="18" charset="0"/>
                <a:cs typeface="Times New Roman" pitchFamily="18" charset="0"/>
              </a:rPr>
              <a:t>However, at times these arrangements often result in anticompetitive practices, especially if there is no competition policy oversight in the arrangements.</a:t>
            </a:r>
          </a:p>
          <a:p>
            <a:pPr marL="0" indent="0">
              <a:buNone/>
            </a:pPr>
            <a:endParaRPr lang="en-GB" sz="3600" dirty="0" smtClean="0">
              <a:latin typeface="Times New Roman" pitchFamily="18" charset="0"/>
              <a:cs typeface="Times New Roman" pitchFamily="18" charset="0"/>
            </a:endParaRPr>
          </a:p>
          <a:p>
            <a:r>
              <a:rPr lang="en-GB" sz="3600" dirty="0" smtClean="0">
                <a:latin typeface="Times New Roman" pitchFamily="18" charset="0"/>
                <a:cs typeface="Times New Roman" pitchFamily="18" charset="0"/>
              </a:rPr>
              <a:t>Conduct of MNCs is often difficult to regulate as they are in some instances not physically present in countries where such practices are taking place</a:t>
            </a:r>
          </a:p>
          <a:p>
            <a:pPr marL="0" indent="0">
              <a:buNone/>
            </a:pPr>
            <a:endParaRPr lang="en-GB" sz="3600" dirty="0" smtClean="0">
              <a:latin typeface="Times New Roman" pitchFamily="18" charset="0"/>
              <a:cs typeface="Times New Roman" pitchFamily="18" charset="0"/>
            </a:endParaRPr>
          </a:p>
          <a:p>
            <a:r>
              <a:rPr lang="en-GB" sz="3600" dirty="0" smtClean="0">
                <a:latin typeface="Times New Roman" pitchFamily="18" charset="0"/>
                <a:cs typeface="Times New Roman" pitchFamily="18" charset="0"/>
              </a:rPr>
              <a:t>In some cases, trade promotion initiatives in developing countries have ended up tolerating exclusive distribution arrangements, subjugating competition concerns to trade promotion interests in the process. </a:t>
            </a:r>
            <a:endParaRPr lang="en-US" sz="3600" dirty="0" smtClean="0">
              <a:latin typeface="Times New Roman" pitchFamily="18" charset="0"/>
              <a:cs typeface="Times New Roman" pitchFamily="18" charset="0"/>
            </a:endParaRPr>
          </a:p>
          <a:p>
            <a:pPr lvl="1"/>
            <a:r>
              <a:rPr lang="en-GB" sz="3100" dirty="0" smtClean="0">
                <a:latin typeface="Times New Roman" pitchFamily="18" charset="0"/>
                <a:cs typeface="Times New Roman" pitchFamily="18" charset="0"/>
              </a:rPr>
              <a:t>Lebanon which had to enact a legislation to protect such agreements. </a:t>
            </a:r>
          </a:p>
          <a:p>
            <a:pPr lvl="1"/>
            <a:r>
              <a:rPr lang="en-GB" sz="3100" dirty="0" smtClean="0">
                <a:latin typeface="Times New Roman" pitchFamily="18" charset="0"/>
                <a:cs typeface="Times New Roman" pitchFamily="18" charset="0"/>
              </a:rPr>
              <a:t>Under the exclusive agency law, the government protected merchants and importers who are sole representatives of foreign-brand products, effectively granting them local monopolies. </a:t>
            </a:r>
          </a:p>
        </p:txBody>
      </p:sp>
      <p:sp>
        <p:nvSpPr>
          <p:cNvPr id="4" name="Slide Number Placeholder 3"/>
          <p:cNvSpPr>
            <a:spLocks noGrp="1"/>
          </p:cNvSpPr>
          <p:nvPr>
            <p:ph type="sldNum" sz="quarter" idx="12"/>
          </p:nvPr>
        </p:nvSpPr>
        <p:spPr/>
        <p:txBody>
          <a:bodyPr/>
          <a:lstStyle/>
          <a:p>
            <a:fld id="{F2E6D499-6556-4436-9203-BFD8882826F6}"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533400"/>
          </a:xfrm>
        </p:spPr>
        <p:txBody>
          <a:bodyPr>
            <a:normAutofit fontScale="90000"/>
          </a:bodyPr>
          <a:lstStyle/>
          <a:p>
            <a:r>
              <a:rPr lang="en-US" sz="3600" b="1" dirty="0" smtClean="0">
                <a:latin typeface="Times New Roman" pitchFamily="18" charset="0"/>
                <a:cs typeface="Times New Roman" pitchFamily="18" charset="0"/>
              </a:rPr>
              <a:t>MNCs conduct under the CTFA</a:t>
            </a:r>
            <a:endParaRPr lang="en-US" sz="36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838200"/>
            <a:ext cx="8229600" cy="5287963"/>
          </a:xfrm>
        </p:spPr>
        <p:txBody>
          <a:bodyPr>
            <a:normAutofit fontScale="77500" lnSpcReduction="20000"/>
          </a:bodyPr>
          <a:lstStyle/>
          <a:p>
            <a:pPr algn="just"/>
            <a:r>
              <a:rPr lang="en-GB" sz="2400" dirty="0" smtClean="0">
                <a:latin typeface="Times New Roman" pitchFamily="18" charset="0"/>
                <a:cs typeface="Times New Roman" pitchFamily="18" charset="0"/>
              </a:rPr>
              <a:t>One area of concern is the type of distribution arrangements that the MNCs enter into with local distribution companies, which results in dominance.</a:t>
            </a:r>
          </a:p>
          <a:p>
            <a:pPr marL="0" indent="0" algn="just">
              <a:buNone/>
            </a:pPr>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Domestic firms struggle to reproduce the infrastructure and means to compete effectively with the MNCs</a:t>
            </a:r>
          </a:p>
          <a:p>
            <a:pPr marL="0" indent="0" algn="just">
              <a:buNone/>
            </a:pPr>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MNCs also find it difficult or more costly to set up shop in developing  countries due to the poor ease of doing business and other structural bottlenecks</a:t>
            </a:r>
          </a:p>
          <a:p>
            <a:pPr marL="0" indent="0" algn="just">
              <a:buNone/>
            </a:pPr>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MNCs prefer to use existing companies rather than setting up shop in order to exploit </a:t>
            </a:r>
            <a:r>
              <a:rPr lang="en-IN" sz="2400" dirty="0" smtClean="0">
                <a:latin typeface="Times New Roman" pitchFamily="18" charset="0"/>
                <a:cs typeface="Times New Roman" pitchFamily="18" charset="0"/>
              </a:rPr>
              <a:t>information and distribution networks.</a:t>
            </a:r>
          </a:p>
          <a:p>
            <a:pPr marL="0" indent="0" algn="just">
              <a:buNone/>
            </a:pPr>
            <a:r>
              <a:rPr lang="en-IN" sz="2200" dirty="0" smtClean="0">
                <a:latin typeface="Times New Roman" pitchFamily="18" charset="0"/>
                <a:cs typeface="Times New Roman" pitchFamily="18" charset="0"/>
              </a:rPr>
              <a:t> </a:t>
            </a:r>
          </a:p>
          <a:p>
            <a:pPr algn="just"/>
            <a:r>
              <a:rPr lang="en-GB" sz="2600" dirty="0" smtClean="0">
                <a:latin typeface="Times New Roman" pitchFamily="18" charset="0"/>
                <a:cs typeface="Times New Roman" pitchFamily="18" charset="0"/>
              </a:rPr>
              <a:t>Thus, MNCs prefer to negotiate distribution agreements with the agents</a:t>
            </a:r>
          </a:p>
          <a:p>
            <a:pPr lvl="1" algn="just"/>
            <a:r>
              <a:rPr lang="en-GB" sz="2200" dirty="0" smtClean="0">
                <a:latin typeface="Times New Roman" pitchFamily="18" charset="0"/>
                <a:cs typeface="Times New Roman" pitchFamily="18" charset="0"/>
              </a:rPr>
              <a:t>Exclusive distribution agreements, just like other vertical agreements, are not </a:t>
            </a:r>
            <a:r>
              <a:rPr lang="en-GB" sz="2200" i="1" dirty="0" smtClean="0">
                <a:latin typeface="Times New Roman" pitchFamily="18" charset="0"/>
                <a:cs typeface="Times New Roman" pitchFamily="18" charset="0"/>
              </a:rPr>
              <a:t>per se </a:t>
            </a:r>
            <a:r>
              <a:rPr lang="en-GB" sz="2200" dirty="0" smtClean="0">
                <a:latin typeface="Times New Roman" pitchFamily="18" charset="0"/>
                <a:cs typeface="Times New Roman" pitchFamily="18" charset="0"/>
              </a:rPr>
              <a:t>anticompetitive</a:t>
            </a:r>
          </a:p>
          <a:p>
            <a:pPr marL="457200" lvl="1" indent="0" algn="just">
              <a:buNone/>
            </a:pPr>
            <a:endParaRPr lang="en-GB" sz="1800" dirty="0" smtClean="0">
              <a:latin typeface="Times New Roman" pitchFamily="18" charset="0"/>
              <a:cs typeface="Times New Roman" pitchFamily="18" charset="0"/>
            </a:endParaRPr>
          </a:p>
          <a:p>
            <a:pPr algn="just"/>
            <a:r>
              <a:rPr lang="en-GB" sz="2600" dirty="0" smtClean="0">
                <a:latin typeface="Times New Roman" pitchFamily="18" charset="0"/>
                <a:cs typeface="Times New Roman" pitchFamily="18" charset="0"/>
              </a:rPr>
              <a:t>However, there are cases when they are used by the parties to engage in abusive behaviour, with negative impacts on other competing firms as well as the consumers.</a:t>
            </a:r>
            <a:endParaRPr lang="en-US" sz="2600"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2E6D499-6556-4436-9203-BFD8882826F6}"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652</TotalTime>
  <Words>1829</Words>
  <Application>Microsoft Office PowerPoint</Application>
  <PresentationFormat>On-screen Show (4:3)</PresentationFormat>
  <Paragraphs>194</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Competition: Why is it important for CFTA</vt:lpstr>
      <vt:lpstr>Outline</vt:lpstr>
      <vt:lpstr>CUTS work in Sub Saharan Africa</vt:lpstr>
      <vt:lpstr>Trade and Competition</vt:lpstr>
      <vt:lpstr>Competition concerns from trade liberalisation (1/2)</vt:lpstr>
      <vt:lpstr>Competition concerns from trade liberalisation (2/2)</vt:lpstr>
      <vt:lpstr>Need: Continental competition policy framework</vt:lpstr>
      <vt:lpstr>Trade facilitation and role of MNCs</vt:lpstr>
      <vt:lpstr>MNCs conduct under the CTFA</vt:lpstr>
      <vt:lpstr>Examples- MNC Conduct in regional markets</vt:lpstr>
      <vt:lpstr>The case of the East African Community</vt:lpstr>
      <vt:lpstr>Breweries Sector</vt:lpstr>
      <vt:lpstr>Cement Sector</vt:lpstr>
      <vt:lpstr>Banking sector</vt:lpstr>
      <vt:lpstr>Mobile telecoms market</vt:lpstr>
      <vt:lpstr>Examples Indicate</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Cornelius</dc:creator>
  <cp:lastModifiedBy>PSM</cp:lastModifiedBy>
  <cp:revision>60</cp:revision>
  <dcterms:created xsi:type="dcterms:W3CDTF">2016-04-19T15:47:55Z</dcterms:created>
  <dcterms:modified xsi:type="dcterms:W3CDTF">2016-04-23T05:32:15Z</dcterms:modified>
</cp:coreProperties>
</file>