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15"/>
  </p:notesMasterIdLst>
  <p:sldIdLst>
    <p:sldId id="256" r:id="rId2"/>
    <p:sldId id="257" r:id="rId3"/>
    <p:sldId id="258" r:id="rId4"/>
    <p:sldId id="269" r:id="rId5"/>
    <p:sldId id="267" r:id="rId6"/>
    <p:sldId id="260" r:id="rId7"/>
    <p:sldId id="270" r:id="rId8"/>
    <p:sldId id="261" r:id="rId9"/>
    <p:sldId id="262" r:id="rId10"/>
    <p:sldId id="265" r:id="rId11"/>
    <p:sldId id="264" r:id="rId12"/>
    <p:sldId id="271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C1B8CB-24BC-43EB-A84B-837EFB417B2C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hi-IN"/>
        </a:p>
      </dgm:t>
    </dgm:pt>
    <dgm:pt modelId="{4E68187A-06F8-4739-9C51-F684B140AB57}">
      <dgm:prSet phldrT="[Text]" custT="1"/>
      <dgm:spPr/>
      <dgm:t>
        <a:bodyPr/>
        <a:lstStyle/>
        <a:p>
          <a:r>
            <a:rPr lang="en-US" sz="1400" dirty="0" smtClean="0"/>
            <a:t>Literature </a:t>
          </a:r>
        </a:p>
        <a:p>
          <a:r>
            <a:rPr lang="en-US" sz="1400" dirty="0" smtClean="0"/>
            <a:t>review</a:t>
          </a:r>
          <a:endParaRPr lang="hi-IN" sz="1100" dirty="0"/>
        </a:p>
      </dgm:t>
    </dgm:pt>
    <dgm:pt modelId="{4D5CD995-7E0D-4955-9B2C-ED9F4BDFB746}" type="parTrans" cxnId="{229BB7BB-CCAC-435F-82EB-71DC052E36AC}">
      <dgm:prSet/>
      <dgm:spPr/>
      <dgm:t>
        <a:bodyPr/>
        <a:lstStyle/>
        <a:p>
          <a:endParaRPr lang="hi-IN"/>
        </a:p>
      </dgm:t>
    </dgm:pt>
    <dgm:pt modelId="{F9E28833-D257-4B64-9ABD-65E852BDA1BA}" type="sibTrans" cxnId="{229BB7BB-CCAC-435F-82EB-71DC052E36AC}">
      <dgm:prSet/>
      <dgm:spPr/>
      <dgm:t>
        <a:bodyPr/>
        <a:lstStyle/>
        <a:p>
          <a:endParaRPr lang="hi-IN"/>
        </a:p>
      </dgm:t>
    </dgm:pt>
    <dgm:pt modelId="{91CA66DB-3B94-4AB1-8C9E-57F31DD2B983}">
      <dgm:prSet phldrT="[Text]"/>
      <dgm:spPr/>
      <dgm:t>
        <a:bodyPr/>
        <a:lstStyle/>
        <a:p>
          <a:r>
            <a:rPr lang="en-US" dirty="0" smtClean="0"/>
            <a:t>Review of regulations, identification of issues and information gaps </a:t>
          </a:r>
          <a:endParaRPr lang="hi-IN" dirty="0"/>
        </a:p>
      </dgm:t>
    </dgm:pt>
    <dgm:pt modelId="{286B4AFF-75D3-4EE4-8F54-8DA7BD1CAF68}" type="parTrans" cxnId="{4061DB33-2BCE-4968-A534-4559AFCF37C6}">
      <dgm:prSet/>
      <dgm:spPr/>
      <dgm:t>
        <a:bodyPr/>
        <a:lstStyle/>
        <a:p>
          <a:endParaRPr lang="hi-IN"/>
        </a:p>
      </dgm:t>
    </dgm:pt>
    <dgm:pt modelId="{D6677077-4F49-4B87-AAAA-3758C89FBE65}" type="sibTrans" cxnId="{4061DB33-2BCE-4968-A534-4559AFCF37C6}">
      <dgm:prSet/>
      <dgm:spPr/>
      <dgm:t>
        <a:bodyPr/>
        <a:lstStyle/>
        <a:p>
          <a:endParaRPr lang="hi-IN"/>
        </a:p>
      </dgm:t>
    </dgm:pt>
    <dgm:pt modelId="{165AEF06-D00F-4483-B38E-043E66D66355}">
      <dgm:prSet phldrT="[Text]" custT="1"/>
      <dgm:spPr/>
      <dgm:t>
        <a:bodyPr/>
        <a:lstStyle/>
        <a:p>
          <a:r>
            <a:rPr lang="en-US" sz="1400" dirty="0" smtClean="0"/>
            <a:t>Stakeholder interaction</a:t>
          </a:r>
          <a:endParaRPr lang="hi-IN" sz="1400" dirty="0"/>
        </a:p>
      </dgm:t>
    </dgm:pt>
    <dgm:pt modelId="{A3FEDE6A-5A19-4113-9921-6D0BC854040C}" type="parTrans" cxnId="{86D118E9-29F8-4ED6-9CB8-F83A1C500E17}">
      <dgm:prSet/>
      <dgm:spPr/>
      <dgm:t>
        <a:bodyPr/>
        <a:lstStyle/>
        <a:p>
          <a:endParaRPr lang="hi-IN"/>
        </a:p>
      </dgm:t>
    </dgm:pt>
    <dgm:pt modelId="{3FFBB0AF-3323-458B-B537-F93125871712}" type="sibTrans" cxnId="{86D118E9-29F8-4ED6-9CB8-F83A1C500E17}">
      <dgm:prSet/>
      <dgm:spPr/>
      <dgm:t>
        <a:bodyPr/>
        <a:lstStyle/>
        <a:p>
          <a:endParaRPr lang="hi-IN"/>
        </a:p>
      </dgm:t>
    </dgm:pt>
    <dgm:pt modelId="{5EAF1929-72AD-4ECF-BB3D-A6AE4A9AF1A4}">
      <dgm:prSet phldrT="[Text]"/>
      <dgm:spPr/>
      <dgm:t>
        <a:bodyPr/>
        <a:lstStyle/>
        <a:p>
          <a:pPr algn="just"/>
          <a:r>
            <a:rPr lang="en-US" dirty="0" smtClean="0"/>
            <a:t>Validation of findings, addressing information gaps and prioritisation</a:t>
          </a:r>
          <a:endParaRPr lang="hi-IN" dirty="0"/>
        </a:p>
      </dgm:t>
    </dgm:pt>
    <dgm:pt modelId="{14422810-9EE0-4902-A790-3662DF137794}" type="parTrans" cxnId="{300046D7-B3AA-4B18-AFC5-341A4E2CFB20}">
      <dgm:prSet/>
      <dgm:spPr/>
      <dgm:t>
        <a:bodyPr/>
        <a:lstStyle/>
        <a:p>
          <a:endParaRPr lang="hi-IN"/>
        </a:p>
      </dgm:t>
    </dgm:pt>
    <dgm:pt modelId="{02C28748-6909-43EF-9C00-48EEB5A7B138}" type="sibTrans" cxnId="{300046D7-B3AA-4B18-AFC5-341A4E2CFB20}">
      <dgm:prSet/>
      <dgm:spPr/>
      <dgm:t>
        <a:bodyPr/>
        <a:lstStyle/>
        <a:p>
          <a:endParaRPr lang="hi-IN"/>
        </a:p>
      </dgm:t>
    </dgm:pt>
    <dgm:pt modelId="{F309E94A-5DC1-4C3C-BF50-4C83B5E95046}">
      <dgm:prSet phldrT="[Text]" custT="1"/>
      <dgm:spPr/>
      <dgm:t>
        <a:bodyPr/>
        <a:lstStyle/>
        <a:p>
          <a:r>
            <a:rPr lang="en-US" sz="1400" dirty="0" smtClean="0"/>
            <a:t>Preliminary assessment</a:t>
          </a:r>
          <a:endParaRPr lang="hi-IN" sz="1800" dirty="0"/>
        </a:p>
      </dgm:t>
    </dgm:pt>
    <dgm:pt modelId="{A66933F6-4E5E-4512-8A0C-2857C2F46CA2}" type="parTrans" cxnId="{97B0298B-C4C3-432C-9442-0EB39E3504FC}">
      <dgm:prSet/>
      <dgm:spPr/>
      <dgm:t>
        <a:bodyPr/>
        <a:lstStyle/>
        <a:p>
          <a:endParaRPr lang="hi-IN"/>
        </a:p>
      </dgm:t>
    </dgm:pt>
    <dgm:pt modelId="{FE6AC1B2-F30C-4BD1-93CC-F26E9964E9C1}" type="sibTrans" cxnId="{97B0298B-C4C3-432C-9442-0EB39E3504FC}">
      <dgm:prSet/>
      <dgm:spPr/>
      <dgm:t>
        <a:bodyPr/>
        <a:lstStyle/>
        <a:p>
          <a:endParaRPr lang="hi-IN"/>
        </a:p>
      </dgm:t>
    </dgm:pt>
    <dgm:pt modelId="{798CF4EB-7015-4ABC-8DAC-5EEC9FE4B9C6}">
      <dgm:prSet phldrT="[Text]"/>
      <dgm:spPr/>
      <dgm:t>
        <a:bodyPr/>
        <a:lstStyle/>
        <a:p>
          <a:pPr algn="just"/>
          <a:r>
            <a:rPr lang="en-US" dirty="0" smtClean="0"/>
            <a:t>Competition and regulatory assessment and analysis of prioritised issues</a:t>
          </a:r>
          <a:endParaRPr lang="hi-IN" dirty="0"/>
        </a:p>
      </dgm:t>
    </dgm:pt>
    <dgm:pt modelId="{5421F688-07F0-4D05-A6DC-463FAA723ECD}" type="parTrans" cxnId="{0570E453-CBF2-4373-95CE-BB8E3A5DE097}">
      <dgm:prSet/>
      <dgm:spPr/>
      <dgm:t>
        <a:bodyPr/>
        <a:lstStyle/>
        <a:p>
          <a:endParaRPr lang="hi-IN"/>
        </a:p>
      </dgm:t>
    </dgm:pt>
    <dgm:pt modelId="{14E1B658-E1D1-45E6-95AF-93D662101B6D}" type="sibTrans" cxnId="{0570E453-CBF2-4373-95CE-BB8E3A5DE097}">
      <dgm:prSet/>
      <dgm:spPr/>
      <dgm:t>
        <a:bodyPr/>
        <a:lstStyle/>
        <a:p>
          <a:endParaRPr lang="hi-IN"/>
        </a:p>
      </dgm:t>
    </dgm:pt>
    <dgm:pt modelId="{94308636-68E9-43A8-A8DD-DDC64A23B0A5}">
      <dgm:prSet phldrT="[Text]" custT="1"/>
      <dgm:spPr/>
      <dgm:t>
        <a:bodyPr/>
        <a:lstStyle/>
        <a:p>
          <a:r>
            <a:rPr lang="en-US" sz="1400" dirty="0" smtClean="0"/>
            <a:t>Stakeholder interaction</a:t>
          </a:r>
          <a:endParaRPr lang="hi-IN" sz="1400" dirty="0"/>
        </a:p>
      </dgm:t>
    </dgm:pt>
    <dgm:pt modelId="{78E55386-D95F-42A6-80AA-28C86D0C2001}" type="parTrans" cxnId="{717CA142-CF60-4DC8-BB8C-D8C132381BD8}">
      <dgm:prSet/>
      <dgm:spPr/>
      <dgm:t>
        <a:bodyPr/>
        <a:lstStyle/>
        <a:p>
          <a:endParaRPr lang="hi-IN"/>
        </a:p>
      </dgm:t>
    </dgm:pt>
    <dgm:pt modelId="{F86D49D8-14C2-4617-959C-7D213D711339}" type="sibTrans" cxnId="{717CA142-CF60-4DC8-BB8C-D8C132381BD8}">
      <dgm:prSet/>
      <dgm:spPr/>
      <dgm:t>
        <a:bodyPr/>
        <a:lstStyle/>
        <a:p>
          <a:endParaRPr lang="hi-IN"/>
        </a:p>
      </dgm:t>
    </dgm:pt>
    <dgm:pt modelId="{478D5580-FC96-4FE3-8EF8-0F2DA1693212}">
      <dgm:prSet/>
      <dgm:spPr/>
      <dgm:t>
        <a:bodyPr/>
        <a:lstStyle/>
        <a:p>
          <a:pPr algn="just"/>
          <a:r>
            <a:rPr lang="en-US" dirty="0" smtClean="0"/>
            <a:t>Validation of preliminary assessment and analysis </a:t>
          </a:r>
          <a:endParaRPr lang="hi-IN" dirty="0"/>
        </a:p>
      </dgm:t>
    </dgm:pt>
    <dgm:pt modelId="{60F826C1-4157-4213-9C41-F211639F60B6}" type="parTrans" cxnId="{FA1C3479-03D1-4D91-8047-B18637FF3130}">
      <dgm:prSet/>
      <dgm:spPr/>
      <dgm:t>
        <a:bodyPr/>
        <a:lstStyle/>
        <a:p>
          <a:endParaRPr lang="hi-IN"/>
        </a:p>
      </dgm:t>
    </dgm:pt>
    <dgm:pt modelId="{7BB6CA1B-B703-419F-A7F7-492F77F19DE0}" type="sibTrans" cxnId="{FA1C3479-03D1-4D91-8047-B18637FF3130}">
      <dgm:prSet/>
      <dgm:spPr/>
      <dgm:t>
        <a:bodyPr/>
        <a:lstStyle/>
        <a:p>
          <a:endParaRPr lang="hi-IN"/>
        </a:p>
      </dgm:t>
    </dgm:pt>
    <dgm:pt modelId="{7C6E843E-4C47-4D27-864E-D9D3B5E5088F}">
      <dgm:prSet phldrT="[Text]" custT="1"/>
      <dgm:spPr/>
      <dgm:t>
        <a:bodyPr/>
        <a:lstStyle/>
        <a:p>
          <a:r>
            <a:rPr lang="en-US" sz="1400" dirty="0" smtClean="0"/>
            <a:t>Final assessment</a:t>
          </a:r>
          <a:endParaRPr lang="hi-IN" sz="1400" dirty="0"/>
        </a:p>
      </dgm:t>
    </dgm:pt>
    <dgm:pt modelId="{32A4B48C-2678-4B37-8E78-398643D0C28A}" type="parTrans" cxnId="{54AA8DCD-FBE5-4E40-907B-3BBD52874A4D}">
      <dgm:prSet/>
      <dgm:spPr/>
      <dgm:t>
        <a:bodyPr/>
        <a:lstStyle/>
        <a:p>
          <a:endParaRPr lang="hi-IN"/>
        </a:p>
      </dgm:t>
    </dgm:pt>
    <dgm:pt modelId="{B9322C47-306C-40BF-AE5A-4EF1AB159BAF}" type="sibTrans" cxnId="{54AA8DCD-FBE5-4E40-907B-3BBD52874A4D}">
      <dgm:prSet/>
      <dgm:spPr/>
      <dgm:t>
        <a:bodyPr/>
        <a:lstStyle/>
        <a:p>
          <a:endParaRPr lang="hi-IN"/>
        </a:p>
      </dgm:t>
    </dgm:pt>
    <dgm:pt modelId="{D36AE7FE-3E88-4648-86F9-86CFEC2F71AA}">
      <dgm:prSet/>
      <dgm:spPr/>
      <dgm:t>
        <a:bodyPr/>
        <a:lstStyle/>
        <a:p>
          <a:r>
            <a:rPr lang="en-US" dirty="0" smtClean="0"/>
            <a:t>Final assessment and development of recommendations</a:t>
          </a:r>
          <a:endParaRPr lang="hi-IN" dirty="0"/>
        </a:p>
      </dgm:t>
    </dgm:pt>
    <dgm:pt modelId="{27FDAFFA-936C-4C0B-80E5-A0C4387807D5}" type="parTrans" cxnId="{1CF1246C-9965-412D-9582-4F61D3C6A957}">
      <dgm:prSet/>
      <dgm:spPr/>
      <dgm:t>
        <a:bodyPr/>
        <a:lstStyle/>
        <a:p>
          <a:endParaRPr lang="hi-IN"/>
        </a:p>
      </dgm:t>
    </dgm:pt>
    <dgm:pt modelId="{F344DD95-37F6-4CEC-821B-E862C7FA331D}" type="sibTrans" cxnId="{1CF1246C-9965-412D-9582-4F61D3C6A957}">
      <dgm:prSet/>
      <dgm:spPr/>
      <dgm:t>
        <a:bodyPr/>
        <a:lstStyle/>
        <a:p>
          <a:endParaRPr lang="hi-IN"/>
        </a:p>
      </dgm:t>
    </dgm:pt>
    <dgm:pt modelId="{EFC75582-34E0-4E91-8B76-521EC4627B55}" type="pres">
      <dgm:prSet presAssocID="{A7C1B8CB-24BC-43EB-A84B-837EFB417B2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46B58A96-C4C6-4245-9F4C-0A6C7F8F69E0}" type="pres">
      <dgm:prSet presAssocID="{4E68187A-06F8-4739-9C51-F684B140AB57}" presName="composite" presStyleCnt="0"/>
      <dgm:spPr/>
    </dgm:pt>
    <dgm:pt modelId="{FEFA32F9-2C47-4AF9-9F31-01925AAF9C0E}" type="pres">
      <dgm:prSet presAssocID="{4E68187A-06F8-4739-9C51-F684B140AB57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hi-IN"/>
        </a:p>
      </dgm:t>
    </dgm:pt>
    <dgm:pt modelId="{1967EB1A-8B20-4607-8BE2-96147BA3C760}" type="pres">
      <dgm:prSet presAssocID="{4E68187A-06F8-4739-9C51-F684B140AB57}" presName="descendantText" presStyleLbl="alignAcc1" presStyleIdx="0" presStyleCnt="5" custLinFactNeighborX="-330">
        <dgm:presLayoutVars>
          <dgm:bulletEnabled val="1"/>
        </dgm:presLayoutVars>
      </dgm:prSet>
      <dgm:spPr/>
      <dgm:t>
        <a:bodyPr/>
        <a:lstStyle/>
        <a:p>
          <a:endParaRPr lang="hi-IN"/>
        </a:p>
      </dgm:t>
    </dgm:pt>
    <dgm:pt modelId="{06488307-8331-4D5C-8CE5-F03A6EEB0749}" type="pres">
      <dgm:prSet presAssocID="{F9E28833-D257-4B64-9ABD-65E852BDA1BA}" presName="sp" presStyleCnt="0"/>
      <dgm:spPr/>
    </dgm:pt>
    <dgm:pt modelId="{A77F476F-F59F-43D8-ADC4-B434FFDC2E37}" type="pres">
      <dgm:prSet presAssocID="{165AEF06-D00F-4483-B38E-043E66D66355}" presName="composite" presStyleCnt="0"/>
      <dgm:spPr/>
    </dgm:pt>
    <dgm:pt modelId="{3B249E40-6BD0-4F8C-BBF7-3E7633A761C6}" type="pres">
      <dgm:prSet presAssocID="{165AEF06-D00F-4483-B38E-043E66D66355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912875D-CE53-48A5-98A5-D3950DD3B734}" type="pres">
      <dgm:prSet presAssocID="{165AEF06-D00F-4483-B38E-043E66D66355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hi-IN"/>
        </a:p>
      </dgm:t>
    </dgm:pt>
    <dgm:pt modelId="{F8FEE637-83C7-46FA-91A2-64800E16380B}" type="pres">
      <dgm:prSet presAssocID="{3FFBB0AF-3323-458B-B537-F93125871712}" presName="sp" presStyleCnt="0"/>
      <dgm:spPr/>
    </dgm:pt>
    <dgm:pt modelId="{AD009F57-9FC4-4EED-9BC9-4C7C261B03D4}" type="pres">
      <dgm:prSet presAssocID="{F309E94A-5DC1-4C3C-BF50-4C83B5E95046}" presName="composite" presStyleCnt="0"/>
      <dgm:spPr/>
    </dgm:pt>
    <dgm:pt modelId="{57059353-8345-4382-A9C1-27841ED6F6FF}" type="pres">
      <dgm:prSet presAssocID="{F309E94A-5DC1-4C3C-BF50-4C83B5E95046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E9AFA32-D952-46AB-A58B-7291F13C51A5}" type="pres">
      <dgm:prSet presAssocID="{F309E94A-5DC1-4C3C-BF50-4C83B5E95046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hi-IN"/>
        </a:p>
      </dgm:t>
    </dgm:pt>
    <dgm:pt modelId="{DDC72CB9-992C-4169-8A7B-20E060716A2E}" type="pres">
      <dgm:prSet presAssocID="{FE6AC1B2-F30C-4BD1-93CC-F26E9964E9C1}" presName="sp" presStyleCnt="0"/>
      <dgm:spPr/>
    </dgm:pt>
    <dgm:pt modelId="{2B0E907D-7B21-48C5-834E-66E871E293CD}" type="pres">
      <dgm:prSet presAssocID="{94308636-68E9-43A8-A8DD-DDC64A23B0A5}" presName="composite" presStyleCnt="0"/>
      <dgm:spPr/>
    </dgm:pt>
    <dgm:pt modelId="{8BB594AD-4D5D-4975-BF05-DFD1A286CB4B}" type="pres">
      <dgm:prSet presAssocID="{94308636-68E9-43A8-A8DD-DDC64A23B0A5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hi-IN"/>
        </a:p>
      </dgm:t>
    </dgm:pt>
    <dgm:pt modelId="{852662C2-612E-4115-A684-D03AB4A7DDA1}" type="pres">
      <dgm:prSet presAssocID="{94308636-68E9-43A8-A8DD-DDC64A23B0A5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hi-IN"/>
        </a:p>
      </dgm:t>
    </dgm:pt>
    <dgm:pt modelId="{F3564FCB-EEBE-413A-8A5A-DC9321684C45}" type="pres">
      <dgm:prSet presAssocID="{F86D49D8-14C2-4617-959C-7D213D711339}" presName="sp" presStyleCnt="0"/>
      <dgm:spPr/>
    </dgm:pt>
    <dgm:pt modelId="{F0D1EDD3-21B6-4345-8780-6A18C5CFEEA1}" type="pres">
      <dgm:prSet presAssocID="{7C6E843E-4C47-4D27-864E-D9D3B5E5088F}" presName="composite" presStyleCnt="0"/>
      <dgm:spPr/>
    </dgm:pt>
    <dgm:pt modelId="{3C06C523-ADA1-47E6-B821-F99B3D80AC5D}" type="pres">
      <dgm:prSet presAssocID="{7C6E843E-4C47-4D27-864E-D9D3B5E5088F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hi-IN"/>
        </a:p>
      </dgm:t>
    </dgm:pt>
    <dgm:pt modelId="{56CEB7B7-1015-4EC8-88E3-D41C38979CD1}" type="pres">
      <dgm:prSet presAssocID="{7C6E843E-4C47-4D27-864E-D9D3B5E5088F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hi-IN"/>
        </a:p>
      </dgm:t>
    </dgm:pt>
  </dgm:ptLst>
  <dgm:cxnLst>
    <dgm:cxn modelId="{1CF1246C-9965-412D-9582-4F61D3C6A957}" srcId="{7C6E843E-4C47-4D27-864E-D9D3B5E5088F}" destId="{D36AE7FE-3E88-4648-86F9-86CFEC2F71AA}" srcOrd="0" destOrd="0" parTransId="{27FDAFFA-936C-4C0B-80E5-A0C4387807D5}" sibTransId="{F344DD95-37F6-4CEC-821B-E862C7FA331D}"/>
    <dgm:cxn modelId="{18E62EB9-5209-4C12-8767-5809AB621843}" type="presOf" srcId="{F309E94A-5DC1-4C3C-BF50-4C83B5E95046}" destId="{57059353-8345-4382-A9C1-27841ED6F6FF}" srcOrd="0" destOrd="0" presId="urn:microsoft.com/office/officeart/2005/8/layout/chevron2"/>
    <dgm:cxn modelId="{4061DB33-2BCE-4968-A534-4559AFCF37C6}" srcId="{4E68187A-06F8-4739-9C51-F684B140AB57}" destId="{91CA66DB-3B94-4AB1-8C9E-57F31DD2B983}" srcOrd="0" destOrd="0" parTransId="{286B4AFF-75D3-4EE4-8F54-8DA7BD1CAF68}" sibTransId="{D6677077-4F49-4B87-AAAA-3758C89FBE65}"/>
    <dgm:cxn modelId="{4A7258EA-3A03-4390-ABDA-05CB23E428F2}" type="presOf" srcId="{5EAF1929-72AD-4ECF-BB3D-A6AE4A9AF1A4}" destId="{E912875D-CE53-48A5-98A5-D3950DD3B734}" srcOrd="0" destOrd="0" presId="urn:microsoft.com/office/officeart/2005/8/layout/chevron2"/>
    <dgm:cxn modelId="{E9C518BA-9175-418D-AC38-1A5A97FAF198}" type="presOf" srcId="{4E68187A-06F8-4739-9C51-F684B140AB57}" destId="{FEFA32F9-2C47-4AF9-9F31-01925AAF9C0E}" srcOrd="0" destOrd="0" presId="urn:microsoft.com/office/officeart/2005/8/layout/chevron2"/>
    <dgm:cxn modelId="{3E651896-5E7A-4496-B911-977F1494CEDE}" type="presOf" srcId="{165AEF06-D00F-4483-B38E-043E66D66355}" destId="{3B249E40-6BD0-4F8C-BBF7-3E7633A761C6}" srcOrd="0" destOrd="0" presId="urn:microsoft.com/office/officeart/2005/8/layout/chevron2"/>
    <dgm:cxn modelId="{F99E4938-80D6-4F7B-80C9-F6E53B65379F}" type="presOf" srcId="{478D5580-FC96-4FE3-8EF8-0F2DA1693212}" destId="{852662C2-612E-4115-A684-D03AB4A7DDA1}" srcOrd="0" destOrd="0" presId="urn:microsoft.com/office/officeart/2005/8/layout/chevron2"/>
    <dgm:cxn modelId="{14B2EA8F-7090-43A1-8A00-A37239252A7A}" type="presOf" srcId="{A7C1B8CB-24BC-43EB-A84B-837EFB417B2C}" destId="{EFC75582-34E0-4E91-8B76-521EC4627B55}" srcOrd="0" destOrd="0" presId="urn:microsoft.com/office/officeart/2005/8/layout/chevron2"/>
    <dgm:cxn modelId="{54AA8DCD-FBE5-4E40-907B-3BBD52874A4D}" srcId="{A7C1B8CB-24BC-43EB-A84B-837EFB417B2C}" destId="{7C6E843E-4C47-4D27-864E-D9D3B5E5088F}" srcOrd="4" destOrd="0" parTransId="{32A4B48C-2678-4B37-8E78-398643D0C28A}" sibTransId="{B9322C47-306C-40BF-AE5A-4EF1AB159BAF}"/>
    <dgm:cxn modelId="{FA1C3479-03D1-4D91-8047-B18637FF3130}" srcId="{94308636-68E9-43A8-A8DD-DDC64A23B0A5}" destId="{478D5580-FC96-4FE3-8EF8-0F2DA1693212}" srcOrd="0" destOrd="0" parTransId="{60F826C1-4157-4213-9C41-F211639F60B6}" sibTransId="{7BB6CA1B-B703-419F-A7F7-492F77F19DE0}"/>
    <dgm:cxn modelId="{57FF62C4-4583-4212-A9C7-05E366477112}" type="presOf" srcId="{D36AE7FE-3E88-4648-86F9-86CFEC2F71AA}" destId="{56CEB7B7-1015-4EC8-88E3-D41C38979CD1}" srcOrd="0" destOrd="0" presId="urn:microsoft.com/office/officeart/2005/8/layout/chevron2"/>
    <dgm:cxn modelId="{717CA142-CF60-4DC8-BB8C-D8C132381BD8}" srcId="{A7C1B8CB-24BC-43EB-A84B-837EFB417B2C}" destId="{94308636-68E9-43A8-A8DD-DDC64A23B0A5}" srcOrd="3" destOrd="0" parTransId="{78E55386-D95F-42A6-80AA-28C86D0C2001}" sibTransId="{F86D49D8-14C2-4617-959C-7D213D711339}"/>
    <dgm:cxn modelId="{F3A4E761-FE4C-4557-9944-92C05CDDE2E8}" type="presOf" srcId="{94308636-68E9-43A8-A8DD-DDC64A23B0A5}" destId="{8BB594AD-4D5D-4975-BF05-DFD1A286CB4B}" srcOrd="0" destOrd="0" presId="urn:microsoft.com/office/officeart/2005/8/layout/chevron2"/>
    <dgm:cxn modelId="{97B0298B-C4C3-432C-9442-0EB39E3504FC}" srcId="{A7C1B8CB-24BC-43EB-A84B-837EFB417B2C}" destId="{F309E94A-5DC1-4C3C-BF50-4C83B5E95046}" srcOrd="2" destOrd="0" parTransId="{A66933F6-4E5E-4512-8A0C-2857C2F46CA2}" sibTransId="{FE6AC1B2-F30C-4BD1-93CC-F26E9964E9C1}"/>
    <dgm:cxn modelId="{2C11071A-26E3-4D94-B60C-B575E487E65C}" type="presOf" srcId="{798CF4EB-7015-4ABC-8DAC-5EEC9FE4B9C6}" destId="{8E9AFA32-D952-46AB-A58B-7291F13C51A5}" srcOrd="0" destOrd="0" presId="urn:microsoft.com/office/officeart/2005/8/layout/chevron2"/>
    <dgm:cxn modelId="{6284A4E3-012F-4E13-AC56-A19BBED830D0}" type="presOf" srcId="{7C6E843E-4C47-4D27-864E-D9D3B5E5088F}" destId="{3C06C523-ADA1-47E6-B821-F99B3D80AC5D}" srcOrd="0" destOrd="0" presId="urn:microsoft.com/office/officeart/2005/8/layout/chevron2"/>
    <dgm:cxn modelId="{16E66CC1-5DB0-407F-9803-8052E8FDFBA4}" type="presOf" srcId="{91CA66DB-3B94-4AB1-8C9E-57F31DD2B983}" destId="{1967EB1A-8B20-4607-8BE2-96147BA3C760}" srcOrd="0" destOrd="0" presId="urn:microsoft.com/office/officeart/2005/8/layout/chevron2"/>
    <dgm:cxn modelId="{300046D7-B3AA-4B18-AFC5-341A4E2CFB20}" srcId="{165AEF06-D00F-4483-B38E-043E66D66355}" destId="{5EAF1929-72AD-4ECF-BB3D-A6AE4A9AF1A4}" srcOrd="0" destOrd="0" parTransId="{14422810-9EE0-4902-A790-3662DF137794}" sibTransId="{02C28748-6909-43EF-9C00-48EEB5A7B138}"/>
    <dgm:cxn modelId="{86D118E9-29F8-4ED6-9CB8-F83A1C500E17}" srcId="{A7C1B8CB-24BC-43EB-A84B-837EFB417B2C}" destId="{165AEF06-D00F-4483-B38E-043E66D66355}" srcOrd="1" destOrd="0" parTransId="{A3FEDE6A-5A19-4113-9921-6D0BC854040C}" sibTransId="{3FFBB0AF-3323-458B-B537-F93125871712}"/>
    <dgm:cxn modelId="{0570E453-CBF2-4373-95CE-BB8E3A5DE097}" srcId="{F309E94A-5DC1-4C3C-BF50-4C83B5E95046}" destId="{798CF4EB-7015-4ABC-8DAC-5EEC9FE4B9C6}" srcOrd="0" destOrd="0" parTransId="{5421F688-07F0-4D05-A6DC-463FAA723ECD}" sibTransId="{14E1B658-E1D1-45E6-95AF-93D662101B6D}"/>
    <dgm:cxn modelId="{229BB7BB-CCAC-435F-82EB-71DC052E36AC}" srcId="{A7C1B8CB-24BC-43EB-A84B-837EFB417B2C}" destId="{4E68187A-06F8-4739-9C51-F684B140AB57}" srcOrd="0" destOrd="0" parTransId="{4D5CD995-7E0D-4955-9B2C-ED9F4BDFB746}" sibTransId="{F9E28833-D257-4B64-9ABD-65E852BDA1BA}"/>
    <dgm:cxn modelId="{0CF192E4-FE4B-4D9B-B019-86B201C39064}" type="presParOf" srcId="{EFC75582-34E0-4E91-8B76-521EC4627B55}" destId="{46B58A96-C4C6-4245-9F4C-0A6C7F8F69E0}" srcOrd="0" destOrd="0" presId="urn:microsoft.com/office/officeart/2005/8/layout/chevron2"/>
    <dgm:cxn modelId="{88757771-3976-4EB1-A5CE-2D713DCFF1E3}" type="presParOf" srcId="{46B58A96-C4C6-4245-9F4C-0A6C7F8F69E0}" destId="{FEFA32F9-2C47-4AF9-9F31-01925AAF9C0E}" srcOrd="0" destOrd="0" presId="urn:microsoft.com/office/officeart/2005/8/layout/chevron2"/>
    <dgm:cxn modelId="{390ED26B-0536-4471-8067-EDAB50D1D254}" type="presParOf" srcId="{46B58A96-C4C6-4245-9F4C-0A6C7F8F69E0}" destId="{1967EB1A-8B20-4607-8BE2-96147BA3C760}" srcOrd="1" destOrd="0" presId="urn:microsoft.com/office/officeart/2005/8/layout/chevron2"/>
    <dgm:cxn modelId="{DE519D84-FCDA-4D8D-96B0-B7E0FF51768E}" type="presParOf" srcId="{EFC75582-34E0-4E91-8B76-521EC4627B55}" destId="{06488307-8331-4D5C-8CE5-F03A6EEB0749}" srcOrd="1" destOrd="0" presId="urn:microsoft.com/office/officeart/2005/8/layout/chevron2"/>
    <dgm:cxn modelId="{14B96FA0-729A-4B5B-83D5-C250D9E7CD93}" type="presParOf" srcId="{EFC75582-34E0-4E91-8B76-521EC4627B55}" destId="{A77F476F-F59F-43D8-ADC4-B434FFDC2E37}" srcOrd="2" destOrd="0" presId="urn:microsoft.com/office/officeart/2005/8/layout/chevron2"/>
    <dgm:cxn modelId="{0413ABBC-6283-4FB9-8B78-0F55554218EE}" type="presParOf" srcId="{A77F476F-F59F-43D8-ADC4-B434FFDC2E37}" destId="{3B249E40-6BD0-4F8C-BBF7-3E7633A761C6}" srcOrd="0" destOrd="0" presId="urn:microsoft.com/office/officeart/2005/8/layout/chevron2"/>
    <dgm:cxn modelId="{07A0D45D-53A1-4812-AC11-05740C17B363}" type="presParOf" srcId="{A77F476F-F59F-43D8-ADC4-B434FFDC2E37}" destId="{E912875D-CE53-48A5-98A5-D3950DD3B734}" srcOrd="1" destOrd="0" presId="urn:microsoft.com/office/officeart/2005/8/layout/chevron2"/>
    <dgm:cxn modelId="{63D0DFA1-BB8B-48FB-8088-2DA16882168B}" type="presParOf" srcId="{EFC75582-34E0-4E91-8B76-521EC4627B55}" destId="{F8FEE637-83C7-46FA-91A2-64800E16380B}" srcOrd="3" destOrd="0" presId="urn:microsoft.com/office/officeart/2005/8/layout/chevron2"/>
    <dgm:cxn modelId="{F05A03FD-0EA1-4B65-ADFC-EF35FF787F88}" type="presParOf" srcId="{EFC75582-34E0-4E91-8B76-521EC4627B55}" destId="{AD009F57-9FC4-4EED-9BC9-4C7C261B03D4}" srcOrd="4" destOrd="0" presId="urn:microsoft.com/office/officeart/2005/8/layout/chevron2"/>
    <dgm:cxn modelId="{88014074-FDBF-4D76-BBB6-A2D66B2C7A75}" type="presParOf" srcId="{AD009F57-9FC4-4EED-9BC9-4C7C261B03D4}" destId="{57059353-8345-4382-A9C1-27841ED6F6FF}" srcOrd="0" destOrd="0" presId="urn:microsoft.com/office/officeart/2005/8/layout/chevron2"/>
    <dgm:cxn modelId="{F3E5F594-0A07-4239-BCA7-D3B57B106269}" type="presParOf" srcId="{AD009F57-9FC4-4EED-9BC9-4C7C261B03D4}" destId="{8E9AFA32-D952-46AB-A58B-7291F13C51A5}" srcOrd="1" destOrd="0" presId="urn:microsoft.com/office/officeart/2005/8/layout/chevron2"/>
    <dgm:cxn modelId="{69553FFC-958B-4D57-8996-470E46B75709}" type="presParOf" srcId="{EFC75582-34E0-4E91-8B76-521EC4627B55}" destId="{DDC72CB9-992C-4169-8A7B-20E060716A2E}" srcOrd="5" destOrd="0" presId="urn:microsoft.com/office/officeart/2005/8/layout/chevron2"/>
    <dgm:cxn modelId="{94A2A369-9C71-4DCB-952A-7B5670D269B0}" type="presParOf" srcId="{EFC75582-34E0-4E91-8B76-521EC4627B55}" destId="{2B0E907D-7B21-48C5-834E-66E871E293CD}" srcOrd="6" destOrd="0" presId="urn:microsoft.com/office/officeart/2005/8/layout/chevron2"/>
    <dgm:cxn modelId="{F1024E0A-C9C2-44DE-A6A1-04E7C591CC97}" type="presParOf" srcId="{2B0E907D-7B21-48C5-834E-66E871E293CD}" destId="{8BB594AD-4D5D-4975-BF05-DFD1A286CB4B}" srcOrd="0" destOrd="0" presId="urn:microsoft.com/office/officeart/2005/8/layout/chevron2"/>
    <dgm:cxn modelId="{0759A6F4-CCE1-400C-868C-A8B6370E6BFA}" type="presParOf" srcId="{2B0E907D-7B21-48C5-834E-66E871E293CD}" destId="{852662C2-612E-4115-A684-D03AB4A7DDA1}" srcOrd="1" destOrd="0" presId="urn:microsoft.com/office/officeart/2005/8/layout/chevron2"/>
    <dgm:cxn modelId="{C930EF06-7095-492F-BA79-A6D819AF26DD}" type="presParOf" srcId="{EFC75582-34E0-4E91-8B76-521EC4627B55}" destId="{F3564FCB-EEBE-413A-8A5A-DC9321684C45}" srcOrd="7" destOrd="0" presId="urn:microsoft.com/office/officeart/2005/8/layout/chevron2"/>
    <dgm:cxn modelId="{CCE316BD-0F76-45B0-BBE5-CD1C8D787B12}" type="presParOf" srcId="{EFC75582-34E0-4E91-8B76-521EC4627B55}" destId="{F0D1EDD3-21B6-4345-8780-6A18C5CFEEA1}" srcOrd="8" destOrd="0" presId="urn:microsoft.com/office/officeart/2005/8/layout/chevron2"/>
    <dgm:cxn modelId="{FD193753-986B-4D5C-957A-F3235CAD767D}" type="presParOf" srcId="{F0D1EDD3-21B6-4345-8780-6A18C5CFEEA1}" destId="{3C06C523-ADA1-47E6-B821-F99B3D80AC5D}" srcOrd="0" destOrd="0" presId="urn:microsoft.com/office/officeart/2005/8/layout/chevron2"/>
    <dgm:cxn modelId="{EBC26CDC-ACCF-4254-A66F-B0D48B9AA140}" type="presParOf" srcId="{F0D1EDD3-21B6-4345-8780-6A18C5CFEEA1}" destId="{56CEB7B7-1015-4EC8-88E3-D41C38979CD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FA32F9-2C47-4AF9-9F31-01925AAF9C0E}">
      <dsp:nvSpPr>
        <dsp:cNvPr id="0" name=""/>
        <dsp:cNvSpPr/>
      </dsp:nvSpPr>
      <dsp:spPr>
        <a:xfrm rot="5400000">
          <a:off x="-185040" y="189790"/>
          <a:ext cx="1233602" cy="863521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Literature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review</a:t>
          </a:r>
          <a:endParaRPr lang="hi-IN" sz="1100" kern="1200" dirty="0"/>
        </a:p>
      </dsp:txBody>
      <dsp:txXfrm rot="-5400000">
        <a:off x="1" y="436511"/>
        <a:ext cx="863521" cy="370081"/>
      </dsp:txXfrm>
    </dsp:sp>
    <dsp:sp modelId="{1967EB1A-8B20-4607-8BE2-96147BA3C760}">
      <dsp:nvSpPr>
        <dsp:cNvPr id="0" name=""/>
        <dsp:cNvSpPr/>
      </dsp:nvSpPr>
      <dsp:spPr>
        <a:xfrm rot="5400000">
          <a:off x="4272515" y="-3429556"/>
          <a:ext cx="802263" cy="76708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Review of regulations, identification of issues and information gaps </a:t>
          </a:r>
          <a:endParaRPr lang="hi-IN" sz="2100" kern="1200" dirty="0"/>
        </a:p>
      </dsp:txBody>
      <dsp:txXfrm rot="-5400000">
        <a:off x="838208" y="43914"/>
        <a:ext cx="7631715" cy="723937"/>
      </dsp:txXfrm>
    </dsp:sp>
    <dsp:sp modelId="{3B249E40-6BD0-4F8C-BBF7-3E7633A761C6}">
      <dsp:nvSpPr>
        <dsp:cNvPr id="0" name=""/>
        <dsp:cNvSpPr/>
      </dsp:nvSpPr>
      <dsp:spPr>
        <a:xfrm rot="5400000">
          <a:off x="-185040" y="1307765"/>
          <a:ext cx="1233602" cy="863521"/>
        </a:xfrm>
        <a:prstGeom prst="chevron">
          <a:avLst/>
        </a:prstGeom>
        <a:solidFill>
          <a:schemeClr val="accent4">
            <a:hueOff val="5105759"/>
            <a:satOff val="-5996"/>
            <a:lumOff val="2304"/>
            <a:alphaOff val="0"/>
          </a:schemeClr>
        </a:solidFill>
        <a:ln w="12700" cap="flat" cmpd="sng" algn="ctr">
          <a:solidFill>
            <a:schemeClr val="accent4">
              <a:hueOff val="5105759"/>
              <a:satOff val="-5996"/>
              <a:lumOff val="23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Stakeholder interaction</a:t>
          </a:r>
          <a:endParaRPr lang="hi-IN" sz="1400" kern="1200" dirty="0"/>
        </a:p>
      </dsp:txBody>
      <dsp:txXfrm rot="-5400000">
        <a:off x="1" y="1554486"/>
        <a:ext cx="863521" cy="370081"/>
      </dsp:txXfrm>
    </dsp:sp>
    <dsp:sp modelId="{E912875D-CE53-48A5-98A5-D3950DD3B734}">
      <dsp:nvSpPr>
        <dsp:cNvPr id="0" name=""/>
        <dsp:cNvSpPr/>
      </dsp:nvSpPr>
      <dsp:spPr>
        <a:xfrm rot="5400000">
          <a:off x="4298040" y="-2311793"/>
          <a:ext cx="801841" cy="76708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5105759"/>
              <a:satOff val="-5996"/>
              <a:lumOff val="23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just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Validation of findings, addressing information gaps and prioritisation</a:t>
          </a:r>
          <a:endParaRPr lang="hi-IN" sz="2100" kern="1200" dirty="0"/>
        </a:p>
      </dsp:txBody>
      <dsp:txXfrm rot="-5400000">
        <a:off x="863522" y="1161868"/>
        <a:ext cx="7631735" cy="723555"/>
      </dsp:txXfrm>
    </dsp:sp>
    <dsp:sp modelId="{57059353-8345-4382-A9C1-27841ED6F6FF}">
      <dsp:nvSpPr>
        <dsp:cNvPr id="0" name=""/>
        <dsp:cNvSpPr/>
      </dsp:nvSpPr>
      <dsp:spPr>
        <a:xfrm rot="5400000">
          <a:off x="-185040" y="2425739"/>
          <a:ext cx="1233602" cy="863521"/>
        </a:xfrm>
        <a:prstGeom prst="chevron">
          <a:avLst/>
        </a:prstGeom>
        <a:solidFill>
          <a:schemeClr val="accent4">
            <a:hueOff val="10211518"/>
            <a:satOff val="-11993"/>
            <a:lumOff val="4608"/>
            <a:alphaOff val="0"/>
          </a:schemeClr>
        </a:solidFill>
        <a:ln w="12700" cap="flat" cmpd="sng" algn="ctr">
          <a:solidFill>
            <a:schemeClr val="accent4">
              <a:hueOff val="10211518"/>
              <a:satOff val="-11993"/>
              <a:lumOff val="46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Preliminary assessment</a:t>
          </a:r>
          <a:endParaRPr lang="hi-IN" sz="1800" kern="1200" dirty="0"/>
        </a:p>
      </dsp:txBody>
      <dsp:txXfrm rot="-5400000">
        <a:off x="1" y="2672460"/>
        <a:ext cx="863521" cy="370081"/>
      </dsp:txXfrm>
    </dsp:sp>
    <dsp:sp modelId="{8E9AFA32-D952-46AB-A58B-7291F13C51A5}">
      <dsp:nvSpPr>
        <dsp:cNvPr id="0" name=""/>
        <dsp:cNvSpPr/>
      </dsp:nvSpPr>
      <dsp:spPr>
        <a:xfrm rot="5400000">
          <a:off x="4298040" y="-1193819"/>
          <a:ext cx="801841" cy="76708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211518"/>
              <a:satOff val="-11993"/>
              <a:lumOff val="46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just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Competition and regulatory assessment and analysis of prioritised issues</a:t>
          </a:r>
          <a:endParaRPr lang="hi-IN" sz="2100" kern="1200" dirty="0"/>
        </a:p>
      </dsp:txBody>
      <dsp:txXfrm rot="-5400000">
        <a:off x="863522" y="2279842"/>
        <a:ext cx="7631735" cy="723555"/>
      </dsp:txXfrm>
    </dsp:sp>
    <dsp:sp modelId="{8BB594AD-4D5D-4975-BF05-DFD1A286CB4B}">
      <dsp:nvSpPr>
        <dsp:cNvPr id="0" name=""/>
        <dsp:cNvSpPr/>
      </dsp:nvSpPr>
      <dsp:spPr>
        <a:xfrm rot="5400000">
          <a:off x="-185040" y="3543713"/>
          <a:ext cx="1233602" cy="863521"/>
        </a:xfrm>
        <a:prstGeom prst="chevron">
          <a:avLst/>
        </a:prstGeom>
        <a:solidFill>
          <a:schemeClr val="accent4">
            <a:hueOff val="15317278"/>
            <a:satOff val="-17989"/>
            <a:lumOff val="6912"/>
            <a:alphaOff val="0"/>
          </a:schemeClr>
        </a:solidFill>
        <a:ln w="12700" cap="flat" cmpd="sng" algn="ctr">
          <a:solidFill>
            <a:schemeClr val="accent4">
              <a:hueOff val="15317278"/>
              <a:satOff val="-17989"/>
              <a:lumOff val="69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Stakeholder interaction</a:t>
          </a:r>
          <a:endParaRPr lang="hi-IN" sz="1400" kern="1200" dirty="0"/>
        </a:p>
      </dsp:txBody>
      <dsp:txXfrm rot="-5400000">
        <a:off x="1" y="3790434"/>
        <a:ext cx="863521" cy="370081"/>
      </dsp:txXfrm>
    </dsp:sp>
    <dsp:sp modelId="{852662C2-612E-4115-A684-D03AB4A7DDA1}">
      <dsp:nvSpPr>
        <dsp:cNvPr id="0" name=""/>
        <dsp:cNvSpPr/>
      </dsp:nvSpPr>
      <dsp:spPr>
        <a:xfrm rot="5400000">
          <a:off x="4298040" y="-75845"/>
          <a:ext cx="801841" cy="76708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5317278"/>
              <a:satOff val="-17989"/>
              <a:lumOff val="69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just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Validation of preliminary assessment and analysis </a:t>
          </a:r>
          <a:endParaRPr lang="hi-IN" sz="2100" kern="1200" dirty="0"/>
        </a:p>
      </dsp:txBody>
      <dsp:txXfrm rot="-5400000">
        <a:off x="863522" y="3397816"/>
        <a:ext cx="7631735" cy="723555"/>
      </dsp:txXfrm>
    </dsp:sp>
    <dsp:sp modelId="{3C06C523-ADA1-47E6-B821-F99B3D80AC5D}">
      <dsp:nvSpPr>
        <dsp:cNvPr id="0" name=""/>
        <dsp:cNvSpPr/>
      </dsp:nvSpPr>
      <dsp:spPr>
        <a:xfrm rot="5400000">
          <a:off x="-185040" y="4661687"/>
          <a:ext cx="1233602" cy="863521"/>
        </a:xfrm>
        <a:prstGeom prst="chevron">
          <a:avLst/>
        </a:prstGeom>
        <a:solidFill>
          <a:schemeClr val="accent4">
            <a:hueOff val="20423036"/>
            <a:satOff val="-23986"/>
            <a:lumOff val="9216"/>
            <a:alphaOff val="0"/>
          </a:schemeClr>
        </a:solidFill>
        <a:ln w="12700" cap="flat" cmpd="sng" algn="ctr">
          <a:solidFill>
            <a:schemeClr val="accent4">
              <a:hueOff val="20423036"/>
              <a:satOff val="-23986"/>
              <a:lumOff val="92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Final assessment</a:t>
          </a:r>
          <a:endParaRPr lang="hi-IN" sz="1400" kern="1200" dirty="0"/>
        </a:p>
      </dsp:txBody>
      <dsp:txXfrm rot="-5400000">
        <a:off x="1" y="4908408"/>
        <a:ext cx="863521" cy="370081"/>
      </dsp:txXfrm>
    </dsp:sp>
    <dsp:sp modelId="{56CEB7B7-1015-4EC8-88E3-D41C38979CD1}">
      <dsp:nvSpPr>
        <dsp:cNvPr id="0" name=""/>
        <dsp:cNvSpPr/>
      </dsp:nvSpPr>
      <dsp:spPr>
        <a:xfrm rot="5400000">
          <a:off x="4298040" y="1042128"/>
          <a:ext cx="801841" cy="76708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20423036"/>
              <a:satOff val="-23986"/>
              <a:lumOff val="92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Final assessment and development of recommendations</a:t>
          </a:r>
          <a:endParaRPr lang="hi-IN" sz="2100" kern="1200" dirty="0"/>
        </a:p>
      </dsp:txBody>
      <dsp:txXfrm rot="-5400000">
        <a:off x="863522" y="4515790"/>
        <a:ext cx="7631735" cy="7235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B3CC9-C19C-4C23-93C8-2BF6A5AFEACA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C34DC-8453-442A-AAC5-AE934EBF53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44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A1DC-406D-49F8-9DF2-945FB730B7BC}" type="datetime1">
              <a:rPr lang="en-US" smtClean="0"/>
              <a:pPr/>
              <a:t>7/6/2016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E2F6075-B232-4E7A-957A-D14F2B0E55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0262-30AC-4AF7-9B3D-DFE68A0F71AC}" type="datetime1">
              <a:rPr lang="en-US" smtClean="0"/>
              <a:pPr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6075-B232-4E7A-957A-D14F2B0E5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FAA1A-1362-43D5-A242-36C3E81F5884}" type="datetime1">
              <a:rPr lang="en-US" smtClean="0"/>
              <a:pPr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6075-B232-4E7A-957A-D14F2B0E5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6826-6233-474C-8F2A-3C0A2488C4BC}" type="datetime1">
              <a:rPr lang="en-US" smtClean="0"/>
              <a:pPr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6075-B232-4E7A-957A-D14F2B0E55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E3B6-67B4-415A-A110-F616AECCF5AF}" type="datetime1">
              <a:rPr lang="en-US" smtClean="0"/>
              <a:pPr/>
              <a:t>7/6/2016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E2F6075-B232-4E7A-957A-D14F2B0E5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F369-B774-40BD-909E-1FD10B53DA9E}" type="datetime1">
              <a:rPr lang="en-US" smtClean="0"/>
              <a:pPr/>
              <a:t>7/6/2016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6075-B232-4E7A-957A-D14F2B0E55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747D-AA20-447C-A24B-AB2BE0F78B25}" type="datetime1">
              <a:rPr lang="en-US" smtClean="0"/>
              <a:pPr/>
              <a:t>7/6/2016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6075-B232-4E7A-957A-D14F2B0E55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7B80-F9C4-47D8-BCE5-6FF34F210470}" type="datetime1">
              <a:rPr lang="en-US" smtClean="0"/>
              <a:pPr/>
              <a:t>7/6/2016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6075-B232-4E7A-957A-D14F2B0E5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6EA5-D157-4F0A-A257-2DE58D8BDD8D}" type="datetime1">
              <a:rPr lang="en-US" smtClean="0"/>
              <a:pPr/>
              <a:t>7/6/2016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6075-B232-4E7A-957A-D14F2B0E5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2F27-A9C3-470A-8185-25E2D79083A0}" type="datetime1">
              <a:rPr lang="en-US" smtClean="0"/>
              <a:pPr/>
              <a:t>7/6/2016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6075-B232-4E7A-957A-D14F2B0E55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A780C-C141-48D0-A3B6-8FB27E0856A8}" type="datetime1">
              <a:rPr lang="en-US" smtClean="0"/>
              <a:pPr/>
              <a:t>7/6/2016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E2F6075-B232-4E7A-957A-D14F2B0E55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678F8E2-DBE0-44F5-81C1-0AA1B54FB39D}" type="datetime1">
              <a:rPr lang="en-US" smtClean="0"/>
              <a:pPr/>
              <a:t>7/6/2016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E2F6075-B232-4E7A-957A-D14F2B0E5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/>
          <a:p>
            <a:r>
              <a:rPr lang="en-US" b="1" dirty="0" smtClean="0"/>
              <a:t>CUTS International</a:t>
            </a:r>
          </a:p>
          <a:p>
            <a:r>
              <a:rPr lang="en-US" b="1" dirty="0" smtClean="0"/>
              <a:t>07 July 2016; New Delhi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Payments Banks: </a:t>
            </a:r>
            <a:br>
              <a:rPr lang="en-US" dirty="0" smtClean="0"/>
            </a:br>
            <a:r>
              <a:rPr lang="en-US" dirty="0" smtClean="0"/>
              <a:t>Competition and Regulatory Bottlenecks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C:\Users\USER-09\Desktop\unnamed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57200"/>
            <a:ext cx="1033272" cy="4297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8001000" cy="73183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Key recommendations: A Snapshot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6075-B232-4E7A-957A-D14F2B0E55E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spcAft>
                <a:spcPts val="600"/>
              </a:spcAft>
            </a:pPr>
            <a:r>
              <a:rPr lang="en-US" sz="2400" dirty="0" smtClean="0"/>
              <a:t>Allow express consent through OTP for sharing of </a:t>
            </a:r>
            <a:r>
              <a:rPr lang="en-US" sz="2400" dirty="0" err="1" smtClean="0"/>
              <a:t>aadhar</a:t>
            </a:r>
            <a:r>
              <a:rPr lang="en-US" sz="2400" dirty="0" smtClean="0"/>
              <a:t> related information for low value accounts</a:t>
            </a:r>
          </a:p>
          <a:p>
            <a:pPr algn="just">
              <a:spcAft>
                <a:spcPts val="600"/>
              </a:spcAft>
            </a:pPr>
            <a:r>
              <a:rPr lang="en-US" sz="2400" dirty="0" smtClean="0"/>
              <a:t>Expand e-KYC for other documents including merchants</a:t>
            </a:r>
          </a:p>
          <a:p>
            <a:pPr algn="just">
              <a:spcAft>
                <a:spcPts val="600"/>
              </a:spcAft>
            </a:pPr>
            <a:r>
              <a:rPr lang="en-US" sz="2400" dirty="0" smtClean="0"/>
              <a:t>Allow customer migration for low value accounts subject to clarity on transfer of risk </a:t>
            </a:r>
          </a:p>
          <a:p>
            <a:pPr algn="just">
              <a:spcAft>
                <a:spcPts val="600"/>
              </a:spcAft>
            </a:pPr>
            <a:r>
              <a:rPr lang="en-US" sz="2400" dirty="0" smtClean="0"/>
              <a:t>Allow interoperability at customer interface points</a:t>
            </a:r>
          </a:p>
          <a:p>
            <a:pPr algn="just">
              <a:spcAft>
                <a:spcPts val="600"/>
              </a:spcAft>
            </a:pPr>
            <a:r>
              <a:rPr lang="en-US" sz="2400" dirty="0" smtClean="0"/>
              <a:t>Simplify Central KYC Registry requirements</a:t>
            </a:r>
          </a:p>
          <a:p>
            <a:pPr algn="just">
              <a:spcAft>
                <a:spcPts val="600"/>
              </a:spcAft>
            </a:pPr>
            <a:r>
              <a:rPr lang="en-US" sz="2400" dirty="0" smtClean="0"/>
              <a:t>Allow payments banks to innovate without compromising on transparency, accountability and customer consent </a:t>
            </a:r>
          </a:p>
          <a:p>
            <a:pPr algn="just">
              <a:buNone/>
            </a:pPr>
            <a:endParaRPr lang="en-US" sz="2400" dirty="0" smtClean="0"/>
          </a:p>
          <a:p>
            <a:pPr algn="just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884238"/>
          </a:xfrm>
        </p:spPr>
        <p:txBody>
          <a:bodyPr/>
          <a:lstStyle/>
          <a:p>
            <a:pPr algn="ctr"/>
            <a:r>
              <a:rPr lang="en-US" b="1" dirty="0" smtClean="0"/>
              <a:t>Issues for discussion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6075-B232-4E7A-957A-D14F2B0E55E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en-US" sz="2800" dirty="0" smtClean="0"/>
              <a:t>Is identification, classification and prioritisation of issues correct?</a:t>
            </a:r>
          </a:p>
          <a:p>
            <a:pPr algn="just">
              <a:spcAft>
                <a:spcPts val="600"/>
              </a:spcAft>
            </a:pPr>
            <a:r>
              <a:rPr lang="en-US" sz="2800" dirty="0" smtClean="0"/>
              <a:t>Have we missed some issues?</a:t>
            </a:r>
          </a:p>
          <a:p>
            <a:pPr algn="just">
              <a:spcAft>
                <a:spcPts val="600"/>
              </a:spcAft>
            </a:pPr>
            <a:r>
              <a:rPr lang="en-US" sz="2800" dirty="0" smtClean="0"/>
              <a:t>Are the recommendations workable and practical?</a:t>
            </a:r>
          </a:p>
          <a:p>
            <a:pPr algn="just">
              <a:spcAft>
                <a:spcPts val="600"/>
              </a:spcAft>
            </a:pPr>
            <a:r>
              <a:rPr lang="en-US" sz="2800" dirty="0" smtClean="0"/>
              <a:t>How do we take forward our recommendations?</a:t>
            </a:r>
          </a:p>
          <a:p>
            <a:pPr algn="just">
              <a:spcAft>
                <a:spcPts val="600"/>
              </a:spcAft>
            </a:pPr>
            <a:endParaRPr lang="en-US" sz="2800" dirty="0" smtClean="0"/>
          </a:p>
          <a:p>
            <a:pPr marL="0" indent="0" algn="just">
              <a:spcAft>
                <a:spcPts val="600"/>
              </a:spcAft>
              <a:buNone/>
            </a:pPr>
            <a:endParaRPr lang="en-US" sz="2800" dirty="0" smtClean="0"/>
          </a:p>
          <a:p>
            <a:pPr marL="0" indent="0" algn="just">
              <a:spcAft>
                <a:spcPts val="600"/>
              </a:spcAft>
              <a:buNone/>
            </a:pPr>
            <a:endParaRPr lang="en-US" sz="2800" dirty="0" smtClean="0"/>
          </a:p>
          <a:p>
            <a:pPr algn="just">
              <a:spcAft>
                <a:spcPts val="600"/>
              </a:spcAft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Issues for </a:t>
            </a:r>
            <a:r>
              <a:rPr lang="en-US" b="1" dirty="0" smtClean="0"/>
              <a:t>Discussion</a:t>
            </a:r>
            <a:r>
              <a:rPr lang="en-US" b="1" dirty="0" smtClean="0"/>
              <a:t>: Scope for further research?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6075-B232-4E7A-957A-D14F2B0E55E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600200"/>
            <a:ext cx="7772400" cy="4572000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600"/>
              </a:spcAft>
            </a:pPr>
            <a:r>
              <a:rPr lang="en-US" sz="2800" dirty="0" smtClean="0"/>
              <a:t>Access to banking services for customers not using technology</a:t>
            </a:r>
          </a:p>
          <a:p>
            <a:pPr algn="just">
              <a:spcAft>
                <a:spcPts val="600"/>
              </a:spcAft>
            </a:pPr>
            <a:r>
              <a:rPr lang="en-US" sz="2800" dirty="0" smtClean="0"/>
              <a:t>Customer education and capacity building </a:t>
            </a:r>
          </a:p>
          <a:p>
            <a:pPr algn="just">
              <a:spcAft>
                <a:spcPts val="600"/>
              </a:spcAft>
            </a:pPr>
            <a:r>
              <a:rPr lang="en-US" sz="2800" dirty="0" smtClean="0"/>
              <a:t>Financial products required by hitherto financially excluded </a:t>
            </a:r>
          </a:p>
          <a:p>
            <a:pPr algn="just">
              <a:spcAft>
                <a:spcPts val="600"/>
              </a:spcAft>
            </a:pPr>
            <a:r>
              <a:rPr lang="en-US" sz="2800" dirty="0" smtClean="0"/>
              <a:t>Design of commercially viable products by service providers</a:t>
            </a:r>
          </a:p>
          <a:p>
            <a:pPr algn="just">
              <a:spcAft>
                <a:spcPts val="600"/>
              </a:spcAft>
            </a:pPr>
            <a:r>
              <a:rPr lang="en-US" sz="2800" dirty="0" smtClean="0"/>
              <a:t>Regulatory reforms focusing on functions rather than product or form</a:t>
            </a:r>
          </a:p>
          <a:p>
            <a:pPr algn="just">
              <a:spcAft>
                <a:spcPts val="600"/>
              </a:spcAft>
            </a:pPr>
            <a:endParaRPr lang="en-US" sz="2800" dirty="0" smtClean="0"/>
          </a:p>
          <a:p>
            <a:pPr algn="just">
              <a:spcAft>
                <a:spcPts val="600"/>
              </a:spcAft>
            </a:pPr>
            <a:endParaRPr lang="en-US" sz="2800" dirty="0" smtClean="0"/>
          </a:p>
          <a:p>
            <a:pPr algn="just">
              <a:spcAft>
                <a:spcPts val="600"/>
              </a:spcAft>
            </a:pPr>
            <a:endParaRPr lang="en-US" sz="2800" dirty="0" smtClean="0"/>
          </a:p>
          <a:p>
            <a:pPr algn="just">
              <a:spcAft>
                <a:spcPts val="600"/>
              </a:spcAft>
            </a:pPr>
            <a:endParaRPr lang="en-US" sz="2800" dirty="0" smtClean="0"/>
          </a:p>
          <a:p>
            <a:pPr marL="0" indent="0" algn="just">
              <a:spcAft>
                <a:spcPts val="600"/>
              </a:spcAft>
              <a:buNone/>
            </a:pPr>
            <a:endParaRPr lang="en-US" sz="2800" dirty="0" smtClean="0"/>
          </a:p>
          <a:p>
            <a:pPr marL="0" indent="0" algn="just">
              <a:spcAft>
                <a:spcPts val="600"/>
              </a:spcAft>
              <a:buNone/>
            </a:pPr>
            <a:endParaRPr lang="en-US" sz="2800" dirty="0" smtClean="0"/>
          </a:p>
          <a:p>
            <a:pPr algn="just">
              <a:spcAft>
                <a:spcPts val="600"/>
              </a:spcAft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3995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6075-B232-4E7A-957A-D14F2B0E55E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066800"/>
            <a:ext cx="7772400" cy="3886200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pPr algn="ctr">
              <a:buNone/>
            </a:pPr>
            <a:r>
              <a:rPr lang="en-US" sz="3200" dirty="0" smtClean="0"/>
              <a:t>THANK  YOU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6075-B232-4E7A-957A-D14F2B0E55E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About CUTS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About the project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Key issues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Key recommendations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Issues for discussion </a:t>
            </a:r>
          </a:p>
          <a:p>
            <a:pPr>
              <a:lnSpc>
                <a:spcPct val="15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362"/>
            <a:ext cx="7772400" cy="1036638"/>
          </a:xfrm>
        </p:spPr>
        <p:txBody>
          <a:bodyPr/>
          <a:lstStyle/>
          <a:p>
            <a:pPr algn="ctr"/>
            <a:r>
              <a:rPr lang="en-US" b="1" dirty="0" smtClean="0"/>
              <a:t>About CUTS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6075-B232-4E7A-957A-D14F2B0E55E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sz="2800" dirty="0" smtClean="0"/>
              <a:t>Independent non profit organisation since 1983 </a:t>
            </a:r>
          </a:p>
          <a:p>
            <a:pPr algn="just"/>
            <a:r>
              <a:rPr lang="en-US" sz="2800" dirty="0" smtClean="0"/>
              <a:t>From grassroots to policy discussions</a:t>
            </a:r>
          </a:p>
          <a:p>
            <a:pPr algn="just"/>
            <a:r>
              <a:rPr lang="en-US" sz="2800" dirty="0" smtClean="0"/>
              <a:t>Competition, Regulation, Investment, Consumer Protection, Trade, Governance</a:t>
            </a:r>
          </a:p>
          <a:p>
            <a:pPr algn="just"/>
            <a:r>
              <a:rPr lang="en-US" sz="2800" dirty="0" smtClean="0"/>
              <a:t>Finance, Energy, Telecom, Agriculture, Aviation etc</a:t>
            </a:r>
          </a:p>
          <a:p>
            <a:pPr algn="just"/>
            <a:r>
              <a:rPr lang="en-US" sz="2800" dirty="0" smtClean="0"/>
              <a:t>1500 SHGs, </a:t>
            </a:r>
            <a:r>
              <a:rPr lang="en-US" sz="2800" dirty="0" err="1" smtClean="0"/>
              <a:t>Grahak</a:t>
            </a:r>
            <a:r>
              <a:rPr lang="en-US" sz="2800" dirty="0" smtClean="0"/>
              <a:t> </a:t>
            </a:r>
            <a:r>
              <a:rPr lang="en-US" sz="2800" dirty="0" err="1" smtClean="0"/>
              <a:t>Suvidha</a:t>
            </a:r>
            <a:r>
              <a:rPr lang="en-US" sz="2800" dirty="0" smtClean="0"/>
              <a:t> Kendra, financial awareness, credit linkage and capacity building programmes with Ministry of Finance, Consumer Affairs, RBI, SEBI, NABARD </a:t>
            </a:r>
          </a:p>
          <a:p>
            <a:pPr algn="just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884238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Background and </a:t>
            </a:r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6075-B232-4E7A-957A-D14F2B0E55E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spcAft>
                <a:spcPts val="600"/>
              </a:spcAft>
            </a:pPr>
            <a:r>
              <a:rPr lang="en-US" sz="2800" dirty="0" smtClean="0"/>
              <a:t>Mixed results of financial inclusion efforts in the past </a:t>
            </a:r>
          </a:p>
          <a:p>
            <a:pPr algn="just">
              <a:spcAft>
                <a:spcPts val="600"/>
              </a:spcAft>
            </a:pPr>
            <a:r>
              <a:rPr lang="en-US" sz="2800" dirty="0" smtClean="0"/>
              <a:t>Focused on opening of bank accounts </a:t>
            </a:r>
          </a:p>
          <a:p>
            <a:pPr algn="just">
              <a:spcAft>
                <a:spcPts val="600"/>
              </a:spcAft>
            </a:pPr>
            <a:r>
              <a:rPr lang="en-US" sz="2800" dirty="0" smtClean="0"/>
              <a:t>Need to ensure accounts are active and make financial inclusion viable for banks</a:t>
            </a:r>
          </a:p>
          <a:p>
            <a:pPr algn="just">
              <a:spcAft>
                <a:spcPts val="600"/>
              </a:spcAft>
            </a:pPr>
            <a:r>
              <a:rPr lang="en-US" sz="2800" dirty="0" smtClean="0"/>
              <a:t>Introduction of differentiated banks to demystify banking and focus on specific functions</a:t>
            </a:r>
          </a:p>
          <a:p>
            <a:pPr algn="just">
              <a:spcAft>
                <a:spcPts val="600"/>
              </a:spcAft>
            </a:pPr>
            <a:r>
              <a:rPr lang="en-US" sz="2800" dirty="0" smtClean="0"/>
              <a:t>Regulation and competition will play key role in success of the model and serving hitherto excluded population</a:t>
            </a: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132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6075-B232-4E7A-957A-D14F2B0E55E7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46200402"/>
              </p:ext>
            </p:extLst>
          </p:nvPr>
        </p:nvGraphicFramePr>
        <p:xfrm>
          <a:off x="381000" y="838200"/>
          <a:ext cx="85344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772400" cy="762000"/>
          </a:xfrm>
        </p:spPr>
        <p:txBody>
          <a:bodyPr/>
          <a:lstStyle/>
          <a:p>
            <a:pPr algn="ctr"/>
            <a:r>
              <a:rPr lang="en-US" b="1" dirty="0" smtClean="0"/>
              <a:t>Project </a:t>
            </a:r>
            <a:r>
              <a:rPr lang="en-US" b="1" dirty="0" smtClean="0"/>
              <a:t>Methodology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88423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Key issues: Inherent limitations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6075-B232-4E7A-957A-D14F2B0E55E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spcAft>
                <a:spcPts val="600"/>
              </a:spcAft>
            </a:pPr>
            <a:r>
              <a:rPr lang="en-US" sz="2800" dirty="0" smtClean="0"/>
              <a:t>Inability to offer credit</a:t>
            </a:r>
          </a:p>
          <a:p>
            <a:pPr algn="just">
              <a:spcAft>
                <a:spcPts val="600"/>
              </a:spcAft>
            </a:pPr>
            <a:r>
              <a:rPr lang="en-US" sz="2800" dirty="0" smtClean="0"/>
              <a:t>Investment restrictions</a:t>
            </a:r>
          </a:p>
          <a:p>
            <a:pPr algn="just">
              <a:spcAft>
                <a:spcPts val="600"/>
              </a:spcAft>
            </a:pPr>
            <a:r>
              <a:rPr lang="en-US" sz="2800" dirty="0"/>
              <a:t>Inability to offer recurring and term deposit </a:t>
            </a:r>
            <a:r>
              <a:rPr lang="en-US" sz="2800" dirty="0" smtClean="0"/>
              <a:t>products</a:t>
            </a:r>
          </a:p>
          <a:p>
            <a:pPr algn="just">
              <a:spcAft>
                <a:spcPts val="600"/>
              </a:spcAft>
            </a:pPr>
            <a:r>
              <a:rPr lang="en-US" sz="2800" dirty="0" smtClean="0"/>
              <a:t>Need to apply for additional licenses, for acting as Category I AD (</a:t>
            </a:r>
            <a:r>
              <a:rPr lang="en-US" sz="2800" dirty="0" err="1" smtClean="0"/>
              <a:t>forex</a:t>
            </a:r>
            <a:r>
              <a:rPr lang="en-US" sz="2800" dirty="0" smtClean="0"/>
              <a:t> services), bill payments (NPCI), and cross selling (IRDA, SEBI)</a:t>
            </a:r>
          </a:p>
          <a:p>
            <a:pPr algn="just">
              <a:spcAft>
                <a:spcPts val="600"/>
              </a:spcAft>
            </a:pPr>
            <a:r>
              <a:rPr lang="en-US" sz="2800" dirty="0"/>
              <a:t>End of day customer balance limit</a:t>
            </a:r>
            <a:endParaRPr lang="en-US" sz="2800" dirty="0" smtClean="0"/>
          </a:p>
          <a:p>
            <a:pPr algn="just">
              <a:spcAft>
                <a:spcPts val="600"/>
              </a:spcAft>
            </a:pPr>
            <a:r>
              <a:rPr lang="en-US" sz="2800" dirty="0"/>
              <a:t>Lack of interoperability at customer interface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808038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Key issues: Lack of clarity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6075-B232-4E7A-957A-D14F2B0E55E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spcAft>
                <a:spcPts val="600"/>
              </a:spcAft>
            </a:pPr>
            <a:r>
              <a:rPr lang="en-US" dirty="0" smtClean="0"/>
              <a:t>Customer </a:t>
            </a:r>
            <a:r>
              <a:rPr lang="en-US" dirty="0"/>
              <a:t>migration </a:t>
            </a:r>
            <a:r>
              <a:rPr lang="en-US" dirty="0" smtClean="0"/>
              <a:t>and risk sharing</a:t>
            </a:r>
          </a:p>
          <a:p>
            <a:pPr algn="just">
              <a:spcAft>
                <a:spcPts val="600"/>
              </a:spcAft>
            </a:pPr>
            <a:r>
              <a:rPr lang="en-US" dirty="0"/>
              <a:t>Use of transaction history for KYC verification</a:t>
            </a:r>
          </a:p>
          <a:p>
            <a:pPr algn="just">
              <a:spcAft>
                <a:spcPts val="600"/>
              </a:spcAft>
            </a:pPr>
            <a:r>
              <a:rPr lang="en-US" dirty="0"/>
              <a:t>Infrastructure requirements at physical access points and controlling </a:t>
            </a:r>
            <a:r>
              <a:rPr lang="en-US" dirty="0" smtClean="0"/>
              <a:t>offices</a:t>
            </a:r>
          </a:p>
          <a:p>
            <a:pPr algn="just"/>
            <a:r>
              <a:rPr lang="en-US" dirty="0" smtClean="0"/>
              <a:t>Acting as business correspondents of universal banks and agents of NBFCs</a:t>
            </a:r>
          </a:p>
          <a:p>
            <a:pPr algn="just"/>
            <a:r>
              <a:rPr lang="en-US" dirty="0" smtClean="0"/>
              <a:t>Merchant interoperability, transparency and differential treatment concerns</a:t>
            </a:r>
          </a:p>
          <a:p>
            <a:pPr algn="just"/>
            <a:r>
              <a:rPr lang="en-US" dirty="0"/>
              <a:t>Applicability of relevant regulations issued by different regulators </a:t>
            </a:r>
            <a:endParaRPr lang="en-US" dirty="0" smtClean="0"/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186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88423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Key issues: Compliance burden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6075-B232-4E7A-957A-D14F2B0E55E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spcAft>
                <a:spcPts val="600"/>
              </a:spcAft>
            </a:pPr>
            <a:r>
              <a:rPr lang="en-US" sz="2800" dirty="0" smtClean="0"/>
              <a:t>Biometric consent for e-KYC (one time password route not allowed) </a:t>
            </a:r>
            <a:endParaRPr lang="en-US" sz="2800" dirty="0" smtClean="0">
              <a:sym typeface="Wingdings"/>
            </a:endParaRPr>
          </a:p>
          <a:p>
            <a:pPr algn="just">
              <a:spcAft>
                <a:spcPts val="600"/>
              </a:spcAft>
            </a:pPr>
            <a:r>
              <a:rPr lang="en-US" sz="2800" dirty="0" smtClean="0"/>
              <a:t>No e-KYC for merchant acquisition (current account) </a:t>
            </a:r>
          </a:p>
          <a:p>
            <a:pPr algn="just">
              <a:spcAft>
                <a:spcPts val="600"/>
              </a:spcAft>
            </a:pPr>
            <a:r>
              <a:rPr lang="en-US" sz="2800" dirty="0" smtClean="0"/>
              <a:t>Complying with end of day customer balance limit</a:t>
            </a:r>
          </a:p>
          <a:p>
            <a:pPr algn="just">
              <a:spcAft>
                <a:spcPts val="600"/>
              </a:spcAft>
            </a:pPr>
            <a:r>
              <a:rPr lang="en-US" sz="2800" dirty="0" smtClean="0"/>
              <a:t>Issuance of cheque books, ATM cards, setting up cheque acceptance infrastructure</a:t>
            </a:r>
          </a:p>
          <a:p>
            <a:pPr algn="just">
              <a:spcAft>
                <a:spcPts val="600"/>
              </a:spcAft>
            </a:pPr>
            <a:r>
              <a:rPr lang="en-US" sz="2800" dirty="0" smtClean="0"/>
              <a:t>Need to provide minimum free ATM transactions </a:t>
            </a:r>
          </a:p>
          <a:p>
            <a:pPr algn="just">
              <a:spcAft>
                <a:spcPts val="600"/>
              </a:spcAft>
            </a:pPr>
            <a:r>
              <a:rPr lang="en-US" sz="2800" dirty="0" smtClean="0"/>
              <a:t>Complicated Central KYC Registry forms</a:t>
            </a:r>
            <a:endParaRPr lang="en-US" sz="2800" dirty="0" smtClean="0">
              <a:sym typeface="Wingdings"/>
            </a:endParaRPr>
          </a:p>
          <a:p>
            <a:pPr algn="just">
              <a:spcAft>
                <a:spcPts val="600"/>
              </a:spcAft>
            </a:pPr>
            <a:endParaRPr lang="en-US" sz="2800" dirty="0" smtClean="0"/>
          </a:p>
          <a:p>
            <a:pPr algn="just">
              <a:spcAft>
                <a:spcPts val="600"/>
              </a:spcAft>
            </a:pPr>
            <a:endParaRPr lang="en-US" sz="2800" dirty="0" smtClean="0"/>
          </a:p>
          <a:p>
            <a:pPr algn="just">
              <a:spcAft>
                <a:spcPts val="600"/>
              </a:spcAft>
              <a:buNone/>
            </a:pPr>
            <a:endParaRPr lang="en-US" sz="2800" dirty="0" smtClean="0"/>
          </a:p>
          <a:p>
            <a:pPr algn="just">
              <a:spcAft>
                <a:spcPts val="600"/>
              </a:spcAft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96043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Key issues: Customer perspective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6075-B232-4E7A-957A-D14F2B0E55E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273050" indent="-273050" algn="just">
              <a:spcAft>
                <a:spcPts val="600"/>
              </a:spcAft>
            </a:pPr>
            <a:r>
              <a:rPr lang="en-US" sz="2800" dirty="0" smtClean="0"/>
              <a:t>Informed and express customer consent for sharing and use of data </a:t>
            </a:r>
          </a:p>
          <a:p>
            <a:pPr marL="273050" indent="-273050" algn="just">
              <a:spcAft>
                <a:spcPts val="600"/>
              </a:spcAft>
            </a:pPr>
            <a:r>
              <a:rPr lang="en-US" sz="2800" dirty="0" smtClean="0"/>
              <a:t>Cash out limits at different access points </a:t>
            </a:r>
          </a:p>
          <a:p>
            <a:pPr marL="273050" indent="-273050" algn="just">
              <a:spcAft>
                <a:spcPts val="600"/>
              </a:spcAft>
            </a:pPr>
            <a:r>
              <a:rPr lang="en-US" sz="2800" dirty="0" smtClean="0"/>
              <a:t>Information asymmetry (cost of using technology)</a:t>
            </a:r>
          </a:p>
          <a:p>
            <a:pPr marL="273050" indent="-273050" algn="just">
              <a:spcAft>
                <a:spcPts val="600"/>
              </a:spcAft>
            </a:pPr>
            <a:r>
              <a:rPr lang="en-US" sz="2800" dirty="0" smtClean="0"/>
              <a:t>Grievance redress </a:t>
            </a:r>
          </a:p>
          <a:p>
            <a:pPr marL="273050" indent="-273050" algn="just">
              <a:spcAft>
                <a:spcPts val="600"/>
              </a:spcAft>
            </a:pPr>
            <a:r>
              <a:rPr lang="en-US" sz="2800" dirty="0" smtClean="0"/>
              <a:t>Challenges and risks in use of technology</a:t>
            </a:r>
          </a:p>
          <a:p>
            <a:pPr marL="273050" indent="-273050" algn="just">
              <a:spcAft>
                <a:spcPts val="600"/>
              </a:spcAft>
            </a:pPr>
            <a:r>
              <a:rPr lang="en-US" sz="2800" dirty="0" smtClean="0"/>
              <a:t>Design of customised products </a:t>
            </a:r>
          </a:p>
          <a:p>
            <a:pPr marL="273050" indent="-273050" algn="just">
              <a:spcAft>
                <a:spcPts val="600"/>
              </a:spcAft>
            </a:pPr>
            <a:r>
              <a:rPr lang="en-US" sz="2800" dirty="0" smtClean="0"/>
              <a:t>Targeting customers not connected with technology</a:t>
            </a:r>
          </a:p>
          <a:p>
            <a:pPr marL="273050" indent="-273050" algn="just">
              <a:spcAft>
                <a:spcPts val="600"/>
              </a:spcAft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523</TotalTime>
  <Words>583</Words>
  <Application>Microsoft Office PowerPoint</Application>
  <PresentationFormat>On-screen Show (4:3)</PresentationFormat>
  <Paragraphs>105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 Payments Banks:  Competition and Regulatory Bottlenecks </vt:lpstr>
      <vt:lpstr>Outline</vt:lpstr>
      <vt:lpstr>About CUTS</vt:lpstr>
      <vt:lpstr>Background and Context</vt:lpstr>
      <vt:lpstr>Project Methodology</vt:lpstr>
      <vt:lpstr>Key issues: Inherent limitations</vt:lpstr>
      <vt:lpstr>Key issues: Lack of clarity</vt:lpstr>
      <vt:lpstr>Key issues: Compliance burden</vt:lpstr>
      <vt:lpstr>Key issues: Customer perspective</vt:lpstr>
      <vt:lpstr>Key recommendations: A Snapshot</vt:lpstr>
      <vt:lpstr>Issues for discussion</vt:lpstr>
      <vt:lpstr>Issues for Discussion: Scope for further research?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Payments Banks:  Competition and Regulatory Bottlenecks</dc:title>
  <dc:creator>asus</dc:creator>
  <cp:lastModifiedBy>Udai</cp:lastModifiedBy>
  <cp:revision>75</cp:revision>
  <dcterms:created xsi:type="dcterms:W3CDTF">2016-07-05T09:14:50Z</dcterms:created>
  <dcterms:modified xsi:type="dcterms:W3CDTF">2016-07-06T08:54:13Z</dcterms:modified>
</cp:coreProperties>
</file>