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3" r:id="rId4"/>
    <p:sldId id="273" r:id="rId5"/>
    <p:sldId id="274" r:id="rId6"/>
    <p:sldId id="275" r:id="rId7"/>
    <p:sldId id="278" r:id="rId8"/>
    <p:sldId id="276" r:id="rId9"/>
    <p:sldId id="277" r:id="rId10"/>
    <p:sldId id="266" r:id="rId11"/>
    <p:sldId id="267" r:id="rId12"/>
    <p:sldId id="270" r:id="rId13"/>
    <p:sldId id="268" r:id="rId14"/>
    <p:sldId id="271" r:id="rId15"/>
    <p:sldId id="261" r:id="rId16"/>
    <p:sldId id="262" r:id="rId17"/>
    <p:sldId id="269" r:id="rId18"/>
    <p:sldId id="272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8868C-B9C9-4AA8-ADD3-9A6195F5C5E5}" type="datetimeFigureOut">
              <a:rPr lang="en-IN" smtClean="0"/>
              <a:t>13-12-2015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AD43F-C5D8-49EC-9C00-99C85B59F0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830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BA7E-D669-48D9-B224-E155053C1463}" type="datetime1">
              <a:rPr lang="en-IN" smtClean="0"/>
              <a:t>13-12-2015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013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93A2-D672-454F-9D38-0DA87DDA270E}" type="datetime1">
              <a:rPr lang="en-IN" smtClean="0"/>
              <a:t>13-12-2015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598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F5C-41A7-428F-A922-5BC168D34D9D}" type="datetime1">
              <a:rPr lang="en-IN" smtClean="0"/>
              <a:t>13-12-2015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940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93296"/>
            <a:ext cx="1246250" cy="516198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6AF-D718-4A4B-855C-3BA14242AADB}" type="datetime1">
              <a:rPr lang="en-IN" smtClean="0"/>
              <a:t>13-12-2015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08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2B0B-EB7E-4247-A57A-F3C45C82878C}" type="datetime1">
              <a:rPr lang="en-IN" smtClean="0"/>
              <a:t>13-12-2015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44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FC65-BFE0-489D-8DED-2E71E5A02170}" type="datetime1">
              <a:rPr lang="en-IN" smtClean="0"/>
              <a:t>13-12-2015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901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9A69-5035-4399-A0D5-7DC7BE5BFBEE}" type="datetime1">
              <a:rPr lang="en-IN" smtClean="0"/>
              <a:t>13-12-2015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905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3AE2-701B-48DD-9187-6C718DF44476}" type="datetime1">
              <a:rPr lang="en-IN" smtClean="0"/>
              <a:t>13-12-2015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10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D980-E2CD-4C4B-A99D-3C5E32A1C251}" type="datetime1">
              <a:rPr lang="en-IN" smtClean="0"/>
              <a:t>13-12-2015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93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137C-1351-4B97-87AD-F9F85DD51F7F}" type="datetime1">
              <a:rPr lang="en-IN" smtClean="0"/>
              <a:t>13-12-2015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61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71B3-5F27-4B04-884B-0F4B39B8C5A3}" type="datetime1">
              <a:rPr lang="en-IN" smtClean="0"/>
              <a:t>13-12-2015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451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B66AF-D718-4A4B-855C-3BA14242AADB}" type="datetime1">
              <a:rPr lang="en-IN" smtClean="0"/>
              <a:t>13-12-2015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37773-3D8A-49C1-B698-15BD65E39C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nt@cuts.org" TargetMode="External"/><Relationship Id="rId2" Type="http://schemas.openxmlformats.org/officeDocument/2006/relationships/hyperlink" Target="mailto:rsg@cut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k@cuts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952328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Advocating Pro-competitive Reforms in India: </a:t>
            </a:r>
            <a:r>
              <a:rPr lang="en-US" sz="4000" b="1" dirty="0" smtClean="0"/>
              <a:t>Achievements &amp; Challenges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200" b="1" dirty="0" smtClean="0">
                <a:solidFill>
                  <a:schemeClr val="tx2"/>
                </a:solidFill>
              </a:rPr>
              <a:t>CREW Project</a:t>
            </a:r>
            <a:endParaRPr lang="en-IN" sz="4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340696"/>
            <a:ext cx="7128792" cy="1752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CUTS India Team</a:t>
            </a:r>
          </a:p>
          <a:p>
            <a:r>
              <a:rPr lang="en-US" sz="2800" b="1" dirty="0" err="1" smtClean="0">
                <a:solidFill>
                  <a:schemeClr val="tx2"/>
                </a:solidFill>
              </a:rPr>
              <a:t>Rijit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Sengupta</a:t>
            </a:r>
            <a:r>
              <a:rPr lang="en-US" sz="2800" b="1" dirty="0" smtClean="0">
                <a:solidFill>
                  <a:schemeClr val="tx2"/>
                </a:solidFill>
              </a:rPr>
              <a:t>, Neha </a:t>
            </a:r>
            <a:r>
              <a:rPr lang="en-US" sz="2800" b="1" dirty="0" err="1" smtClean="0">
                <a:solidFill>
                  <a:schemeClr val="tx2"/>
                </a:solidFill>
              </a:rPr>
              <a:t>Tomar</a:t>
            </a:r>
            <a:r>
              <a:rPr lang="en-US" sz="2800" b="1" dirty="0" smtClean="0">
                <a:solidFill>
                  <a:schemeClr val="tx2"/>
                </a:solidFill>
              </a:rPr>
              <a:t> &amp; Shreya Kaushik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14</a:t>
            </a:r>
            <a:r>
              <a:rPr lang="en-US" sz="28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2800" b="1" dirty="0" smtClean="0">
                <a:solidFill>
                  <a:schemeClr val="tx2"/>
                </a:solidFill>
              </a:rPr>
              <a:t> December 2015, Nairobi</a:t>
            </a:r>
            <a:endParaRPr lang="en-IN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3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II. Policy &amp; Practice Changes in Bus Transport</a:t>
            </a:r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C637773-3D8A-49C1-B698-15BD65E39C9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08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Key Findings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Monopoly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of Gujarat State Road Transport Corporation</a:t>
            </a:r>
            <a:endParaRPr lang="en-GB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776"/>
            <a:ext cx="8305800" cy="37338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‘Stage carriage’ monopoly to GSRTC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on inter-city routes (1994)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Similar tendency in state policy: Kerala, Karnataka, TN, etc.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 operational cost of GSRTC (about US$47mn in 2012-13), burden on the state exchequer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Shrinking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GSRTC fleet &amp;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passenger demand led to entry of private operators (in ‘stage carriage’) – regulatory  failure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Led to rent-seeking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operators deemed illegal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(stage carriage)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penalised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public &amp; private operators comparable, consumers indifferent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12360" y="6237312"/>
            <a:ext cx="1066800" cy="329184"/>
          </a:xfrm>
        </p:spPr>
        <p:txBody>
          <a:bodyPr/>
          <a:lstStyle/>
          <a:p>
            <a:fld id="{94C23AD2-365E-4510-94F0-0DC553520069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6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08720"/>
            <a:ext cx="8435280" cy="496855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Engagement &amp;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Sensitisation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of Transport, Gujarat (finding a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champion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Uptake of the evidence: Adverse effect s of GSRTC monopoly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paper: ‘Inter-city transport regulatory framework’ 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partnership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competition principles in Transport sector (competitive services on routes, competition in procurement)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economy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to assess – Winners Vs Losers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Voice of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unheard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Incorporating views of private sector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engagement with the Govt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Transport)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 engagement of Competition Commission of India 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Guidelines for Review of State Legislations 2015)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5370"/>
            <a:ext cx="8229600" cy="69134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Evidence-based-Advocacy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951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Key Findings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Abolishment of Madhya Pradesh State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Road Transport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Corporation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(Greater Openness)</a:t>
            </a:r>
            <a:endParaRPr lang="en-GB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003232" cy="3810000"/>
          </a:xfrm>
        </p:spPr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Liberalised sector after MPSRTC’s abolishment in 2005</a:t>
            </a:r>
          </a:p>
          <a:p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DoT’s function more as administrative body than performing regulatory functions (limited to licensing and fare setting)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the ‘rules of the game’ (allocation of powers to public authorities to regulate private operators) – not done</a:t>
            </a:r>
            <a:endParaRPr lang="en-IN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Fare determination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an opaque process, not </a:t>
            </a:r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inclusive</a:t>
            </a:r>
          </a:p>
          <a:p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accountability of private bus operators: non-availability on non-profitable routes, off peak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84368" y="6237312"/>
            <a:ext cx="1066800" cy="329184"/>
          </a:xfrm>
        </p:spPr>
        <p:txBody>
          <a:bodyPr/>
          <a:lstStyle/>
          <a:p>
            <a:fld id="{94C23AD2-365E-4510-94F0-0DC553520069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36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08" y="1484784"/>
            <a:ext cx="8003232" cy="398904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at the highest administrative level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(champion)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 to reforming transport infra as per the draft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MPITA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CUTS suggestion for reform to include services and PPP projects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(knowledge partnership)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right: evidence  used as input for refining structure of MP Intercity Transport Authority (initiated by State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since Feb, 2015)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State-level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initiated for MPITA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operationalisation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(pushing for a stakeholder process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Evidence-based-Advocacy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9048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0648"/>
            <a:ext cx="8740080" cy="7921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Advocacy at National level - PROCUREMENT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053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600" b="1" i="1" u="sng" dirty="0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 I</a:t>
            </a:r>
            <a:r>
              <a:rPr lang="en-IN" sz="2600" b="1" dirty="0" err="1" smtClean="0">
                <a:latin typeface="Times New Roman" pitchFamily="18" charset="0"/>
                <a:cs typeface="Times New Roman" pitchFamily="18" charset="0"/>
              </a:rPr>
              <a:t>nfusing</a:t>
            </a:r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 competition principles in public procurement of bus services in states (Gujarat and MP as cases)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Ahmedabad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(Gujarat) and Bhopal (MP) have one operator each in the BRTS segment</a:t>
            </a:r>
          </a:p>
          <a:p>
            <a:pPr lvl="1">
              <a:buFont typeface="Calibri" pitchFamily="34" charset="0"/>
              <a:buChar char="⁻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Chartered Speed Carrier (Ahmedabad) and Capital Roadways (Bhopal)</a:t>
            </a:r>
          </a:p>
          <a:p>
            <a:pPr marL="457200" lvl="1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‘Eligibility criteria’ for bidding like in the case of BRTS, limits the number of worthy operators hence limiting competition  (lack of an institutional guideline on competitive procurement process)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0352" y="6165304"/>
            <a:ext cx="1066800" cy="329184"/>
          </a:xfrm>
        </p:spPr>
        <p:txBody>
          <a:bodyPr/>
          <a:lstStyle/>
          <a:p>
            <a:fld id="{94C23AD2-365E-4510-94F0-0DC553520069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63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CUTS Inputs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Liasoning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CCI to facilitate discussions between CCI and relevant State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Departments/officials: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Possible ‘institutional guideline’ on competitive 	procurement’ of bus services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(ii) Guide the DoTs for facilitating competition among 	operators on selected routes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(iii) Capacity building of the DoTs vis-à-vis competition 	principles (Competition Act, 2002)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4328" y="6268168"/>
            <a:ext cx="1066800" cy="329184"/>
          </a:xfrm>
        </p:spPr>
        <p:txBody>
          <a:bodyPr/>
          <a:lstStyle/>
          <a:p>
            <a:fld id="{94C23AD2-365E-4510-94F0-0DC553520069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60648"/>
            <a:ext cx="843528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Advocacy at National level - PROCUREMENT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in Advocacy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55699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 of senior civil servants difficult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Time of senior policymakers – need for continuous engagement and follow-up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capacity to own and implement reforms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economy factors/constraints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go beyond pre-determined scope (needed to maintain credibility and create buy-in) </a:t>
            </a: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C637773-3D8A-49C1-B698-15BD65E39C99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0663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Continuous engagement necessary (maintaining the ‘knowledge partnership’) </a:t>
            </a:r>
          </a:p>
          <a:p>
            <a:r>
              <a:rPr lang="en-US" sz="2400" dirty="0" smtClean="0"/>
              <a:t>Advocacy and policy influence to achieve </a:t>
            </a:r>
            <a:r>
              <a:rPr lang="en-US" sz="2400" b="1" dirty="0" smtClean="0"/>
              <a:t>planned reforms</a:t>
            </a:r>
          </a:p>
          <a:p>
            <a:r>
              <a:rPr lang="en-US" sz="2400" dirty="0" smtClean="0"/>
              <a:t>Initiating a </a:t>
            </a:r>
            <a:r>
              <a:rPr lang="en-US" sz="2400" b="1" dirty="0" smtClean="0"/>
              <a:t>stakeholder engagement </a:t>
            </a:r>
            <a:r>
              <a:rPr lang="en-US" sz="2400" dirty="0" smtClean="0"/>
              <a:t>process (planned reforms)</a:t>
            </a:r>
          </a:p>
          <a:p>
            <a:r>
              <a:rPr lang="en-US" sz="2400" dirty="0" smtClean="0"/>
              <a:t>Challenges in sustaining momentum (limited time and resources)</a:t>
            </a:r>
          </a:p>
          <a:p>
            <a:endParaRPr lang="en-US" sz="2400" dirty="0" smtClean="0"/>
          </a:p>
          <a:p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5161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Movement towards institutional reforms of PACS in Bihar</a:t>
            </a:r>
          </a:p>
          <a:p>
            <a:r>
              <a:rPr lang="en-US" sz="2400" dirty="0" smtClean="0"/>
              <a:t>Contributing towards farmer oriented market reforms in Bihar</a:t>
            </a:r>
            <a:endParaRPr lang="en-US" sz="2400" dirty="0"/>
          </a:p>
          <a:p>
            <a:r>
              <a:rPr lang="en-US" sz="2400" dirty="0" smtClean="0"/>
              <a:t>State-level Transport Regulatory Framework in Gujarat and/or in Madhya Pradesh</a:t>
            </a:r>
          </a:p>
          <a:p>
            <a:r>
              <a:rPr lang="en-US" sz="2400" dirty="0" smtClean="0"/>
              <a:t>Capacity building by Competition Commission of India (CCI) of State </a:t>
            </a:r>
            <a:r>
              <a:rPr lang="en-US" sz="2400" dirty="0" err="1" smtClean="0"/>
              <a:t>Govts</a:t>
            </a:r>
            <a:r>
              <a:rPr lang="en-US" sz="2400" dirty="0" smtClean="0"/>
              <a:t>.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200" b="1" dirty="0" smtClean="0"/>
              <a:t>Anticipated Outcomes </a:t>
            </a:r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6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Outline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Policy &amp; practice changes in sectors [</a:t>
            </a:r>
            <a:r>
              <a:rPr lang="en-US" sz="2400" b="1" dirty="0" smtClean="0"/>
              <a:t>staple food </a:t>
            </a:r>
            <a:r>
              <a:rPr lang="en-US" sz="2400" dirty="0" smtClean="0"/>
              <a:t>(wheat) &amp; </a:t>
            </a:r>
            <a:r>
              <a:rPr lang="en-US" sz="2400" b="1" dirty="0" smtClean="0"/>
              <a:t>bus transport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r>
              <a:rPr lang="en-US" sz="2400" dirty="0" smtClean="0"/>
              <a:t>2. Evidence based policy advocacy</a:t>
            </a:r>
          </a:p>
          <a:p>
            <a:pPr marL="0" indent="0">
              <a:buNone/>
            </a:pPr>
            <a:r>
              <a:rPr lang="en-US" sz="2400" dirty="0" smtClean="0"/>
              <a:t>3. Challenges in advocacy</a:t>
            </a:r>
          </a:p>
          <a:p>
            <a:pPr marL="0" indent="0">
              <a:buNone/>
            </a:pPr>
            <a:r>
              <a:rPr lang="en-US" sz="2400" dirty="0" smtClean="0"/>
              <a:t>4. Way forward 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C637773-3D8A-49C1-B698-15BD65E39C9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93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Thank You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>
                <a:hlinkClick r:id="rId2"/>
              </a:rPr>
              <a:t>rsg@cuts.org</a:t>
            </a:r>
            <a:r>
              <a:rPr lang="en-US" sz="2800" b="1" dirty="0" smtClean="0"/>
              <a:t>, </a:t>
            </a:r>
            <a:r>
              <a:rPr lang="en-US" sz="2800" b="1" dirty="0" smtClean="0">
                <a:hlinkClick r:id="rId3"/>
              </a:rPr>
              <a:t>nt@cuts.org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hlinkClick r:id="rId4"/>
              </a:rPr>
              <a:t>shk@cuts.org</a:t>
            </a:r>
            <a:r>
              <a:rPr lang="en-US" sz="2800" b="1" dirty="0" smtClean="0"/>
              <a:t> </a:t>
            </a:r>
            <a:endParaRPr lang="en-IN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259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I. Policy &amp; Practice Changes in Staple Food (Wheat market)</a:t>
            </a:r>
            <a:endParaRPr lang="en-IN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C637773-3D8A-49C1-B698-15BD65E39C9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82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15962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Key Findings: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Reforms in Seed sector</a:t>
            </a:r>
            <a:endParaRPr lang="en-IN" sz="3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886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attention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eed sector (National Seed Policy, 2002)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State-level reforms flowing from national policy shift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participation enabled through ‘Agriculture Roadmap’ 2006 (Bihar) helped users (farmers) get good quality seeds easily at low cost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private seed firms increased since these reforms in Bihar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84368" y="6309320"/>
            <a:ext cx="1066800" cy="329184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09600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Key Findings: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(PACS, Bihar)</a:t>
            </a:r>
            <a:endParaRPr lang="en-IN" sz="3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064" y="1281776"/>
            <a:ext cx="8147248" cy="4320480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Present </a:t>
            </a:r>
            <a:r>
              <a:rPr lang="en-IN" sz="2400" dirty="0">
                <a:latin typeface="Times" panose="02020603060405020304" pitchFamily="18" charset="0"/>
                <a:cs typeface="Times New Roman" pitchFamily="18" charset="0"/>
              </a:rPr>
              <a:t>at every </a:t>
            </a:r>
            <a:r>
              <a:rPr lang="en-IN" sz="2400" i="1" dirty="0">
                <a:latin typeface="Times" panose="02020603060405020304" pitchFamily="18" charset="0"/>
                <a:cs typeface="Times New Roman" pitchFamily="18" charset="0"/>
              </a:rPr>
              <a:t>Panchayat </a:t>
            </a: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level (8,300 plus in nos.)</a:t>
            </a:r>
            <a:endParaRPr lang="en-IN" sz="2400" dirty="0">
              <a:latin typeface="Times" panose="02020603060405020304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Institutional weaknesses of PACS, eroded its eminence:</a:t>
            </a:r>
          </a:p>
          <a:p>
            <a:pPr marL="622300" indent="-182563">
              <a:buFontTx/>
              <a:buChar char="-"/>
            </a:pP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Delayed payments (deflects small farmers to </a:t>
            </a:r>
            <a:r>
              <a:rPr lang="en-US" sz="2400" dirty="0" err="1" smtClean="0">
                <a:latin typeface="Times" panose="02020603060405020304" pitchFamily="18" charset="0"/>
                <a:cs typeface="Times New Roman" pitchFamily="18" charset="0"/>
              </a:rPr>
              <a:t>pvt.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 buyers)</a:t>
            </a:r>
            <a:endParaRPr lang="en-US" sz="2400" dirty="0">
              <a:latin typeface="Times" panose="02020603060405020304" pitchFamily="18" charset="0"/>
              <a:cs typeface="Times New Roman" pitchFamily="18" charset="0"/>
            </a:endParaRPr>
          </a:p>
          <a:p>
            <a:pPr marL="622300" indent="-182563">
              <a:buFontTx/>
              <a:buChar char="-"/>
            </a:pP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Poor attention to quality </a:t>
            </a:r>
          </a:p>
          <a:p>
            <a:pPr marL="622300" indent="-182563">
              <a:buFontTx/>
              <a:buChar char="-"/>
            </a:pP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Not accountable to beneficiaries (</a:t>
            </a:r>
            <a:r>
              <a:rPr lang="en-US" sz="2400" i="1" dirty="0" smtClean="0">
                <a:latin typeface="Times" panose="02020603060405020304" pitchFamily="18" charset="0"/>
                <a:cs typeface="Times New Roman" pitchFamily="18" charset="0"/>
              </a:rPr>
              <a:t>Panchayat ?)</a:t>
            </a:r>
            <a:endParaRPr lang="en-US" sz="2400" i="1" dirty="0">
              <a:latin typeface="Times" panose="02020603060405020304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PACS network and State support makes it a strong player, but needs reforms</a:t>
            </a:r>
          </a:p>
          <a:p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Farmers seldom paid in Minimum Support Price (Pvt. buyers)</a:t>
            </a:r>
          </a:p>
          <a:p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Farmers have high expectations from PACs; ONE STOP SHOP!</a:t>
            </a:r>
            <a:endParaRPr lang="en-IN" sz="2400" dirty="0" smtClean="0">
              <a:latin typeface="Times" panose="0202060306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728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Finding: Issues in Agriculture Marketing 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84368" y="6237312"/>
            <a:ext cx="1066800" cy="329184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1869" y="1223392"/>
            <a:ext cx="8098221" cy="42938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(Agriculture Produce Market Committee, APMC)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Continued government control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Licensing rules acts as entry barrier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Severe infrastructural bottlenecks in APMC markets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High intermediation cost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 national level integrated market (regulatory barriers)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Lesser price realisation for farmers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High wastage due to long supply chain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52528"/>
          </a:xfrm>
        </p:spPr>
        <p:txBody>
          <a:bodyPr>
            <a:normAutofit fontScale="92500"/>
          </a:bodyPr>
          <a:lstStyle/>
          <a:p>
            <a:r>
              <a:rPr lang="en-US" sz="2400" b="1" dirty="0" err="1" smtClean="0"/>
              <a:t>Optimising</a:t>
            </a:r>
            <a:r>
              <a:rPr lang="en-US" sz="2400" b="1" dirty="0" smtClean="0"/>
              <a:t> </a:t>
            </a:r>
            <a:r>
              <a:rPr lang="en-US" sz="2400" dirty="0" smtClean="0"/>
              <a:t>resources to achieve project outcomes </a:t>
            </a:r>
            <a:r>
              <a:rPr lang="en-US" sz="2400" dirty="0" smtClean="0"/>
              <a:t>– </a:t>
            </a:r>
            <a:r>
              <a:rPr lang="en-US" sz="2400" dirty="0" smtClean="0"/>
              <a:t>deployment of efforts/resources </a:t>
            </a:r>
            <a:r>
              <a:rPr lang="en-US" sz="2400" dirty="0" smtClean="0"/>
              <a:t>to Bihar </a:t>
            </a:r>
            <a:r>
              <a:rPr lang="en-US" sz="2400" dirty="0" smtClean="0"/>
              <a:t>as opposed to Rajasthan</a:t>
            </a:r>
          </a:p>
          <a:p>
            <a:r>
              <a:rPr lang="en-US" sz="2400" dirty="0" smtClean="0"/>
              <a:t>Identification of </a:t>
            </a:r>
            <a:r>
              <a:rPr lang="en-US" sz="2400" b="1" dirty="0" smtClean="0"/>
              <a:t>state-level champions</a:t>
            </a:r>
            <a:r>
              <a:rPr lang="en-US" sz="2400" dirty="0" smtClean="0"/>
              <a:t> (govt. officials and policymakers) - high-level official in </a:t>
            </a:r>
            <a:r>
              <a:rPr lang="en-US" sz="2400" dirty="0" err="1" smtClean="0"/>
              <a:t>Deptt</a:t>
            </a:r>
            <a:r>
              <a:rPr lang="en-US" sz="2400" dirty="0" smtClean="0"/>
              <a:t>. </a:t>
            </a:r>
            <a:r>
              <a:rPr lang="en-US" sz="2400" dirty="0" smtClean="0"/>
              <a:t>of Agriculture &amp; in </a:t>
            </a:r>
            <a:r>
              <a:rPr lang="en-US" sz="2400" dirty="0" err="1" smtClean="0"/>
              <a:t>Deptt</a:t>
            </a:r>
            <a:r>
              <a:rPr lang="en-US" sz="2400" dirty="0" smtClean="0"/>
              <a:t>. </a:t>
            </a:r>
            <a:r>
              <a:rPr lang="en-US" sz="2400" dirty="0" smtClean="0"/>
              <a:t>of Cooperatives, Bihar</a:t>
            </a:r>
          </a:p>
          <a:p>
            <a:r>
              <a:rPr lang="en-US" sz="2400" dirty="0" smtClean="0"/>
              <a:t>Providing inputs based on </a:t>
            </a:r>
            <a:r>
              <a:rPr lang="en-US" sz="2400" b="1" dirty="0" smtClean="0"/>
              <a:t>demand: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Reforming PACS</a:t>
            </a:r>
          </a:p>
          <a:p>
            <a:pPr marL="0" indent="0">
              <a:buNone/>
            </a:pPr>
            <a:r>
              <a:rPr lang="en-US" sz="2400" dirty="0" smtClean="0"/>
              <a:t>	(ii) Reforming Marketing policy</a:t>
            </a:r>
          </a:p>
          <a:p>
            <a:r>
              <a:rPr lang="en-US" sz="2400" b="1" dirty="0" smtClean="0"/>
              <a:t>Focusing </a:t>
            </a:r>
            <a:r>
              <a:rPr lang="en-US" sz="2400" dirty="0" smtClean="0"/>
              <a:t>on PACS and </a:t>
            </a:r>
            <a:r>
              <a:rPr lang="en-US" sz="2400" dirty="0" smtClean="0"/>
              <a:t>Agric. </a:t>
            </a:r>
            <a:r>
              <a:rPr lang="en-US" sz="2400" dirty="0" smtClean="0"/>
              <a:t>Marketing reforms in Bihar </a:t>
            </a:r>
          </a:p>
          <a:p>
            <a:r>
              <a:rPr lang="en-US" sz="2400" dirty="0" smtClean="0"/>
              <a:t>Identification of </a:t>
            </a:r>
            <a:r>
              <a:rPr lang="en-US" sz="2400" b="1" dirty="0" smtClean="0"/>
              <a:t>local researcher</a:t>
            </a:r>
            <a:r>
              <a:rPr lang="en-US" sz="2400" dirty="0" smtClean="0"/>
              <a:t> to undertake study and assist in outreach with State </a:t>
            </a:r>
            <a:r>
              <a:rPr lang="en-US" sz="2400" dirty="0" smtClean="0"/>
              <a:t>Govt.</a:t>
            </a:r>
            <a:endParaRPr lang="en-US" sz="2400" dirty="0" smtClean="0"/>
          </a:p>
          <a:p>
            <a:r>
              <a:rPr lang="en-US" sz="2400" dirty="0" smtClean="0"/>
              <a:t>Outreach through the </a:t>
            </a:r>
            <a:r>
              <a:rPr lang="en-US" sz="2400" b="1" dirty="0" smtClean="0"/>
              <a:t>media </a:t>
            </a:r>
            <a:r>
              <a:rPr lang="en-US" sz="2400" dirty="0" smtClean="0"/>
              <a:t>(articles based on findings)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Evidence-based-Advocacy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142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meetings more effective than electronic communication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delays due to ‘elections’ (State elections in Bihar in Oct-Nov, 2015)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availability and quality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state-level officials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in Advocacy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280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88843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Dialogues </a:t>
            </a:r>
            <a:r>
              <a:rPr lang="en-US" sz="2400" dirty="0" smtClean="0"/>
              <a:t>(State-level discussion) on:</a:t>
            </a:r>
          </a:p>
          <a:p>
            <a:pPr marL="0" indent="0">
              <a:buNone/>
            </a:pPr>
            <a:r>
              <a:rPr lang="en-US" sz="2400" dirty="0" smtClean="0"/>
              <a:t>	(</a:t>
            </a:r>
            <a:r>
              <a:rPr lang="en-US" sz="2400" dirty="0" err="1" smtClean="0"/>
              <a:t>i</a:t>
            </a:r>
            <a:r>
              <a:rPr lang="en-US" sz="2400" dirty="0" smtClean="0"/>
              <a:t>) PACS reform process</a:t>
            </a:r>
          </a:p>
          <a:p>
            <a:pPr marL="0" indent="0">
              <a:buNone/>
            </a:pPr>
            <a:r>
              <a:rPr lang="en-US" sz="2400" dirty="0" smtClean="0"/>
              <a:t>	(ii) Reforms in the agriculture marketing</a:t>
            </a:r>
          </a:p>
          <a:p>
            <a:pPr marL="0" indent="0">
              <a:buNone/>
            </a:pPr>
            <a:r>
              <a:rPr lang="en-US" sz="2400" dirty="0" smtClean="0"/>
              <a:t>	(iii) Impact of abolition of APMC</a:t>
            </a:r>
          </a:p>
          <a:p>
            <a:r>
              <a:rPr lang="en-US" sz="2400" b="1" dirty="0" smtClean="0"/>
              <a:t>Future project </a:t>
            </a:r>
            <a:r>
              <a:rPr lang="en-US" sz="2400" dirty="0" smtClean="0"/>
              <a:t>interest ‘Good practices’ among PACS</a:t>
            </a:r>
          </a:p>
          <a:p>
            <a:r>
              <a:rPr lang="en-US" sz="2400" b="1" dirty="0" smtClean="0"/>
              <a:t>Research</a:t>
            </a:r>
            <a:r>
              <a:rPr lang="en-US" sz="2400" dirty="0" smtClean="0"/>
              <a:t>: Involvement of women in decision-making vis-à-vis procurement through PACS (Bihar)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Way forward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7773-3D8A-49C1-B698-15BD65E39C99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956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990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Advocating Pro-competitive Reforms in India: Achievements &amp; Challenges  CREW Project</vt:lpstr>
      <vt:lpstr>Outline</vt:lpstr>
      <vt:lpstr>PowerPoint Presentation</vt:lpstr>
      <vt:lpstr>Key Findings: Reforms in Seed sector</vt:lpstr>
      <vt:lpstr>Key Findings: Procurement (PACS, Bihar)</vt:lpstr>
      <vt:lpstr>Key Finding: Issues in Agriculture Marketing </vt:lpstr>
      <vt:lpstr>Evidence-based-Advocacy</vt:lpstr>
      <vt:lpstr>Challenges in Advocacy</vt:lpstr>
      <vt:lpstr>Way forward</vt:lpstr>
      <vt:lpstr>PowerPoint Presentation</vt:lpstr>
      <vt:lpstr>Key Findings  Monopoly of Gujarat State Road Transport Corporation</vt:lpstr>
      <vt:lpstr>Evidence-based-Advocacy</vt:lpstr>
      <vt:lpstr>Key Findings  Abolishment of Madhya Pradesh State Road Transport Corporation (Greater Openness)</vt:lpstr>
      <vt:lpstr>Evidence-based-Advocacy</vt:lpstr>
      <vt:lpstr>Advocacy at National level - PROCUREMENT</vt:lpstr>
      <vt:lpstr>PowerPoint Presentation</vt:lpstr>
      <vt:lpstr>Challenges in Advocacy</vt:lpstr>
      <vt:lpstr>Way forward</vt:lpstr>
      <vt:lpstr>Anticipated Outcomes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119</cp:revision>
  <dcterms:created xsi:type="dcterms:W3CDTF">2015-12-10T15:48:06Z</dcterms:created>
  <dcterms:modified xsi:type="dcterms:W3CDTF">2015-12-13T18:15:26Z</dcterms:modified>
</cp:coreProperties>
</file>