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57" r:id="rId4"/>
    <p:sldId id="260" r:id="rId5"/>
    <p:sldId id="258" r:id="rId6"/>
    <p:sldId id="259" r:id="rId7"/>
    <p:sldId id="265" r:id="rId8"/>
    <p:sldId id="261" r:id="rId9"/>
    <p:sldId id="262" r:id="rId10"/>
    <p:sldId id="266" r:id="rId11"/>
    <p:sldId id="263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6638-F166-4C05-AF2F-0A42FB9EBB29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12D47-EC5D-43ED-B300-81A750D88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0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Z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understand the rationale &amp; price determinations for setting of maize prices by FRA</a:t>
            </a:r>
          </a:p>
          <a:p>
            <a:pPr lvl="1">
              <a:buFont typeface="Arial" pitchFamily="34" charset="0"/>
              <a:buNone/>
            </a:pPr>
            <a:endParaRPr lang="en-Z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Z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make recommendations on best practices in setting the floor prices</a:t>
            </a:r>
          </a:p>
          <a:p>
            <a:pPr lvl="1">
              <a:buFont typeface="Arial" pitchFamily="34" charset="0"/>
              <a:buChar char="•"/>
            </a:pPr>
            <a:endParaRPr lang="en-Z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Z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 the reasons of lack of private sector participation in maize procurement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12D47-EC5D-43ED-B300-81A750D887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Z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 that was therefore raised in the discussions was whether the procedure as outlined in the law was relevant and feasible to ensure execution and achieve the intended outcomes</a:t>
            </a:r>
          </a:p>
          <a:p>
            <a:endParaRPr lang="en-Z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Z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requirements at preliminary stage is that a company must have participated in fertiliser procurement and supply to qualify</a:t>
            </a:r>
          </a:p>
          <a:p>
            <a:endParaRPr lang="en-Z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Z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ZPPA affirmed that such a requirement was indeed a barrier in its own context and through such requirements the law has ended up creating three giants</a:t>
            </a:r>
          </a:p>
          <a:p>
            <a:endParaRPr lang="en-Z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Z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to be relevant as CREW it would be useful that we provide some substantial inputs into the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12D47-EC5D-43ED-B300-81A750D887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is mostly the price at which farmers supply maize to FRA, which must not necessarily be the private sector buying price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FRA activities also squeezed out the private sector</a:t>
            </a:r>
          </a:p>
          <a:p>
            <a:pPr>
              <a:spcBef>
                <a:spcPts val="0"/>
              </a:spcBef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 some years, FRA would buy as much as 86% of the marketed surplus</a:t>
            </a:r>
          </a:p>
          <a:p>
            <a:pPr>
              <a:spcBef>
                <a:spcPts val="0"/>
              </a:spcBef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12D47-EC5D-43ED-B300-81A750D887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Others</a:t>
            </a:r>
          </a:p>
          <a:p>
            <a:endParaRPr lang="en-US" dirty="0" smtClean="0"/>
          </a:p>
          <a:p>
            <a:r>
              <a:rPr lang="en-US" dirty="0" smtClean="0"/>
              <a:t>Procurement issues</a:t>
            </a:r>
            <a:r>
              <a:rPr lang="en-US" baseline="0" dirty="0" smtClean="0"/>
              <a:t> in the health sector (just like in fertiliser procurement)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12D47-EC5D-43ED-B300-81A750D887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295450-9AED-495B-8B1C-B07147FDC10A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B75436-481C-4599-9E31-E71643603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6248400" cy="2868168"/>
          </a:xfrm>
        </p:spPr>
        <p:txBody>
          <a:bodyPr/>
          <a:lstStyle/>
          <a:p>
            <a:r>
              <a:rPr lang="en-US" sz="2400" dirty="0" smtClean="0"/>
              <a:t>Pursuing policy and practice changes (Pro-competitive reforms)- Zambia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39864"/>
            <a:ext cx="6324600" cy="1101248"/>
          </a:xfrm>
        </p:spPr>
        <p:txBody>
          <a:bodyPr/>
          <a:lstStyle/>
          <a:p>
            <a:r>
              <a:rPr lang="en-US" dirty="0" smtClean="0"/>
              <a:t>By: Faith Mwamba</a:t>
            </a:r>
          </a:p>
          <a:p>
            <a:r>
              <a:rPr lang="en-US" dirty="0" smtClean="0"/>
              <a:t>CUTS Lusaka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Pursuing Pro- competitive reforms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867400"/>
          </a:xfrm>
        </p:spPr>
        <p:txBody>
          <a:bodyPr>
            <a:normAutofit/>
          </a:bodyPr>
          <a:lstStyle/>
          <a:p>
            <a:r>
              <a:rPr lang="en-ZW" sz="2000" b="1" i="1" dirty="0" smtClean="0"/>
              <a:t>FRA Price Setting of Maize</a:t>
            </a:r>
            <a:endParaRPr lang="en-ZW" sz="2000" b="1" dirty="0" smtClean="0"/>
          </a:p>
          <a:p>
            <a:r>
              <a:rPr lang="en-ZW" sz="1800" dirty="0" smtClean="0"/>
              <a:t>Additional research on the rationale of  FRA floor price setting </a:t>
            </a:r>
            <a:r>
              <a:rPr lang="en-ZW" sz="1800" dirty="0" smtClean="0">
                <a:solidFill>
                  <a:srgbClr val="FF0000"/>
                </a:solidFill>
              </a:rPr>
              <a:t>mechanism</a:t>
            </a:r>
            <a:r>
              <a:rPr lang="en-ZW" sz="1800" dirty="0" smtClean="0"/>
              <a:t> </a:t>
            </a:r>
            <a:r>
              <a:rPr lang="en-ZW" sz="1800" dirty="0" smtClean="0">
                <a:solidFill>
                  <a:srgbClr val="FF0000"/>
                </a:solidFill>
              </a:rPr>
              <a:t>has</a:t>
            </a:r>
            <a:r>
              <a:rPr lang="en-ZW" sz="1800" dirty="0" smtClean="0"/>
              <a:t> been undertaken</a:t>
            </a:r>
          </a:p>
          <a:p>
            <a:endParaRPr lang="en-ZW" sz="2000" b="1" dirty="0" smtClean="0"/>
          </a:p>
          <a:p>
            <a:pPr lvl="1"/>
            <a:r>
              <a:rPr lang="en-ZW" sz="1700" b="1" dirty="0" smtClean="0"/>
              <a:t>Some key Results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FRA  determines the floor prices for maize</a:t>
            </a:r>
          </a:p>
          <a:p>
            <a:pPr lvl="1" algn="just">
              <a:spcBef>
                <a:spcPts val="0"/>
              </a:spcBef>
            </a:pPr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Floor pricing was established generally for three main purposes</a:t>
            </a:r>
          </a:p>
          <a:p>
            <a:pPr lvl="2" algn="just">
              <a:spcBef>
                <a:spcPts val="0"/>
              </a:spcBef>
            </a:pPr>
            <a:r>
              <a:rPr lang="en-GB" sz="1700" dirty="0" smtClean="0">
                <a:latin typeface="Times New Roman" pitchFamily="18" charset="0"/>
                <a:cs typeface="Times New Roman" pitchFamily="18" charset="0"/>
              </a:rPr>
              <a:t>To stabilise maize prices for the farmers</a:t>
            </a:r>
          </a:p>
          <a:p>
            <a:pPr lvl="2" algn="just">
              <a:spcBef>
                <a:spcPts val="0"/>
              </a:spcBef>
            </a:pPr>
            <a:r>
              <a:rPr lang="en-GB" sz="1700" dirty="0" smtClean="0">
                <a:latin typeface="Times New Roman" pitchFamily="18" charset="0"/>
                <a:cs typeface="Times New Roman" pitchFamily="18" charset="0"/>
              </a:rPr>
              <a:t>As a poverty reduction strategy to ensure high earnings for farmers</a:t>
            </a:r>
          </a:p>
          <a:p>
            <a:pPr lvl="2" algn="just">
              <a:spcBef>
                <a:spcPts val="0"/>
              </a:spcBef>
            </a:pPr>
            <a:r>
              <a:rPr lang="en-GB" sz="1700" dirty="0" smtClean="0">
                <a:latin typeface="Times New Roman" pitchFamily="18" charset="0"/>
                <a:cs typeface="Times New Roman" pitchFamily="18" charset="0"/>
              </a:rPr>
              <a:t>To ensure that farmers in remote areas also get market access</a:t>
            </a:r>
          </a:p>
          <a:p>
            <a:pPr lvl="1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Floor pricing has instead eliminated competition, which would have been healthy for the farmer</a:t>
            </a:r>
          </a:p>
          <a:p>
            <a:pPr lvl="1"/>
            <a:endParaRPr lang="en-US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Way forward based on advocacy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endParaRPr lang="en-ZW" sz="2000" dirty="0" smtClean="0"/>
          </a:p>
          <a:p>
            <a:r>
              <a:rPr lang="en-ZW" sz="2000" dirty="0" smtClean="0"/>
              <a:t>Bus Transport:</a:t>
            </a:r>
          </a:p>
          <a:p>
            <a:pPr lvl="1"/>
            <a:r>
              <a:rPr lang="en-ZW" sz="1700" dirty="0" smtClean="0"/>
              <a:t>Standard being developed</a:t>
            </a:r>
          </a:p>
          <a:p>
            <a:pPr lvl="1"/>
            <a:r>
              <a:rPr lang="en-ZW" sz="1700" dirty="0" smtClean="0"/>
              <a:t>CUTS to facilitate process of implementing the standard through organising some stakeholders meetings</a:t>
            </a:r>
          </a:p>
          <a:p>
            <a:pPr lvl="1"/>
            <a:r>
              <a:rPr lang="en-ZW" sz="1700" dirty="0" smtClean="0"/>
              <a:t>Possibly review the transport Policy Master Plan</a:t>
            </a:r>
          </a:p>
          <a:p>
            <a:pPr lvl="1"/>
            <a:endParaRPr lang="en-ZW" sz="1700" dirty="0" smtClean="0"/>
          </a:p>
          <a:p>
            <a:pPr>
              <a:buNone/>
            </a:pPr>
            <a:endParaRPr lang="en-ZW" sz="2000" dirty="0" smtClean="0"/>
          </a:p>
          <a:p>
            <a:r>
              <a:rPr lang="en-ZW" sz="2000" dirty="0" smtClean="0"/>
              <a:t>Maize Sector:</a:t>
            </a:r>
          </a:p>
          <a:p>
            <a:pPr lvl="1"/>
            <a:r>
              <a:rPr lang="en-ZW" sz="1700" dirty="0" smtClean="0"/>
              <a:t>CCPC is currently investigating the process of procurement tender allocation to private players under FISP</a:t>
            </a:r>
          </a:p>
          <a:p>
            <a:pPr lvl="1"/>
            <a:r>
              <a:rPr lang="en-ZW" sz="1700" dirty="0" smtClean="0"/>
              <a:t>Preparing an ‘institutional guideline’ for procurement of fertiliser- MCTI expressed interest to spearhead this process</a:t>
            </a:r>
          </a:p>
          <a:p>
            <a:pPr lvl="1"/>
            <a:r>
              <a:rPr lang="en-ZW" sz="1700" dirty="0" smtClean="0"/>
              <a:t>CUTS has written to MCTI requesting them to initiate process</a:t>
            </a:r>
          </a:p>
          <a:p>
            <a:pPr lvl="1"/>
            <a:r>
              <a:rPr lang="en-ZW" sz="1700" dirty="0" smtClean="0"/>
              <a:t>Review the ZPPA Act and write a submission during the review process of the Act</a:t>
            </a:r>
          </a:p>
          <a:p>
            <a:endParaRPr lang="en-ZW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Challenges in Advocacy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Both sectors are politically charged- raises the issue of vested interests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Bureaucracy in institutions</a:t>
            </a:r>
          </a:p>
          <a:p>
            <a:endParaRPr lang="en-US" sz="2000" dirty="0" smtClean="0"/>
          </a:p>
          <a:p>
            <a:r>
              <a:rPr lang="en-US" sz="2000" dirty="0" smtClean="0"/>
              <a:t>Delays internally</a:t>
            </a:r>
          </a:p>
          <a:p>
            <a:endParaRPr lang="en-US" sz="2000" dirty="0" smtClean="0"/>
          </a:p>
          <a:p>
            <a:r>
              <a:rPr lang="en-US" sz="2000" dirty="0" smtClean="0"/>
              <a:t>Willingness and buy-in from certain institutions ( </a:t>
            </a:r>
            <a:r>
              <a:rPr lang="en-US" sz="2000" dirty="0" err="1" smtClean="0"/>
              <a:t>eg</a:t>
            </a:r>
            <a:r>
              <a:rPr lang="en-US" sz="2000" dirty="0" smtClean="0"/>
              <a:t> in the agric sector)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Areas for future research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/>
          <a:lstStyle/>
          <a:p>
            <a:r>
              <a:rPr lang="en-US" sz="1800" dirty="0" smtClean="0"/>
              <a:t>Telecoms sector;</a:t>
            </a:r>
          </a:p>
          <a:p>
            <a:pPr lvl="1"/>
            <a:r>
              <a:rPr lang="en-US" sz="1600" dirty="0" smtClean="0"/>
              <a:t>Has three mobile players</a:t>
            </a:r>
          </a:p>
          <a:p>
            <a:pPr lvl="1"/>
            <a:r>
              <a:rPr lang="en-US" sz="1600" dirty="0" smtClean="0"/>
              <a:t>Players are overwhelmed and the mobile services are not appealing</a:t>
            </a:r>
          </a:p>
          <a:p>
            <a:pPr lvl="1"/>
            <a:r>
              <a:rPr lang="en-US" sz="1600" dirty="0" smtClean="0"/>
              <a:t>SI 55 which restricted entry of other players (policy issue)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1800" dirty="0" smtClean="0"/>
              <a:t>The pricing dynamics in the goods sector</a:t>
            </a:r>
          </a:p>
          <a:p>
            <a:pPr lvl="1"/>
            <a:r>
              <a:rPr lang="en-US" sz="1500" dirty="0" smtClean="0"/>
              <a:t>the market is liberalised,</a:t>
            </a:r>
          </a:p>
          <a:p>
            <a:pPr lvl="1"/>
            <a:r>
              <a:rPr lang="en-US" sz="1500" dirty="0" smtClean="0"/>
              <a:t>There is no law that regulates prices</a:t>
            </a:r>
          </a:p>
          <a:p>
            <a:pPr lvl="1"/>
            <a:r>
              <a:rPr lang="en-US" sz="1500" dirty="0" smtClean="0"/>
              <a:t>Study looking into the goods and retail sector</a:t>
            </a:r>
          </a:p>
          <a:p>
            <a:pPr lvl="1"/>
            <a:r>
              <a:rPr lang="en-US" sz="1500" dirty="0" smtClean="0"/>
              <a:t>Gather evidence which will be the basis of discussions on price regulation  </a:t>
            </a:r>
          </a:p>
          <a:p>
            <a:pPr lvl="1">
              <a:buNone/>
            </a:pPr>
            <a:endParaRPr lang="en-US" sz="1500" dirty="0" smtClean="0"/>
          </a:p>
          <a:p>
            <a:r>
              <a:rPr lang="en-US" sz="1800" dirty="0" smtClean="0"/>
              <a:t>Consumer survey in key sectors of the economy</a:t>
            </a:r>
          </a:p>
          <a:p>
            <a:pPr lvl="1"/>
            <a:r>
              <a:rPr lang="en-US" sz="1500" dirty="0" smtClean="0"/>
              <a:t>Using the CREW methodology approach, undertake a consumer survey in key sectors to understand how consumer welfare is being affected (</a:t>
            </a:r>
            <a:r>
              <a:rPr lang="en-US" sz="1500" dirty="0" err="1" smtClean="0"/>
              <a:t>eg</a:t>
            </a:r>
            <a:r>
              <a:rPr lang="en-US" sz="1500" dirty="0" smtClean="0"/>
              <a:t> Health, energy)</a:t>
            </a:r>
          </a:p>
          <a:p>
            <a:pPr lvl="1"/>
            <a:r>
              <a:rPr lang="en-US" sz="1500" dirty="0" smtClean="0"/>
              <a:t>Develop a tool that will be used to produce similar quarterly surveys</a:t>
            </a:r>
          </a:p>
          <a:p>
            <a:pPr lvl="1"/>
            <a:endParaRPr lang="en-US" sz="15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buses-com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5410201" cy="6172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19800" y="2895600"/>
            <a:ext cx="28956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Thank You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>
            <a:normAutofit/>
          </a:bodyPr>
          <a:lstStyle/>
          <a:p>
            <a:r>
              <a:rPr lang="en-ZW" sz="20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Current State of the Market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943600"/>
          </a:xfrm>
        </p:spPr>
        <p:txBody>
          <a:bodyPr/>
          <a:lstStyle/>
          <a:p>
            <a:pPr lvl="0">
              <a:buClr>
                <a:srgbClr val="B13F9A"/>
              </a:buClr>
            </a:pPr>
            <a:r>
              <a:rPr lang="en-ZW" sz="2000" u="sng" dirty="0">
                <a:solidFill>
                  <a:prstClr val="black"/>
                </a:solidFill>
              </a:rPr>
              <a:t>Bus Transport</a:t>
            </a:r>
          </a:p>
          <a:p>
            <a:pPr lvl="1">
              <a:buClr>
                <a:srgbClr val="F9B639"/>
              </a:buClr>
            </a:pPr>
            <a:r>
              <a:rPr lang="en-ZW" sz="1700" dirty="0">
                <a:solidFill>
                  <a:prstClr val="black">
                    <a:tint val="85000"/>
                  </a:prstClr>
                </a:solidFill>
              </a:rPr>
              <a:t>In Zambia, specifically, intra city bus transportation is:</a:t>
            </a:r>
          </a:p>
          <a:p>
            <a:pPr lvl="1">
              <a:buClr>
                <a:srgbClr val="F9B639"/>
              </a:buClr>
            </a:pPr>
            <a:r>
              <a:rPr lang="en-ZW" sz="1700" dirty="0">
                <a:solidFill>
                  <a:prstClr val="black">
                    <a:tint val="85000"/>
                  </a:prstClr>
                </a:solidFill>
              </a:rPr>
              <a:t>characterized by low quality second hand buses</a:t>
            </a:r>
          </a:p>
          <a:p>
            <a:pPr lvl="1">
              <a:buClr>
                <a:srgbClr val="F9B639"/>
              </a:buClr>
            </a:pPr>
            <a:r>
              <a:rPr lang="en-ZW" sz="1700" dirty="0">
                <a:solidFill>
                  <a:prstClr val="black">
                    <a:tint val="85000"/>
                  </a:prstClr>
                </a:solidFill>
              </a:rPr>
              <a:t>high load factor results in uncomfortable rides </a:t>
            </a:r>
          </a:p>
          <a:p>
            <a:pPr lvl="1">
              <a:buClr>
                <a:srgbClr val="F9B639"/>
              </a:buClr>
            </a:pPr>
            <a:r>
              <a:rPr lang="en-ZW" sz="1700" dirty="0">
                <a:solidFill>
                  <a:prstClr val="black">
                    <a:tint val="85000"/>
                  </a:prstClr>
                </a:solidFill>
              </a:rPr>
              <a:t>general dissatisfaction among consumers (about 70%) – fares perceived too high for quality of service</a:t>
            </a:r>
            <a:endParaRPr lang="en-ZW" dirty="0">
              <a:solidFill>
                <a:prstClr val="black">
                  <a:tint val="85000"/>
                </a:prstClr>
              </a:solidFill>
            </a:endParaRPr>
          </a:p>
          <a:p>
            <a:pPr lvl="1">
              <a:buClr>
                <a:srgbClr val="F9B639"/>
              </a:buClr>
            </a:pPr>
            <a:endParaRPr lang="en-ZW" dirty="0">
              <a:solidFill>
                <a:prstClr val="black">
                  <a:tint val="85000"/>
                </a:prstClr>
              </a:solidFill>
            </a:endParaRPr>
          </a:p>
          <a:p>
            <a:pPr lvl="0" algn="just">
              <a:buClr>
                <a:srgbClr val="B13F9A"/>
              </a:buClr>
            </a:pPr>
            <a:r>
              <a:rPr lang="en-ZW" sz="2000" u="sng" dirty="0">
                <a:solidFill>
                  <a:prstClr val="black"/>
                </a:solidFill>
              </a:rPr>
              <a:t>Staple Food (</a:t>
            </a:r>
            <a:r>
              <a:rPr lang="en-ZW" sz="2000" u="sng" dirty="0" smtClean="0">
                <a:solidFill>
                  <a:prstClr val="black"/>
                </a:solidFill>
              </a:rPr>
              <a:t>Maize)</a:t>
            </a:r>
          </a:p>
          <a:p>
            <a:pPr lvl="1" algn="just">
              <a:buClr>
                <a:srgbClr val="B13F9A"/>
              </a:buClr>
            </a:pPr>
            <a:r>
              <a:rPr lang="en-ZW" sz="1600" dirty="0">
                <a:solidFill>
                  <a:prstClr val="black"/>
                </a:solidFill>
              </a:rPr>
              <a:t>Maize is the staple food for Zambia</a:t>
            </a:r>
          </a:p>
          <a:p>
            <a:pPr lvl="1" algn="just">
              <a:buClr>
                <a:srgbClr val="B13F9A"/>
              </a:buClr>
            </a:pPr>
            <a:r>
              <a:rPr lang="en-ZW" sz="1600" dirty="0" smtClean="0">
                <a:solidFill>
                  <a:prstClr val="black"/>
                </a:solidFill>
              </a:rPr>
              <a:t>occupies </a:t>
            </a:r>
            <a:r>
              <a:rPr lang="en-ZW" sz="1600" dirty="0">
                <a:solidFill>
                  <a:prstClr val="black"/>
                </a:solidFill>
              </a:rPr>
              <a:t>about 70% of the total cultivated land </a:t>
            </a:r>
          </a:p>
          <a:p>
            <a:pPr lvl="1" algn="just">
              <a:buClr>
                <a:srgbClr val="B13F9A"/>
              </a:buClr>
            </a:pPr>
            <a:r>
              <a:rPr lang="en-ZW" sz="1600" dirty="0">
                <a:solidFill>
                  <a:prstClr val="black"/>
                </a:solidFill>
              </a:rPr>
              <a:t>The central player for maize policy implementation is the Food Reserve Agency (FRA</a:t>
            </a:r>
            <a:r>
              <a:rPr lang="en-ZW" sz="1600" dirty="0" smtClean="0">
                <a:solidFill>
                  <a:prstClr val="black"/>
                </a:solidFill>
              </a:rPr>
              <a:t>)- </a:t>
            </a:r>
            <a:r>
              <a:rPr lang="en-ZW" sz="1600" dirty="0">
                <a:solidFill>
                  <a:prstClr val="black"/>
                </a:solidFill>
              </a:rPr>
              <a:t>also determines the floor prices for maize</a:t>
            </a:r>
          </a:p>
          <a:p>
            <a:pPr lvl="1" algn="just">
              <a:buClr>
                <a:srgbClr val="B13F9A"/>
              </a:buClr>
            </a:pPr>
            <a:r>
              <a:rPr lang="en-ZW" sz="1600" dirty="0">
                <a:solidFill>
                  <a:prstClr val="black"/>
                </a:solidFill>
              </a:rPr>
              <a:t>The FISP subsidised fertiliser price also stifles competition from the private sector unsubsidised fertiliser</a:t>
            </a:r>
          </a:p>
          <a:p>
            <a:pPr lvl="0">
              <a:buClr>
                <a:srgbClr val="B13F9A"/>
              </a:buClr>
            </a:pPr>
            <a:endParaRPr lang="en-ZW" sz="18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en-ZW" sz="2000" dirty="0">
              <a:solidFill>
                <a:prstClr val="black"/>
              </a:solidFill>
            </a:endParaRP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53273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Key Findings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smtClean="0"/>
              <a:t>Bus Transport</a:t>
            </a:r>
          </a:p>
          <a:p>
            <a:pPr algn="ctr">
              <a:buNone/>
            </a:pPr>
            <a:endParaRPr lang="en-US" sz="2400" b="1" u="sng" dirty="0" smtClean="0"/>
          </a:p>
          <a:p>
            <a:pPr lvl="0" algn="just"/>
            <a:r>
              <a:rPr lang="en-ZW" sz="1800" i="1" dirty="0" smtClean="0">
                <a:solidFill>
                  <a:prstClr val="black"/>
                </a:solidFill>
              </a:rPr>
              <a:t>The quality control system for public buses needs to be </a:t>
            </a:r>
            <a:r>
              <a:rPr lang="en-ZW" sz="1800" i="1" dirty="0" smtClean="0">
                <a:solidFill>
                  <a:srgbClr val="FF0000"/>
                </a:solidFill>
              </a:rPr>
              <a:t>enhanced to </a:t>
            </a:r>
            <a:r>
              <a:rPr lang="en-ZW" sz="1800" i="1" dirty="0" smtClean="0">
                <a:solidFill>
                  <a:prstClr val="black"/>
                </a:solidFill>
              </a:rPr>
              <a:t>ensure that only </a:t>
            </a:r>
            <a:r>
              <a:rPr lang="en-ZW" sz="1800" b="1" i="1" dirty="0" smtClean="0">
                <a:solidFill>
                  <a:prstClr val="black"/>
                </a:solidFill>
              </a:rPr>
              <a:t>buses of good quality </a:t>
            </a:r>
            <a:r>
              <a:rPr lang="en-ZW" sz="1800" i="1" dirty="0" smtClean="0">
                <a:solidFill>
                  <a:prstClr val="black"/>
                </a:solidFill>
              </a:rPr>
              <a:t>are allowed on the roads</a:t>
            </a:r>
            <a:r>
              <a:rPr lang="en-ZW" sz="1800" dirty="0" smtClean="0">
                <a:solidFill>
                  <a:prstClr val="black"/>
                </a:solidFill>
              </a:rPr>
              <a:t>.</a:t>
            </a:r>
          </a:p>
          <a:p>
            <a:pPr marL="621792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characterized by </a:t>
            </a:r>
            <a:r>
              <a:rPr lang="en-US" sz="14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low quality </a:t>
            </a: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second hand buses</a:t>
            </a:r>
          </a:p>
          <a:p>
            <a:pPr marL="621792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high load factor results in uncomfortable rides</a:t>
            </a:r>
          </a:p>
          <a:p>
            <a:pPr marL="621792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en-ZW" sz="1400" dirty="0" smtClean="0">
                <a:solidFill>
                  <a:prstClr val="black"/>
                </a:solidFill>
              </a:rPr>
              <a:t>Lack of coherence between the fares vis-à-vis the quality of the service</a:t>
            </a:r>
            <a:r>
              <a:rPr lang="en-ZW" sz="1600" dirty="0" smtClean="0">
                <a:solidFill>
                  <a:prstClr val="black"/>
                </a:solidFill>
              </a:rPr>
              <a:t>.</a:t>
            </a:r>
            <a:r>
              <a:rPr lang="en-US" sz="15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</a:p>
          <a:p>
            <a:pPr marL="621792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Font typeface="Wingdings" panose="05000000000000000000" pitchFamily="2" charset="2"/>
              <a:buChar char="§"/>
            </a:pPr>
            <a:endParaRPr lang="en-ZW" sz="1500" dirty="0" smtClean="0"/>
          </a:p>
          <a:p>
            <a:pPr algn="just"/>
            <a:r>
              <a:rPr lang="en-US" sz="1800" i="1" dirty="0" smtClean="0">
                <a:solidFill>
                  <a:srgbClr val="000000"/>
                </a:solidFill>
              </a:rPr>
              <a:t>Fare setting’ process in bus transport in Zambia</a:t>
            </a:r>
          </a:p>
          <a:p>
            <a:pPr lvl="1" algn="just"/>
            <a:r>
              <a:rPr lang="en-ZW" sz="1400" dirty="0" smtClean="0">
                <a:solidFill>
                  <a:srgbClr val="000000"/>
                </a:solidFill>
              </a:rPr>
              <a:t>Consumers indicated that they </a:t>
            </a:r>
            <a:r>
              <a:rPr lang="en-ZW" sz="1400" b="1" dirty="0" smtClean="0">
                <a:solidFill>
                  <a:srgbClr val="000000"/>
                </a:solidFill>
              </a:rPr>
              <a:t>do not have any bargaining power to negotiate fares.</a:t>
            </a:r>
            <a:r>
              <a:rPr lang="en-ZW" sz="1400" dirty="0" smtClean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en-ZW" sz="1400" dirty="0" smtClean="0">
                <a:solidFill>
                  <a:srgbClr val="000000"/>
                </a:solidFill>
              </a:rPr>
              <a:t>Commuters spend about 8.6% of their income on transport</a:t>
            </a:r>
          </a:p>
          <a:p>
            <a:pPr lvl="1" algn="just"/>
            <a:r>
              <a:rPr lang="en-ZW" sz="1400" dirty="0" smtClean="0">
                <a:solidFill>
                  <a:srgbClr val="000000"/>
                </a:solidFill>
              </a:rPr>
              <a:t>while the operators have largely benefited from the pro-competition reforms, the fare setting process is stilled skewed in the operators’ favour.</a:t>
            </a:r>
          </a:p>
          <a:p>
            <a:pPr lvl="1" algn="just"/>
            <a:r>
              <a:rPr lang="en-ZW" sz="1400" dirty="0" smtClean="0">
                <a:solidFill>
                  <a:srgbClr val="000000"/>
                </a:solidFill>
              </a:rPr>
              <a:t>This calls for a relook at the fare setting process or a closer enforcement of the current system to ensure better representation of passengers</a:t>
            </a:r>
          </a:p>
          <a:p>
            <a:pPr lvl="1" algn="just"/>
            <a:endParaRPr lang="en-ZW" sz="2000" dirty="0" smtClean="0"/>
          </a:p>
          <a:p>
            <a:pPr algn="just"/>
            <a:r>
              <a:rPr lang="en-ZW" sz="1800" dirty="0" smtClean="0"/>
              <a:t>Route Rationalisation</a:t>
            </a:r>
          </a:p>
          <a:p>
            <a:pPr lvl="1" algn="just"/>
            <a:r>
              <a:rPr lang="en-ZW" sz="1400" dirty="0" smtClean="0"/>
              <a:t>currently no route allocation framework in Zambia</a:t>
            </a:r>
          </a:p>
          <a:p>
            <a:pPr lvl="1" algn="just"/>
            <a:r>
              <a:rPr lang="en-ZW" sz="1400" dirty="0" smtClean="0"/>
              <a:t>This reduces accountability for the players as they do not have any incentives to invest in goodwill and good practices</a:t>
            </a:r>
          </a:p>
          <a:p>
            <a:pPr lvl="1" algn="just"/>
            <a:r>
              <a:rPr lang="en-ZW" sz="1400" dirty="0" smtClean="0"/>
              <a:t>operate anywhere based on profitability</a:t>
            </a:r>
          </a:p>
          <a:p>
            <a:pPr lvl="1" algn="just"/>
            <a:endParaRPr lang="en-ZW" sz="1500" dirty="0" smtClean="0"/>
          </a:p>
          <a:p>
            <a:pPr algn="just"/>
            <a:endParaRPr lang="en-ZW" sz="2000" dirty="0" smtClean="0"/>
          </a:p>
          <a:p>
            <a:pPr algn="just"/>
            <a:endParaRPr lang="en-ZW" sz="2000" dirty="0" smtClean="0"/>
          </a:p>
          <a:p>
            <a:pPr algn="just"/>
            <a:endParaRPr lang="en-ZW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Key Findings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r>
              <a:rPr lang="en-US" sz="2400" u="sng" dirty="0" smtClean="0"/>
              <a:t>Maize sector</a:t>
            </a:r>
          </a:p>
          <a:p>
            <a:pPr lvl="0"/>
            <a:r>
              <a:rPr lang="en-GB" sz="2000" i="1" u="sng" dirty="0" smtClean="0">
                <a:solidFill>
                  <a:prstClr val="black"/>
                </a:solidFill>
                <a:latin typeface="Calibri"/>
              </a:rPr>
              <a:t>Farmers Input Support Program (FISP)</a:t>
            </a:r>
          </a:p>
          <a:p>
            <a:pPr lvl="1"/>
            <a:r>
              <a:rPr lang="en-GB" sz="1700" dirty="0" smtClean="0">
                <a:solidFill>
                  <a:prstClr val="black"/>
                </a:solidFill>
                <a:latin typeface="Calibri"/>
              </a:rPr>
              <a:t>Procedure of fertilisers procurement seem to enable participation of limited number of private fertiliser suppliers, thereby stifling competition</a:t>
            </a:r>
          </a:p>
          <a:p>
            <a:pPr lvl="1"/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Firms seem to have found it more convenient to collude than compete</a:t>
            </a:r>
          </a:p>
          <a:p>
            <a:pPr lvl="1"/>
            <a:r>
              <a:rPr lang="en-GB" sz="1700" dirty="0" smtClean="0">
                <a:solidFill>
                  <a:prstClr val="black"/>
                </a:solidFill>
                <a:latin typeface="Calibri"/>
              </a:rPr>
              <a:t>	</a:t>
            </a:r>
            <a:endParaRPr lang="en-GB" sz="1700" i="1" u="sng" dirty="0" smtClean="0">
              <a:solidFill>
                <a:prstClr val="black"/>
              </a:solidFill>
              <a:latin typeface="Calibri"/>
            </a:endParaRPr>
          </a:p>
          <a:p>
            <a:r>
              <a:rPr lang="en-ZW" sz="1800" i="1" u="sng" dirty="0" smtClean="0"/>
              <a:t>FRA Price Setting of Maize</a:t>
            </a:r>
          </a:p>
          <a:p>
            <a:pPr lvl="1"/>
            <a:r>
              <a:rPr lang="en-ZW" sz="1600" dirty="0" smtClean="0"/>
              <a:t>Prices were set at a high level, which positively impacted only a handful (28%) of Zambian farmers who are net-sellers of maize</a:t>
            </a:r>
          </a:p>
          <a:p>
            <a:pPr lvl="1"/>
            <a:r>
              <a:rPr lang="en-ZW" sz="1600" dirty="0" smtClean="0"/>
              <a:t>High prices offered by FRA for maize increased revenue burden on Govt</a:t>
            </a:r>
          </a:p>
          <a:p>
            <a:pPr lvl="1"/>
            <a:r>
              <a:rPr lang="en-ZW" sz="1600" dirty="0" smtClean="0"/>
              <a:t>It also induced farmers towards a culture of mono-cropping (of maize due to its high prices)</a:t>
            </a:r>
          </a:p>
          <a:p>
            <a:pPr lvl="1"/>
            <a:r>
              <a:rPr lang="en-ZW" sz="1600" dirty="0" smtClean="0"/>
              <a:t>reduced private sector engagement in the sector</a:t>
            </a:r>
            <a:endParaRPr lang="en-ZW" sz="1500" i="1" u="sng" dirty="0" smtClean="0"/>
          </a:p>
          <a:p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45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Advocacy Goals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693736"/>
          </a:xfrm>
        </p:spPr>
        <p:txBody>
          <a:bodyPr/>
          <a:lstStyle/>
          <a:p>
            <a:pPr algn="just">
              <a:buNone/>
            </a:pPr>
            <a:r>
              <a:rPr lang="en-ZW" sz="1800" i="1" u="sng" dirty="0" smtClean="0"/>
              <a:t>Bus Transport</a:t>
            </a:r>
          </a:p>
          <a:p>
            <a:pPr algn="just">
              <a:buNone/>
            </a:pPr>
            <a:endParaRPr lang="en-ZW" sz="1800" i="1" u="sng" dirty="0" smtClean="0"/>
          </a:p>
          <a:p>
            <a:pPr algn="just"/>
            <a:r>
              <a:rPr lang="en-ZW" sz="1800" dirty="0" smtClean="0"/>
              <a:t>To have better standards for bus seats in Zambia</a:t>
            </a:r>
          </a:p>
          <a:p>
            <a:r>
              <a:rPr lang="en-ZW" sz="1800" dirty="0" smtClean="0"/>
              <a:t>To have a process based fare setting mechanism for bus transport</a:t>
            </a:r>
          </a:p>
          <a:p>
            <a:r>
              <a:rPr lang="en-ZW" sz="1800" dirty="0" smtClean="0"/>
              <a:t>To identify the reasons for the lack of route rationalisation ( Additional Research applying a winners Vs Losers approach)</a:t>
            </a:r>
          </a:p>
          <a:p>
            <a:endParaRPr lang="en-ZW" sz="1800" dirty="0" smtClean="0"/>
          </a:p>
          <a:p>
            <a:pPr>
              <a:buNone/>
            </a:pPr>
            <a:r>
              <a:rPr lang="en-ZW" sz="1800" u="sng" dirty="0" smtClean="0"/>
              <a:t>Staple Food (Maize)</a:t>
            </a:r>
          </a:p>
          <a:p>
            <a:pPr>
              <a:buNone/>
            </a:pPr>
            <a:endParaRPr lang="en-ZW" sz="1800" u="sng" dirty="0" smtClean="0"/>
          </a:p>
          <a:p>
            <a:r>
              <a:rPr lang="en-GB" sz="1800" dirty="0" smtClean="0">
                <a:solidFill>
                  <a:prstClr val="black"/>
                </a:solidFill>
              </a:rPr>
              <a:t>Infusing competition principles in public procurement of fertilisers under </a:t>
            </a:r>
            <a:r>
              <a:rPr lang="en-GB" sz="1800" dirty="0" smtClean="0">
                <a:solidFill>
                  <a:srgbClr val="FF0000"/>
                </a:solidFill>
              </a:rPr>
              <a:t>FISP</a:t>
            </a:r>
          </a:p>
          <a:p>
            <a:r>
              <a:rPr lang="en-ZW" sz="1800" dirty="0" smtClean="0"/>
              <a:t>Understanding the floor price setting mechanism of FRA (Additional </a:t>
            </a:r>
            <a:r>
              <a:rPr lang="en-ZW" sz="1800" dirty="0" smtClean="0">
                <a:solidFill>
                  <a:srgbClr val="FF0000"/>
                </a:solidFill>
              </a:rPr>
              <a:t>Research)</a:t>
            </a:r>
          </a:p>
          <a:p>
            <a:endParaRPr lang="en-ZW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Pursuing Pro- competitive reforms</a:t>
            </a:r>
            <a:endParaRPr lang="en-US" sz="2000" dirty="0"/>
          </a:p>
        </p:txBody>
      </p:sp>
      <p:pic>
        <p:nvPicPr>
          <p:cNvPr id="1026" name="Picture 2" descr="C:\Users\USER\Pictures\Kulima-Tower-Bus-Station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133600"/>
            <a:ext cx="3429000" cy="4343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14800" y="762000"/>
            <a:ext cx="4800600" cy="563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endParaRPr lang="en-ZW" b="1" dirty="0" smtClean="0"/>
          </a:p>
          <a:p>
            <a:pPr algn="just">
              <a:buFont typeface="Arial" pitchFamily="34" charset="0"/>
              <a:buChar char="•"/>
            </a:pPr>
            <a:r>
              <a:rPr lang="en-ZW" b="1" dirty="0" smtClean="0"/>
              <a:t>Need for standard for bus</a:t>
            </a:r>
          </a:p>
          <a:p>
            <a:pPr algn="just">
              <a:buFont typeface="Arial" pitchFamily="34" charset="0"/>
              <a:buChar char="•"/>
            </a:pPr>
            <a:endParaRPr lang="en-ZW" b="1" dirty="0" smtClean="0"/>
          </a:p>
          <a:p>
            <a:pPr algn="just">
              <a:buFont typeface="Arial" pitchFamily="34" charset="0"/>
              <a:buChar char="•"/>
            </a:pPr>
            <a:r>
              <a:rPr lang="en-ZW" sz="1600" dirty="0" smtClean="0"/>
              <a:t>Brainstorming sessions and discussions with key stakeholder on the impact of the lack of such standard on the consumers</a:t>
            </a:r>
          </a:p>
          <a:p>
            <a:pPr lvl="1" algn="just">
              <a:buFont typeface="Arial" pitchFamily="34" charset="0"/>
              <a:buChar char="•"/>
            </a:pPr>
            <a:r>
              <a:rPr lang="en-ZW" sz="1400" dirty="0" smtClean="0"/>
              <a:t>Need for a standard for bus seats in Zambia is appreciated by stakeholder</a:t>
            </a:r>
          </a:p>
          <a:p>
            <a:pPr algn="just"/>
            <a:endParaRPr lang="en-ZW" sz="1600" dirty="0" smtClean="0"/>
          </a:p>
          <a:p>
            <a:pPr algn="just">
              <a:buFont typeface="Arial" pitchFamily="34" charset="0"/>
              <a:buChar char="•"/>
            </a:pPr>
            <a:endParaRPr lang="en-ZW" sz="1600" dirty="0" smtClean="0"/>
          </a:p>
          <a:p>
            <a:pPr algn="just">
              <a:buFont typeface="Arial" pitchFamily="34" charset="0"/>
              <a:buChar char="•"/>
            </a:pPr>
            <a:r>
              <a:rPr lang="en-ZW" sz="1600" dirty="0" smtClean="0"/>
              <a:t>Developed a way forward;</a:t>
            </a:r>
          </a:p>
          <a:p>
            <a:pPr lvl="1">
              <a:buFont typeface="Arial" pitchFamily="34" charset="0"/>
              <a:buChar char="•"/>
            </a:pPr>
            <a:r>
              <a:rPr lang="en-ZW" sz="1400" dirty="0" smtClean="0"/>
              <a:t>Development of the standard is underway</a:t>
            </a:r>
          </a:p>
          <a:p>
            <a:pPr lvl="1">
              <a:buFont typeface="Arial" pitchFamily="34" charset="0"/>
              <a:buChar char="•"/>
            </a:pPr>
            <a:endParaRPr lang="en-ZW" sz="1400" dirty="0" smtClean="0"/>
          </a:p>
          <a:p>
            <a:pPr lvl="1">
              <a:buFont typeface="Arial" pitchFamily="34" charset="0"/>
              <a:buChar char="•"/>
            </a:pPr>
            <a:r>
              <a:rPr lang="en-ZW" sz="1400" dirty="0" smtClean="0"/>
              <a:t>CUTS will be invited to provide comments on the draft standard</a:t>
            </a:r>
          </a:p>
          <a:p>
            <a:pPr lvl="1">
              <a:buFont typeface="Arial" pitchFamily="34" charset="0"/>
              <a:buChar char="•"/>
            </a:pPr>
            <a:endParaRPr lang="en-ZW" sz="1400" dirty="0" smtClean="0"/>
          </a:p>
          <a:p>
            <a:pPr lvl="1">
              <a:buFont typeface="Arial" pitchFamily="34" charset="0"/>
              <a:buChar char="•"/>
            </a:pPr>
            <a:r>
              <a:rPr lang="en-IN" sz="1400" dirty="0" smtClean="0"/>
              <a:t>After the draft standards are ready, there would be a need to decide the roles that the various stakeholders would play in order to ensure the standards</a:t>
            </a:r>
          </a:p>
          <a:p>
            <a:pPr lvl="1"/>
            <a:endParaRPr lang="en-IN" sz="1400" dirty="0" smtClean="0"/>
          </a:p>
          <a:p>
            <a:pPr lvl="1">
              <a:buFont typeface="Arial" pitchFamily="34" charset="0"/>
              <a:buChar char="•"/>
            </a:pPr>
            <a:r>
              <a:rPr lang="en-IN" sz="1400" dirty="0" smtClean="0"/>
              <a:t>RTSA will adopt standard into their regulations</a:t>
            </a:r>
          </a:p>
          <a:p>
            <a:pPr lvl="1">
              <a:buFont typeface="Arial" pitchFamily="34" charset="0"/>
              <a:buChar char="•"/>
            </a:pPr>
            <a:endParaRPr lang="en-IN" sz="1400" dirty="0" smtClean="0"/>
          </a:p>
          <a:p>
            <a:pPr lvl="1">
              <a:buFont typeface="Arial" pitchFamily="34" charset="0"/>
              <a:buChar char="•"/>
            </a:pPr>
            <a:r>
              <a:rPr lang="en-IN" sz="1400" dirty="0" smtClean="0"/>
              <a:t>Once standard is gazetted then it can become a mandatory standard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ZW" sz="1600" dirty="0" smtClean="0"/>
          </a:p>
          <a:p>
            <a:pPr lvl="1">
              <a:buFont typeface="Arial" pitchFamily="34" charset="0"/>
              <a:buChar char="•"/>
            </a:pPr>
            <a:endParaRPr lang="en-ZW" sz="1600" dirty="0" smtClean="0"/>
          </a:p>
          <a:p>
            <a:pPr lvl="1" algn="just">
              <a:buFont typeface="Arial" pitchFamily="34" charset="0"/>
              <a:buChar char="•"/>
            </a:pPr>
            <a:endParaRPr lang="en-ZW" sz="1600" dirty="0" smtClean="0"/>
          </a:p>
        </p:txBody>
      </p:sp>
      <p:sp>
        <p:nvSpPr>
          <p:cNvPr id="6" name="Rectangle 5"/>
          <p:cNvSpPr/>
          <p:nvPr/>
        </p:nvSpPr>
        <p:spPr>
          <a:xfrm rot="20951729">
            <a:off x="256019" y="994653"/>
            <a:ext cx="3352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Bus Transport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Pursuing Pro- competitive reforms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/>
          </a:bodyPr>
          <a:lstStyle/>
          <a:p>
            <a:r>
              <a:rPr lang="en-ZW" sz="2000" dirty="0" smtClean="0"/>
              <a:t>have a process based fare setting mechanism for bus transport</a:t>
            </a:r>
          </a:p>
          <a:p>
            <a:endParaRPr lang="en-ZW" sz="2000" dirty="0" smtClean="0"/>
          </a:p>
          <a:p>
            <a:r>
              <a:rPr lang="en-ZW" sz="1800" dirty="0" smtClean="0"/>
              <a:t>A discussion paper on international best practices in bus transport reforms </a:t>
            </a:r>
            <a:r>
              <a:rPr lang="en-ZW" sz="1800" dirty="0" smtClean="0">
                <a:solidFill>
                  <a:srgbClr val="FF0000"/>
                </a:solidFill>
              </a:rPr>
              <a:t>which</a:t>
            </a:r>
            <a:r>
              <a:rPr lang="en-ZW" sz="1800" dirty="0" smtClean="0"/>
              <a:t> touches on fare setting processes was developed</a:t>
            </a:r>
          </a:p>
          <a:p>
            <a:pPr>
              <a:buNone/>
            </a:pPr>
            <a:endParaRPr lang="en-ZW" sz="2000" dirty="0" smtClean="0"/>
          </a:p>
          <a:p>
            <a:pPr lvl="1"/>
            <a:r>
              <a:rPr lang="en-ZW" sz="1600" dirty="0" smtClean="0"/>
              <a:t>Discussion paper was presented at a CUTS brainstorming meeting and shared with the </a:t>
            </a:r>
            <a:r>
              <a:rPr lang="en-ZW" sz="1600" dirty="0" err="1" smtClean="0"/>
              <a:t>MoT</a:t>
            </a:r>
            <a:endParaRPr lang="en-ZW" sz="1600" dirty="0" smtClean="0"/>
          </a:p>
          <a:p>
            <a:pPr lvl="1"/>
            <a:r>
              <a:rPr lang="en-ZW" sz="1600" dirty="0" err="1" smtClean="0"/>
              <a:t>MoT</a:t>
            </a:r>
            <a:r>
              <a:rPr lang="en-ZW" sz="1600" dirty="0" smtClean="0"/>
              <a:t> engaged a consultant to develop passenger transport regulations and operational guidelines</a:t>
            </a:r>
          </a:p>
          <a:p>
            <a:pPr lvl="1"/>
            <a:r>
              <a:rPr lang="en-ZW" sz="1600" dirty="0" smtClean="0"/>
              <a:t>A stakeholders workshop was held by the Ministry in which CUTS participated</a:t>
            </a:r>
          </a:p>
          <a:p>
            <a:pPr lvl="1"/>
            <a:r>
              <a:rPr lang="en-ZW" sz="1600" dirty="0" smtClean="0"/>
              <a:t>The Ministry has developed a Transport Policy Master Plan, which is currently being reviewed by the Ministry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381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Pursuing Pro- competitive reforms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r>
              <a:rPr lang="en-ZW" sz="2000" dirty="0" smtClean="0"/>
              <a:t>To identify the reasons for the lack of route rationalisation ( Additional Research)</a:t>
            </a:r>
          </a:p>
          <a:p>
            <a:pPr lvl="1"/>
            <a:endParaRPr lang="en-ZW" sz="1700" dirty="0" smtClean="0"/>
          </a:p>
          <a:p>
            <a:pPr lvl="1"/>
            <a:r>
              <a:rPr lang="en-ZW" sz="1600" dirty="0" smtClean="0"/>
              <a:t>further research on the winners versus losers approach on the lack of route rationalisation in the city of Lusaka has been undertaken (Draft report)</a:t>
            </a:r>
          </a:p>
          <a:p>
            <a:pPr lvl="1"/>
            <a:endParaRPr lang="en-ZW" sz="1600" dirty="0" smtClean="0"/>
          </a:p>
          <a:p>
            <a:pPr lvl="1"/>
            <a:r>
              <a:rPr lang="en-ZW" sz="1600" dirty="0" smtClean="0"/>
              <a:t>Some key Results:</a:t>
            </a:r>
          </a:p>
          <a:p>
            <a:pPr lvl="2"/>
            <a:r>
              <a:rPr lang="en-US" sz="1600" i="1" dirty="0" smtClean="0"/>
              <a:t>Effective Policing</a:t>
            </a:r>
          </a:p>
          <a:p>
            <a:pPr lvl="2"/>
            <a:r>
              <a:rPr lang="en-US" sz="1600" i="1" dirty="0" smtClean="0"/>
              <a:t>Reduced Travel Times</a:t>
            </a:r>
          </a:p>
          <a:p>
            <a:pPr lvl="2"/>
            <a:r>
              <a:rPr lang="en-US" sz="1600" i="1" dirty="0" smtClean="0"/>
              <a:t>Reduced Burden on Drivers</a:t>
            </a:r>
          </a:p>
          <a:p>
            <a:pPr lvl="2"/>
            <a:r>
              <a:rPr lang="en-US" sz="1600" i="1" dirty="0" smtClean="0"/>
              <a:t>Improved Reliability</a:t>
            </a:r>
            <a:r>
              <a:rPr lang="en-US" sz="1600" dirty="0" smtClean="0"/>
              <a:t>: </a:t>
            </a:r>
            <a:endParaRPr lang="en-US" sz="1600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381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Pursuing Pro- competitive reforms</a:t>
            </a:r>
            <a:endParaRPr lang="en-US" sz="2000" dirty="0"/>
          </a:p>
        </p:txBody>
      </p:sp>
      <p:pic>
        <p:nvPicPr>
          <p:cNvPr id="1027" name="Picture 3" descr="C:\Users\USER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057400"/>
            <a:ext cx="3048000" cy="399142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20703603">
            <a:off x="5589664" y="611194"/>
            <a:ext cx="3048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Maize Sector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85800"/>
            <a:ext cx="52578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b="1" i="1" dirty="0" smtClean="0">
                <a:solidFill>
                  <a:prstClr val="black"/>
                </a:solidFill>
                <a:latin typeface="Calibri"/>
              </a:rPr>
              <a:t>Farmers Input Support Program (FISP)</a:t>
            </a:r>
          </a:p>
          <a:p>
            <a:pPr lvl="0">
              <a:buFont typeface="Arial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Procedure of fertilisers procurement seems to enable participation of limited number of private fertiliser suppliers, thereby stifling competition</a:t>
            </a:r>
          </a:p>
          <a:p>
            <a:pPr lvl="0">
              <a:buFont typeface="Arial" pitchFamily="34" charset="0"/>
              <a:buChar char="•"/>
            </a:pPr>
            <a:endParaRPr lang="en-GB" sz="1600" b="1" i="1" dirty="0" smtClean="0">
              <a:solidFill>
                <a:prstClr val="black"/>
              </a:solidFill>
              <a:latin typeface="Calibri"/>
            </a:endParaRPr>
          </a:p>
          <a:p>
            <a:pPr lvl="0">
              <a:buFont typeface="Arial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Firms seem to have found it more convenient to collude than compete.</a:t>
            </a:r>
          </a:p>
          <a:p>
            <a:pPr lvl="1">
              <a:buFont typeface="Arial" pitchFamily="34" charset="0"/>
              <a:buChar char="•"/>
            </a:pPr>
            <a:r>
              <a:rPr lang="en-ZW" sz="1400" dirty="0" smtClean="0"/>
              <a:t>The distortions in the fertiliser procurement and distribution process is the Law which governs the procurement process</a:t>
            </a:r>
          </a:p>
          <a:p>
            <a:pPr lvl="1">
              <a:buFont typeface="Arial" pitchFamily="34" charset="0"/>
              <a:buChar char="•"/>
            </a:pPr>
            <a:endParaRPr lang="en-ZW" sz="1400" dirty="0" smtClean="0"/>
          </a:p>
          <a:p>
            <a:pPr lvl="1">
              <a:buFont typeface="Arial" pitchFamily="34" charset="0"/>
              <a:buChar char="•"/>
            </a:pPr>
            <a:r>
              <a:rPr lang="en-ZW" sz="1400" dirty="0" smtClean="0"/>
              <a:t>The evaluation procedure for bids is in three parts, the preliminary stage, technical evaluation and the price evaluation</a:t>
            </a:r>
          </a:p>
          <a:p>
            <a:pPr lvl="1">
              <a:buFont typeface="Arial" pitchFamily="34" charset="0"/>
              <a:buChar char="•"/>
            </a:pPr>
            <a:endParaRPr lang="en-ZW" sz="1400" dirty="0" smtClean="0"/>
          </a:p>
          <a:p>
            <a:pPr lvl="1">
              <a:buFont typeface="Arial" pitchFamily="34" charset="0"/>
              <a:buChar char="•"/>
            </a:pPr>
            <a:r>
              <a:rPr lang="en-ZW" sz="1400" dirty="0" smtClean="0"/>
              <a:t>ZPPA thus told the meeting that they were in the process of initiating the review of the Act and the regulations</a:t>
            </a:r>
          </a:p>
          <a:p>
            <a:pPr lvl="1"/>
            <a:r>
              <a:rPr lang="en-ZW" sz="1600" dirty="0" smtClean="0"/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2369</TotalTime>
  <Words>1297</Words>
  <Application>Microsoft Office PowerPoint</Application>
  <PresentationFormat>On-screen Show (4:3)</PresentationFormat>
  <Paragraphs>182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Pursuing policy and practice changes (Pro-competitive reforms)- Zambia</vt:lpstr>
      <vt:lpstr>Current State of the Market</vt:lpstr>
      <vt:lpstr>Key Findings</vt:lpstr>
      <vt:lpstr>Key Findings</vt:lpstr>
      <vt:lpstr>Advocacy Goals</vt:lpstr>
      <vt:lpstr>Pursuing Pro- competitive reforms</vt:lpstr>
      <vt:lpstr>Pursuing Pro- competitive reforms</vt:lpstr>
      <vt:lpstr>Pursuing Pro- competitive reforms</vt:lpstr>
      <vt:lpstr>Pursuing Pro- competitive reforms</vt:lpstr>
      <vt:lpstr>Pursuing Pro- competitive reforms</vt:lpstr>
      <vt:lpstr>Way forward based on advocacy</vt:lpstr>
      <vt:lpstr>Challenges in Advocacy</vt:lpstr>
      <vt:lpstr>Areas for future research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Fpm</cp:lastModifiedBy>
  <cp:revision>73</cp:revision>
  <dcterms:created xsi:type="dcterms:W3CDTF">2015-12-09T01:13:12Z</dcterms:created>
  <dcterms:modified xsi:type="dcterms:W3CDTF">2015-12-13T13:08:40Z</dcterms:modified>
</cp:coreProperties>
</file>