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61" r:id="rId4"/>
    <p:sldId id="262" r:id="rId5"/>
    <p:sldId id="264" r:id="rId6"/>
    <p:sldId id="278" r:id="rId7"/>
    <p:sldId id="270" r:id="rId8"/>
    <p:sldId id="279" r:id="rId9"/>
    <p:sldId id="281" r:id="rId10"/>
    <p:sldId id="283" r:id="rId11"/>
    <p:sldId id="284" r:id="rId12"/>
    <p:sldId id="28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9112" autoAdjust="0"/>
  </p:normalViewPr>
  <p:slideViewPr>
    <p:cSldViewPr>
      <p:cViewPr>
        <p:scale>
          <a:sx n="60" d="100"/>
          <a:sy n="60" d="100"/>
        </p:scale>
        <p:origin x="-145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A8F0-AEB2-4F4E-AA1F-0A148549B1B4}" type="datetimeFigureOut">
              <a:rPr lang="en-US" smtClean="0"/>
              <a:t>5/17/2005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FABF8-4049-4D79-8178-F127F2794C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A5E04-FB86-4455-8FA8-70FA68A5C14A}" type="datetimeFigureOut">
              <a:rPr lang="en-IN" smtClean="0"/>
              <a:pPr/>
              <a:t>17-05-2005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045F6-F20C-4A6D-ABCD-7F89F99FE56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665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Notes on behalf of </a:t>
            </a:r>
            <a:r>
              <a:rPr lang="en-US" b="1" dirty="0" err="1" smtClean="0"/>
              <a:t>shreya</a:t>
            </a:r>
            <a:r>
              <a:rPr lang="en-US" b="1" dirty="0" smtClean="0"/>
              <a:t>: for the PAC meeting on Nov 19</a:t>
            </a:r>
          </a:p>
          <a:p>
            <a:endParaRPr lang="en-US" dirty="0" smtClean="0"/>
          </a:p>
          <a:p>
            <a:r>
              <a:rPr lang="en-US" dirty="0" smtClean="0"/>
              <a:t>1.  In the slides the mapping is only done for bus</a:t>
            </a:r>
          </a:p>
          <a:p>
            <a:r>
              <a:rPr lang="en-US" dirty="0" smtClean="0"/>
              <a:t> for the maize sector, the mapping has not been included</a:t>
            </a:r>
          </a:p>
          <a:p>
            <a:r>
              <a:rPr lang="en-US" dirty="0" smtClean="0"/>
              <a:t> please include a slide for the same.</a:t>
            </a:r>
          </a:p>
          <a:p>
            <a:endParaRPr lang="en-US" dirty="0" smtClean="0"/>
          </a:p>
          <a:p>
            <a:r>
              <a:rPr lang="en-US" dirty="0" smtClean="0"/>
              <a:t>2. 3For  specific advocacy agenda:</a:t>
            </a:r>
          </a:p>
          <a:p>
            <a:endParaRPr lang="en-US" dirty="0" smtClean="0"/>
          </a:p>
          <a:p>
            <a:r>
              <a:rPr lang="en-US" dirty="0" smtClean="0"/>
              <a:t>the agenda for maize has been included in the slides</a:t>
            </a:r>
          </a:p>
          <a:p>
            <a:r>
              <a:rPr lang="en-US" dirty="0" smtClean="0"/>
              <a:t>but for the agenda on bus transport</a:t>
            </a:r>
          </a:p>
          <a:p>
            <a:r>
              <a:rPr lang="en-US" dirty="0" smtClean="0"/>
              <a:t>the slide has not been included</a:t>
            </a:r>
          </a:p>
          <a:p>
            <a:endParaRPr lang="en-US" dirty="0" smtClean="0"/>
          </a:p>
          <a:p>
            <a:r>
              <a:rPr lang="en-US" dirty="0" smtClean="0"/>
              <a:t>3.</a:t>
            </a:r>
            <a:r>
              <a:rPr lang="en-US" baseline="0" dirty="0" smtClean="0"/>
              <a:t> </a:t>
            </a:r>
            <a:r>
              <a:rPr lang="en-US" dirty="0" smtClean="0"/>
              <a:t>For the table in developing</a:t>
            </a:r>
            <a:r>
              <a:rPr lang="en-US" baseline="0" dirty="0" smtClean="0"/>
              <a:t> the advocacy plan:</a:t>
            </a:r>
          </a:p>
          <a:p>
            <a:endParaRPr lang="en-US" dirty="0" smtClean="0"/>
          </a:p>
          <a:p>
            <a:r>
              <a:rPr lang="en-US" dirty="0" smtClean="0"/>
              <a:t>you are free to remove the section on indicators for success. we feel that it would be premature to already indicate the indicators for success</a:t>
            </a:r>
          </a:p>
          <a:p>
            <a:endParaRPr lang="en-US" dirty="0" smtClean="0"/>
          </a:p>
          <a:p>
            <a:r>
              <a:rPr lang="en-US" dirty="0" smtClean="0"/>
              <a:t>4. For the approach:</a:t>
            </a:r>
          </a:p>
          <a:p>
            <a:endParaRPr lang="en-US" dirty="0" smtClean="0"/>
          </a:p>
          <a:p>
            <a:r>
              <a:rPr lang="en-US" dirty="0" smtClean="0"/>
              <a:t>you would have to fill any the prospective actions that CUTS Accra plans to take to advocate for the specific issues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045F6-F20C-4A6D-ABCD-7F89F99FE56B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6056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F243-E49B-46D8-8524-6AA712081ACE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8449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960E-5594-44AB-8759-7F758E2E8363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6143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2EE6-086C-4754-B374-B4DB2023632D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2127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E318-009F-4DC3-B3BD-DE56FF61CBF7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072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ACAD-80D9-4671-8256-A265B0CDE603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5297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ECDC-710F-49C7-8F9D-5187E8949CC0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5099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0EC3-FAAC-4119-8935-6D7AF604132A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521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6260-49EA-4D2E-8F5B-7263B78B763E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4221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FD10-5FCF-483B-8E7C-382FBFE6A5CF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7969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4BBF-4677-41B0-9EA7-C31C200E12CC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0058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0901-2331-4671-ACC5-575DDC2C208B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0455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AC9E8-9053-4735-B526-04D3786F8BB9}" type="datetime1">
              <a:rPr lang="en-IN" smtClean="0"/>
              <a:pPr/>
              <a:t>17-05-2005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1748-4DEF-430F-AA29-DBE03E19A3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396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Status Update: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</a:rPr>
              <a:t>Appiah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Adomako</a:t>
            </a:r>
            <a:endParaRPr lang="en-US" sz="2800" b="1" dirty="0" smtClean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CUTS Accra</a:t>
            </a:r>
          </a:p>
        </p:txBody>
      </p:sp>
    </p:spTree>
    <p:extLst>
      <p:ext uri="{BB962C8B-B14F-4D97-AF65-F5344CB8AC3E}">
        <p14:creationId xmlns:p14="http://schemas.microsoft.com/office/powerpoint/2010/main" xmlns="" val="23789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Overcoming the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case studies to tell the story to make it sticky</a:t>
            </a:r>
          </a:p>
          <a:p>
            <a:r>
              <a:rPr lang="en-GB" dirty="0"/>
              <a:t>Targeting the relevant stakeholders </a:t>
            </a:r>
          </a:p>
          <a:p>
            <a:r>
              <a:rPr lang="en-GB" dirty="0"/>
              <a:t>Making use of local languages</a:t>
            </a:r>
          </a:p>
          <a:p>
            <a:r>
              <a:rPr lang="en-GB" dirty="0"/>
              <a:t>Quantifying the outcome of the advocacy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013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Traction from the CREW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MOTI has started the process of developing the competition policy, citing evidence generated from CREW </a:t>
            </a:r>
          </a:p>
          <a:p>
            <a:r>
              <a:rPr lang="en-GB" dirty="0"/>
              <a:t>CUTS has become knowledge partner to the MOTI on CPL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06411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Areas of Future </a:t>
            </a:r>
            <a:r>
              <a:rPr lang="en-GB" dirty="0" smtClean="0"/>
              <a:t>Research-demand driven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 wants to CUTS to do a study to understand competition in the banking sector</a:t>
            </a:r>
          </a:p>
          <a:p>
            <a:r>
              <a:rPr lang="en-GB" dirty="0"/>
              <a:t>CUTS would also consider</a:t>
            </a:r>
          </a:p>
          <a:p>
            <a:r>
              <a:rPr lang="en-GB" dirty="0"/>
              <a:t>Competition issues in Public Private Partnership</a:t>
            </a:r>
          </a:p>
          <a:p>
            <a:r>
              <a:rPr lang="en-GB" dirty="0" smtClean="0"/>
              <a:t>Competition issues in the cement sector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35009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b="1" dirty="0" smtClean="0"/>
              <a:t>Thanks for your attention!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apa@cuts.org</a:t>
            </a: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7202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9106"/>
            <a:ext cx="8229600" cy="5737057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The sectors</a:t>
            </a:r>
          </a:p>
          <a:p>
            <a:pPr marL="0" indent="0" algn="ctr">
              <a:buNone/>
            </a:pPr>
            <a:r>
              <a:rPr lang="en-US" b="1" dirty="0" smtClean="0"/>
              <a:t>Maize and Bus Transport </a:t>
            </a:r>
            <a:r>
              <a:rPr lang="en-US" b="1" dirty="0" err="1" smtClean="0"/>
              <a:t>Sectoral</a:t>
            </a:r>
            <a:r>
              <a:rPr lang="en-US" b="1" dirty="0" smtClean="0"/>
              <a:t> Issues</a:t>
            </a:r>
            <a:endParaRPr lang="en-IN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pPr/>
              <a:t>2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1"/>
            <a:ext cx="410445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cdn.ghanaweb.com/imagelib/pics/591040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3673" y="1741166"/>
            <a:ext cx="4448807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6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Key Emerging Issues from the DCR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435280" cy="3701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Staple Food/Maize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Pro-competitive reforms in seeds sector is working in the interest of farmers.</a:t>
            </a:r>
          </a:p>
          <a:p>
            <a:r>
              <a:rPr lang="en-US" sz="2400" dirty="0" smtClean="0"/>
              <a:t>Private sector’s involvement in the sales and distribution of fertilizers have also increased the usage of fertilizers among fertilizers. </a:t>
            </a:r>
          </a:p>
          <a:p>
            <a:r>
              <a:rPr lang="en-US" sz="2400" dirty="0" smtClean="0"/>
              <a:t> How can this experience be replicated in other inputs, e.g. – credit?</a:t>
            </a:r>
          </a:p>
          <a:p>
            <a:r>
              <a:rPr lang="en-US" sz="2400" dirty="0" smtClean="0"/>
              <a:t>Greater thought  needed in engaging private sector in infrastructure and service provision </a:t>
            </a:r>
            <a:r>
              <a:rPr lang="en-US" sz="2400" baseline="0" dirty="0" smtClean="0"/>
              <a:t>(supply-chain)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607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Key Issues……………………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Bus Transport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Introduction of new regulations and standards in the </a:t>
            </a:r>
            <a:r>
              <a:rPr lang="en-US" sz="2400" dirty="0" smtClean="0"/>
              <a:t>sector.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Competition Reforms in the Bus Transport Industry - Policy </a:t>
            </a:r>
            <a:r>
              <a:rPr lang="en-US" sz="2400" dirty="0" smtClean="0"/>
              <a:t>Framework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National Road Transport Regulatory Authority- a policy prescription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Policy </a:t>
            </a:r>
            <a:r>
              <a:rPr lang="en-US" sz="2400" dirty="0"/>
              <a:t>Reform on Strengthening Private Sector Operation in Bus </a:t>
            </a:r>
            <a:r>
              <a:rPr lang="en-US" sz="2400" dirty="0" smtClean="0"/>
              <a:t>Transport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Route rationalization </a:t>
            </a:r>
            <a:endParaRPr lang="en-GB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695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63408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Narrowing down for the Sake of Advocacy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Maize Sector</a:t>
            </a:r>
          </a:p>
          <a:p>
            <a:r>
              <a:rPr lang="en-GB" sz="2400" dirty="0"/>
              <a:t>Possibility of Anti-competitive practices in the transport of the fertilisers (focus on port handling and clearance and internal transportation costs </a:t>
            </a:r>
          </a:p>
          <a:p>
            <a:r>
              <a:rPr lang="en-GB" sz="2400" dirty="0"/>
              <a:t>Role of Market Queens in procurement (Challenges faced by farmers)</a:t>
            </a:r>
          </a:p>
          <a:p>
            <a:pPr algn="ctr"/>
            <a:r>
              <a:rPr lang="en-GB" sz="2400" dirty="0">
                <a:solidFill>
                  <a:srgbClr val="FF0000"/>
                </a:solidFill>
              </a:rPr>
              <a:t>Transport Sector</a:t>
            </a:r>
          </a:p>
          <a:p>
            <a:r>
              <a:rPr lang="en-GB" sz="2400" dirty="0"/>
              <a:t>Establishment of National Road Transport Regulatory Authority</a:t>
            </a:r>
          </a:p>
          <a:p>
            <a:r>
              <a:rPr lang="en-GB" sz="2400" dirty="0"/>
              <a:t>Politico-economic analysis of low implementation of LI </a:t>
            </a:r>
            <a:r>
              <a:rPr lang="en-GB" sz="2400" dirty="0" smtClean="0"/>
              <a:t>2180</a:t>
            </a:r>
            <a:endParaRPr lang="en-GB" sz="2400" dirty="0"/>
          </a:p>
          <a:p>
            <a:endParaRPr lang="en-IN" sz="2400" dirty="0"/>
          </a:p>
          <a:p>
            <a:endParaRPr lang="en-IN" sz="2400" dirty="0" smtClean="0"/>
          </a:p>
          <a:p>
            <a:endParaRPr lang="en-IN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139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63408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Summing up the findings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Maize procurement by the market queens has some anti competitive elements.</a:t>
            </a:r>
          </a:p>
          <a:p>
            <a:r>
              <a:rPr lang="en-US" sz="2400" dirty="0" smtClean="0"/>
              <a:t>Farmers are delighted in selling to the  market queens</a:t>
            </a:r>
          </a:p>
          <a:p>
            <a:r>
              <a:rPr lang="en-US" sz="2400" dirty="0" smtClean="0"/>
              <a:t>Farmers not benefiting from </a:t>
            </a:r>
            <a:r>
              <a:rPr lang="en-US" sz="2400" dirty="0" err="1" smtClean="0"/>
              <a:t>govt</a:t>
            </a:r>
            <a:r>
              <a:rPr lang="en-US" sz="2400" dirty="0" smtClean="0"/>
              <a:t> subsidy due to anti-competitive practices</a:t>
            </a:r>
          </a:p>
          <a:p>
            <a:r>
              <a:rPr lang="en-IN" sz="2400" dirty="0" smtClean="0"/>
              <a:t>The presence of many importers has not really brought about competition</a:t>
            </a:r>
          </a:p>
          <a:p>
            <a:r>
              <a:rPr lang="en-IN" sz="2400" dirty="0" smtClean="0"/>
              <a:t>Transport cost and handling seems to up the final cost</a:t>
            </a:r>
          </a:p>
          <a:p>
            <a:endParaRPr lang="en-IN" sz="2400" dirty="0" smtClean="0"/>
          </a:p>
          <a:p>
            <a:endParaRPr lang="en-IN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51004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7384"/>
            <a:ext cx="9144000" cy="1728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GB" sz="4400" dirty="0"/>
              <a:t>Pursuing Pro-Competitive Agenda in the Two Sectors   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B1748-4DEF-430F-AA29-DBE03E19A383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2050" name="Picture 2" descr="http://upload.wikimedia.org/wikipedia/commons/c/c8/Independence_Square_-_Accra,_Ghan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64096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71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Pursuing Pro-Competitive Agenda in the </a:t>
            </a:r>
            <a:r>
              <a:rPr lang="en-GB" dirty="0" smtClean="0"/>
              <a:t>two </a:t>
            </a:r>
            <a:r>
              <a:rPr lang="en-GB" dirty="0"/>
              <a:t>Sectors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Supplementary research finding completed</a:t>
            </a:r>
          </a:p>
          <a:p>
            <a:r>
              <a:rPr lang="en-GB" dirty="0" smtClean="0"/>
              <a:t>Media campaign</a:t>
            </a:r>
          </a:p>
          <a:p>
            <a:r>
              <a:rPr lang="en-GB" dirty="0" smtClean="0"/>
              <a:t>Meeting with relevant stakeholders</a:t>
            </a:r>
          </a:p>
          <a:p>
            <a:r>
              <a:rPr lang="en-GB" dirty="0" smtClean="0"/>
              <a:t>Submission of policy brief to government and parliamentary select group</a:t>
            </a:r>
          </a:p>
          <a:p>
            <a:r>
              <a:rPr lang="en-GB" dirty="0" smtClean="0"/>
              <a:t>National orientation workshop on CPL</a:t>
            </a:r>
          </a:p>
          <a:p>
            <a:r>
              <a:rPr lang="en-GB" dirty="0" smtClean="0"/>
              <a:t>Policy briefs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928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in the advocacy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News of politics dominate the pages of the press</a:t>
            </a:r>
          </a:p>
          <a:p>
            <a:r>
              <a:rPr lang="en-GB" dirty="0"/>
              <a:t>People seemed to be satisfied with the status quo</a:t>
            </a:r>
          </a:p>
          <a:p>
            <a:r>
              <a:rPr lang="en-GB" dirty="0"/>
              <a:t>Low co-operation from some government officials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748-4DEF-430F-AA29-DBE03E19A383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717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2682</TotalTime>
  <Words>543</Words>
  <Application>Microsoft Office PowerPoint</Application>
  <PresentationFormat>On-screen Show (4:3)</PresentationFormat>
  <Paragraphs>103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Status Update: </vt:lpstr>
      <vt:lpstr>Slide 2</vt:lpstr>
      <vt:lpstr>Key Emerging Issues from the DCR</vt:lpstr>
      <vt:lpstr>Key Issues……………………</vt:lpstr>
      <vt:lpstr>Narrowing down for the Sake of Advocacy</vt:lpstr>
      <vt:lpstr>Summing up the findings</vt:lpstr>
      <vt:lpstr>Slide 7</vt:lpstr>
      <vt:lpstr>Pursuing Pro-Competitive Agenda in the two Sectors </vt:lpstr>
      <vt:lpstr>Challenges in the advocacy</vt:lpstr>
      <vt:lpstr>Overcoming the challenges</vt:lpstr>
      <vt:lpstr>Traction from the CREW Advocacy</vt:lpstr>
      <vt:lpstr>Areas of Future Research-demand driven 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Advocacy Activities in India CREW project</dc:title>
  <dc:creator>user</dc:creator>
  <cp:lastModifiedBy>User</cp:lastModifiedBy>
  <cp:revision>145</cp:revision>
  <dcterms:created xsi:type="dcterms:W3CDTF">2014-10-19T14:31:51Z</dcterms:created>
  <dcterms:modified xsi:type="dcterms:W3CDTF">2005-05-17T07:06:51Z</dcterms:modified>
</cp:coreProperties>
</file>